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6" r:id="rId3"/>
    <p:sldId id="291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3"/>
    <p:restoredTop sz="93972"/>
  </p:normalViewPr>
  <p:slideViewPr>
    <p:cSldViewPr snapToGrid="0" snapToObjects="1">
      <p:cViewPr varScale="1">
        <p:scale>
          <a:sx n="105" d="100"/>
          <a:sy n="105" d="100"/>
        </p:scale>
        <p:origin x="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collection and archiving (field)</a:t>
          </a:r>
          <a:endParaRPr lang="en-US" dirty="0">
            <a:solidFill>
              <a:schemeClr val="tx1"/>
            </a:solidFill>
          </a:endParaRP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Raw (RINEX) data processing (GAMIT)</a:t>
          </a:r>
          <a:endParaRPr lang="en-US" dirty="0">
            <a:solidFill>
              <a:schemeClr val="tx1"/>
            </a:solidFill>
          </a:endParaRP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 series and velocity generation (GLOBK)</a:t>
          </a:r>
          <a:endParaRPr lang="en-US" dirty="0">
            <a:solidFill>
              <a:schemeClr val="tx1"/>
            </a:solidFill>
          </a:endParaRP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  <dgm:t>
        <a:bodyPr/>
        <a:lstStyle/>
        <a:p>
          <a:endParaRPr lang="en-US"/>
        </a:p>
      </dgm:t>
    </dgm:pt>
    <dgm:pt modelId="{53CF22C7-5E55-854F-9224-A9889E49471C}" type="pres">
      <dgm:prSet presAssocID="{5A81DA8A-1273-6341-902D-EA306092AEC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  <dgm:t>
        <a:bodyPr/>
        <a:lstStyle/>
        <a:p>
          <a:endParaRPr lang="en-US"/>
        </a:p>
      </dgm:t>
    </dgm:pt>
    <dgm:pt modelId="{B8BA3351-22BB-7E47-8E4D-4B811D0338C9}" type="pres">
      <dgm:prSet presAssocID="{3A6F7AE7-16DC-CB48-993D-447EF8C5C9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Data collection and archiving (field)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5225" y="1652410"/>
        <a:ext cx="2085893" cy="1221142"/>
      </dsp:txXfrm>
    </dsp:sp>
    <dsp:sp modelId="{2440D105-4DA8-E549-BF49-4510E82F3BB4}">
      <dsp:nvSpPr>
        <dsp:cNvPr id="0" name=""/>
        <dsp:cNvSpPr/>
      </dsp:nvSpPr>
      <dsp:spPr>
        <a:xfrm>
          <a:off x="2211435" y="1738727"/>
          <a:ext cx="806043" cy="104850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11435" y="1948428"/>
        <a:ext cx="564230" cy="629105"/>
      </dsp:txXfrm>
    </dsp:sp>
    <dsp:sp modelId="{B061858D-9368-3642-80F8-211D932A058F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Raw (RINEX) data processing (GAMIT)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071853" y="1652410"/>
        <a:ext cx="2085893" cy="1221142"/>
      </dsp:txXfrm>
    </dsp:sp>
    <dsp:sp modelId="{9E3B02EC-C0F1-AB4D-A8C3-40486638FBF9}">
      <dsp:nvSpPr>
        <dsp:cNvPr id="0" name=""/>
        <dsp:cNvSpPr/>
      </dsp:nvSpPr>
      <dsp:spPr>
        <a:xfrm>
          <a:off x="5236839" y="1738727"/>
          <a:ext cx="808491" cy="104850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236839" y="1948428"/>
        <a:ext cx="565944" cy="629105"/>
      </dsp:txXfrm>
    </dsp:sp>
    <dsp:sp modelId="{8859691C-7FB9-B248-94DC-758782F30C55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Time series and velocity generation (GLOBK)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098481" y="1652410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t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GPS</a:t>
            </a:r>
            <a:br>
              <a:rPr lang="en-US" dirty="0" smtClean="0"/>
            </a:br>
            <a:r>
              <a:rPr lang="en-US" dirty="0" smtClean="0"/>
              <a:t>processing workflow</a:t>
            </a:r>
            <a:endParaRPr lang="en-US" dirty="0"/>
          </a:p>
        </p:txBody>
      </p:sp>
      <p:pic>
        <p:nvPicPr>
          <p:cNvPr id="6" name="Picture 5" descr="MIT-logo-with-spelling-web-red-gray-design1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" y="224179"/>
            <a:ext cx="1599993" cy="362429"/>
          </a:xfrm>
          <a:prstGeom prst="rect">
            <a:avLst/>
          </a:prstGeom>
        </p:spPr>
      </p:pic>
      <p:pic>
        <p:nvPicPr>
          <p:cNvPr id="7" name="Picture 6" descr="bga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879" y="130032"/>
            <a:ext cx="1155932" cy="558987"/>
          </a:xfrm>
          <a:prstGeom prst="rect">
            <a:avLst/>
          </a:prstGeom>
        </p:spPr>
      </p:pic>
      <p:pic>
        <p:nvPicPr>
          <p:cNvPr id="8" name="Picture 7" descr="logo-small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49" y="185527"/>
            <a:ext cx="1364702" cy="395663"/>
          </a:xfrm>
          <a:prstGeom prst="rect">
            <a:avLst/>
          </a:prstGeom>
        </p:spPr>
      </p:pic>
      <p:pic>
        <p:nvPicPr>
          <p:cNvPr id="9" name="Picture 8" descr="comet-lo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348" y="127537"/>
            <a:ext cx="1553259" cy="54000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</a:t>
            </a:r>
            <a:r>
              <a:rPr lang="en-US" sz="2600" dirty="0"/>
              <a:t>. A. Floyd</a:t>
            </a:r>
          </a:p>
          <a:p>
            <a:r>
              <a:rPr lang="en-US" sz="1700" i="1" dirty="0" smtClean="0"/>
              <a:t>Massachusetts Institute of Technology, Cambridge, MA, USA</a:t>
            </a:r>
          </a:p>
          <a:p>
            <a:endParaRPr lang="en-US" sz="1400" dirty="0" smtClean="0"/>
          </a:p>
          <a:p>
            <a:r>
              <a:rPr lang="en-US" sz="2100" dirty="0"/>
              <a:t>School of Earth </a:t>
            </a:r>
            <a:r>
              <a:rPr lang="en-US" sz="2100" dirty="0" smtClean="0"/>
              <a:t>Sciences, University of Bristol</a:t>
            </a:r>
            <a:br>
              <a:rPr lang="en-US" sz="2100" dirty="0" smtClean="0"/>
            </a:br>
            <a:r>
              <a:rPr lang="en-US" sz="2100" dirty="0" smtClean="0"/>
              <a:t>United Kingdom</a:t>
            </a:r>
            <a:endParaRPr lang="en-US" sz="2100" dirty="0"/>
          </a:p>
          <a:p>
            <a:r>
              <a:rPr lang="en-US" sz="2100" dirty="0" smtClean="0"/>
              <a:t>2–5 May 2017</a:t>
            </a:r>
          </a:p>
          <a:p>
            <a:endParaRPr lang="en-US" sz="1800" dirty="0" smtClean="0"/>
          </a:p>
          <a:p>
            <a:r>
              <a:rPr lang="en-US" sz="1400" dirty="0"/>
              <a:t>Material from T. A. Herring, R. W. King, M. A. Floyd (MIT) and S. C. </a:t>
            </a:r>
            <a:r>
              <a:rPr lang="en-US" sz="1400" dirty="0" err="1"/>
              <a:t>McClusky</a:t>
            </a:r>
            <a:r>
              <a:rPr lang="en-US" sz="1400" dirty="0"/>
              <a:t> (now ANU)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9674" y="6199641"/>
            <a:ext cx="598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 smtClean="0"/>
              <a:t>web.mit.edu</a:t>
            </a:r>
            <a:r>
              <a:rPr lang="en-US" dirty="0" smtClean="0"/>
              <a:t>/</a:t>
            </a:r>
            <a:r>
              <a:rPr lang="en-US" dirty="0" err="1" smtClean="0"/>
              <a:t>mfloyd</a:t>
            </a:r>
            <a:r>
              <a:rPr lang="en-US" dirty="0" smtClean="0"/>
              <a:t>/www/courses/gg/201705_Bristol/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long-term velocities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Combine daily (continuous) or short-term combined h-files (e.g. surveys; see last slide)</a:t>
            </a:r>
          </a:p>
          <a:p>
            <a:r>
              <a:rPr lang="en-US" dirty="0"/>
              <a:t>Run </a:t>
            </a:r>
            <a:r>
              <a:rPr lang="en-US" dirty="0" err="1"/>
              <a:t>glred</a:t>
            </a:r>
            <a:r>
              <a:rPr lang="en-US" dirty="0"/>
              <a:t> to generate time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/>
              <a:t>sh_plot_pos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/>
              <a:t>globk</a:t>
            </a:r>
            <a:r>
              <a:rPr lang="en-US" dirty="0"/>
              <a:t> to form </a:t>
            </a:r>
            <a:r>
              <a:rPr lang="en-US" dirty="0" smtClean="0"/>
              <a:t>final solution </a:t>
            </a:r>
            <a:r>
              <a:rPr lang="en-US" dirty="0"/>
              <a:t>file for </a:t>
            </a:r>
            <a:r>
              <a:rPr lang="en-US" dirty="0" smtClean="0"/>
              <a:t>all data (</a:t>
            </a:r>
            <a:r>
              <a:rPr lang="en-US" dirty="0"/>
              <a:t>“.org”-file) </a:t>
            </a:r>
            <a:r>
              <a:rPr lang="en-US" i="1" dirty="0" smtClean="0"/>
              <a:t>with </a:t>
            </a:r>
            <a:r>
              <a:rPr lang="en-US" i="1" dirty="0"/>
              <a:t>estimating velocities</a:t>
            </a:r>
            <a:endParaRPr lang="en-US" dirty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</a:t>
            </a:r>
            <a:r>
              <a:rPr lang="en-US" dirty="0">
                <a:latin typeface="Courier"/>
                <a:cs typeface="Courier"/>
              </a:rPr>
              <a:t>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</a:t>
            </a:r>
            <a:r>
              <a:rPr lang="en-US" dirty="0">
                <a:latin typeface="Courier"/>
                <a:cs typeface="Courier"/>
              </a:rPr>
              <a:t>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stages of GPS for geoscience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22018" y="3538693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RINEX</a:t>
            </a:r>
            <a:br>
              <a:rPr lang="en-US" dirty="0" smtClean="0"/>
            </a:b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2240" y="3519866"/>
            <a:ext cx="779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ASCII</a:t>
            </a:r>
            <a:br>
              <a:rPr lang="en-US" dirty="0" smtClean="0"/>
            </a:br>
            <a:r>
              <a:rPr lang="en-US" dirty="0" smtClean="0"/>
              <a:t>H-files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40189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MODEL (model observations)</a:t>
            </a:r>
          </a:p>
          <a:p>
            <a:r>
              <a:rPr lang="en-US" dirty="0" smtClean="0"/>
              <a:t>AUTCLN (cleans data)</a:t>
            </a:r>
          </a:p>
          <a:p>
            <a:r>
              <a:rPr lang="en-US" dirty="0" smtClean="0"/>
              <a:t>SOLVE (solve for parameters)</a:t>
            </a:r>
            <a:endParaRPr lang="en-US" dirty="0"/>
          </a:p>
        </p:txBody>
      </p:sp>
      <p:sp>
        <p:nvSpPr>
          <p:cNvPr id="5" name="Circular Arrow 4"/>
          <p:cNvSpPr/>
          <p:nvPr/>
        </p:nvSpPr>
        <p:spPr>
          <a:xfrm rot="16200000">
            <a:off x="3145667" y="1718790"/>
            <a:ext cx="1080000" cy="1080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66" y="1611993"/>
            <a:ext cx="1877319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unpkr00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eqc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42240" y="4868022"/>
            <a:ext cx="3044560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glred</a:t>
            </a:r>
            <a:r>
              <a:rPr lang="en-US" dirty="0" smtClean="0"/>
              <a:t> (time series)</a:t>
            </a:r>
          </a:p>
          <a:p>
            <a:r>
              <a:rPr lang="en-US" dirty="0" err="1" smtClean="0"/>
              <a:t>globk</a:t>
            </a:r>
            <a:r>
              <a:rPr lang="en-US" dirty="0" smtClean="0"/>
              <a:t> (velocities)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 rot="5400000">
            <a:off x="1385324" y="2706029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4418317" y="2706029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7414702" y="4369605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scripts that control </a:t>
            </a:r>
            <a:r>
              <a:rPr lang="en-US" dirty="0" err="1" smtClean="0"/>
              <a:t>gamit</a:t>
            </a:r>
            <a:r>
              <a:rPr lang="en-US" dirty="0" smtClean="0"/>
              <a:t> and </a:t>
            </a:r>
            <a:r>
              <a:rPr lang="en-US" dirty="0" err="1" smtClean="0"/>
              <a:t>globk</a:t>
            </a:r>
            <a:r>
              <a:rPr lang="en-US" dirty="0" smtClean="0"/>
              <a:t> all have built in help which can be evoked by typing name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/com contains all of the scripts used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gamit</a:t>
            </a:r>
            <a:r>
              <a:rPr lang="en-US" dirty="0" smtClean="0"/>
              <a:t>/bin and 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kf</a:t>
            </a:r>
            <a:r>
              <a:rPr lang="en-US" dirty="0" smtClean="0"/>
              <a:t>/bin contain the program </a:t>
            </a:r>
            <a:r>
              <a:rPr lang="en-US" dirty="0" err="1" smtClean="0"/>
              <a:t>executables</a:t>
            </a:r>
            <a:endParaRPr lang="en-US" dirty="0"/>
          </a:p>
          <a:p>
            <a:pPr lvl="1"/>
            <a:r>
              <a:rPr lang="en-US" dirty="0" err="1" smtClean="0"/>
              <a:t>kf</a:t>
            </a:r>
            <a:r>
              <a:rPr lang="en-US" dirty="0" smtClean="0"/>
              <a:t> programs also have help output</a:t>
            </a:r>
          </a:p>
          <a:p>
            <a:pPr lvl="1"/>
            <a:r>
              <a:rPr lang="en-US" dirty="0"/>
              <a:t>(</a:t>
            </a:r>
            <a:r>
              <a:rPr lang="en-US" dirty="0" err="1" smtClean="0"/>
              <a:t>gg</a:t>
            </a:r>
            <a:r>
              <a:rPr lang="en-US" dirty="0" smtClean="0"/>
              <a:t> is a link in your home directory that points to the directory with the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r>
              <a:rPr lang="en-US" dirty="0" smtClean="0"/>
              <a:t> software installed)</a:t>
            </a:r>
          </a:p>
          <a:p>
            <a:r>
              <a:rPr lang="en-US" dirty="0" smtClean="0"/>
              <a:t>Once the software is installed; user selects data to be processed over some interval of time and uses </a:t>
            </a:r>
            <a:r>
              <a:rPr lang="en-US" dirty="0" err="1" smtClean="0"/>
              <a:t>sh_gamit</a:t>
            </a:r>
            <a:r>
              <a:rPr lang="en-US" dirty="0" smtClean="0"/>
              <a:t> for the processing</a:t>
            </a:r>
          </a:p>
          <a:p>
            <a:r>
              <a:rPr lang="en-US" dirty="0" smtClean="0"/>
              <a:t>GLOBK is used after the daily processing to combine results and set the reference frame.</a:t>
            </a:r>
          </a:p>
          <a:p>
            <a:r>
              <a:rPr lang="en-US" dirty="0" smtClean="0"/>
              <a:t>Everyone should have completed the installation of the software at this point</a:t>
            </a:r>
          </a:p>
          <a:p>
            <a:r>
              <a:rPr lang="en-US" dirty="0" smtClean="0"/>
              <a:t>Running the example case is a good idea to make sure the installation is 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RINEX data must be prepared for input to GAMIT</a:t>
            </a:r>
          </a:p>
          <a:p>
            <a:r>
              <a:rPr lang="en-US" dirty="0" smtClean="0"/>
              <a:t>Output for GAMIT and input to GLOBK are ASCII “h-files”</a:t>
            </a:r>
          </a:p>
          <a:p>
            <a:pPr lvl="1"/>
            <a:r>
              <a:rPr lang="en-US" dirty="0" smtClean="0"/>
              <a:t>Loosely constrained solutions with a priori parameter information, parameters adjustments and full covariance matrices</a:t>
            </a:r>
            <a:endParaRPr lang="en-US" dirty="0"/>
          </a:p>
          <a:p>
            <a:r>
              <a:rPr lang="en-US" dirty="0" smtClean="0"/>
              <a:t>Final output of GLOBK is “.org”-file</a:t>
            </a:r>
          </a:p>
          <a:p>
            <a:pPr lvl="1"/>
            <a:r>
              <a:rPr lang="en-US" dirty="0" smtClean="0"/>
              <a:t>Time series (“.</a:t>
            </a:r>
            <a:r>
              <a:rPr lang="en-US" dirty="0" err="1" smtClean="0"/>
              <a:t>pos</a:t>
            </a:r>
            <a:r>
              <a:rPr lang="en-US" dirty="0" smtClean="0"/>
              <a:t>”-files)</a:t>
            </a:r>
          </a:p>
          <a:p>
            <a:pPr lvl="1"/>
            <a:r>
              <a:rPr lang="en-US" dirty="0" smtClean="0"/>
              <a:t>Velocities (“.</a:t>
            </a:r>
            <a:r>
              <a:rPr lang="en-US" dirty="0" err="1" smtClean="0"/>
              <a:t>vel</a:t>
            </a:r>
            <a:r>
              <a:rPr lang="en-US" dirty="0" smtClean="0"/>
              <a:t>”-files)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sh_setup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Check all links, especially to grid files (</a:t>
            </a:r>
            <a:r>
              <a:rPr lang="en-US" dirty="0" err="1" smtClean="0"/>
              <a:t>otl.grid</a:t>
            </a:r>
            <a:r>
              <a:rPr lang="en-US" dirty="0" smtClean="0"/>
              <a:t>, </a:t>
            </a:r>
            <a:r>
              <a:rPr lang="en-US" dirty="0" err="1" smtClean="0"/>
              <a:t>atl.grid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map.grid</a:t>
            </a:r>
            <a:r>
              <a:rPr lang="en-US" dirty="0" smtClean="0"/>
              <a:t>, </a:t>
            </a:r>
            <a:r>
              <a:rPr lang="en-US" dirty="0" err="1"/>
              <a:t>m</a:t>
            </a:r>
            <a:r>
              <a:rPr lang="en-US" dirty="0" err="1" smtClean="0"/>
              <a:t>et.grid</a:t>
            </a:r>
            <a:r>
              <a:rPr lang="en-US" dirty="0" smtClean="0"/>
              <a:t>; see </a:t>
            </a:r>
            <a:r>
              <a:rPr lang="en-US" dirty="0" err="1" smtClean="0"/>
              <a:t>sestbl</a:t>
            </a:r>
            <a:r>
              <a:rPr lang="en-US" dirty="0" smtClean="0"/>
              <a:t>. for what is “switched 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RINEX data to be processed in </a:t>
            </a:r>
            <a:r>
              <a:rPr lang="en-US" dirty="0" err="1" smtClean="0"/>
              <a:t>rinex</a:t>
            </a:r>
            <a:r>
              <a:rPr lang="en-US" dirty="0" smtClean="0"/>
              <a:t>/</a:t>
            </a:r>
          </a:p>
          <a:p>
            <a:pPr marL="914400" lvl="1" indent="-514350"/>
            <a:r>
              <a:rPr lang="en-US" dirty="0" smtClean="0"/>
              <a:t>Except any publicly-available RINEX files one has set to be </a:t>
            </a:r>
            <a:r>
              <a:rPr lang="en-US" dirty="0" err="1" smtClean="0"/>
              <a:t>FTP’d</a:t>
            </a:r>
            <a:r>
              <a:rPr lang="en-US" dirty="0" smtClean="0"/>
              <a:t> in </a:t>
            </a:r>
            <a:r>
              <a:rPr lang="en-US" dirty="0" err="1" smtClean="0"/>
              <a:t>sites.defaults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station.info</a:t>
            </a:r>
            <a:r>
              <a:rPr lang="en-US" dirty="0" smtClean="0"/>
              <a:t>, e.g. </a:t>
            </a:r>
            <a:r>
              <a:rPr lang="en-US" dirty="0" err="1" smtClean="0"/>
              <a:t>sh_upd_stnfo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apr</a:t>
            </a:r>
            <a:r>
              <a:rPr lang="en-US" dirty="0" smtClean="0"/>
              <a:t>-file, e.g. sh_rx2apr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sh_gamit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r>
              <a:rPr lang="en-US" dirty="0" smtClean="0"/>
              <a:t> is the master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/>
                <a:cs typeface="Courier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sites.defaults</a:t>
            </a:r>
            <a:r>
              <a:rPr lang="en-US" dirty="0" smtClean="0"/>
              <a:t> (list of sites to process in experiment)</a:t>
            </a:r>
            <a:endParaRPr lang="en-US" dirty="0"/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get 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detail in </a:t>
            </a:r>
            <a:r>
              <a:rPr lang="en-US" dirty="0" smtClean="0"/>
              <a:t>a following lecture (first lecture tomorrow)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Processing: GAMIT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/>
              <a:t>sh_get_orbits</a:t>
            </a:r>
            <a:r>
              <a:rPr lang="en-US" dirty="0"/>
              <a:t>) and prepare (sh_sp3fit) </a:t>
            </a:r>
            <a:r>
              <a:rPr lang="en-US" dirty="0" smtClean="0"/>
              <a:t>orbits</a:t>
            </a:r>
          </a:p>
          <a:p>
            <a:pPr lvl="1"/>
            <a:r>
              <a:rPr lang="en-US" dirty="0" smtClean="0"/>
              <a:t>Make clock files (MAKEJ)</a:t>
            </a:r>
            <a:endParaRPr lang="en-US" dirty="0"/>
          </a:p>
          <a:p>
            <a:pPr lvl="1"/>
            <a:r>
              <a:rPr lang="en-US" dirty="0" smtClean="0"/>
              <a:t>Download (</a:t>
            </a:r>
            <a:r>
              <a:rPr lang="en-US" dirty="0" err="1" smtClean="0"/>
              <a:t>sh_get_rinex</a:t>
            </a:r>
            <a:r>
              <a:rPr lang="en-US" dirty="0" smtClean="0"/>
              <a:t>) publicly available sites and convert </a:t>
            </a:r>
            <a:r>
              <a:rPr lang="en-US" dirty="0"/>
              <a:t>RINEX files to GAMIT internal format (MAKEX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batch (“b”) files</a:t>
            </a:r>
          </a:p>
          <a:p>
            <a:r>
              <a:rPr lang="en-US" dirty="0" smtClean="0"/>
              <a:t>Iterative solution (run b-files)</a:t>
            </a:r>
          </a:p>
          <a:p>
            <a:pPr lvl="1"/>
            <a:r>
              <a:rPr lang="en-US" dirty="0" smtClean="0"/>
              <a:t>Calculate synthetic observations from a priori parameters and models (MODEL)</a:t>
            </a:r>
          </a:p>
          <a:p>
            <a:pPr lvl="1"/>
            <a:r>
              <a:rPr lang="en-US" dirty="0" smtClean="0"/>
              <a:t>Create observables (LC, L1+L2, etc.), clean data (AUTCLN)</a:t>
            </a:r>
          </a:p>
          <a:p>
            <a:pPr lvl="1"/>
            <a:r>
              <a:rPr lang="en-US" dirty="0" smtClean="0"/>
              <a:t>Fit calculated to observed by solving for parameter estimates (SOLVE)</a:t>
            </a:r>
          </a:p>
          <a:p>
            <a:pPr lvl="1"/>
            <a:r>
              <a:rPr lang="en-US" dirty="0" smtClean="0"/>
              <a:t>Update a priori information if large adjustments</a:t>
            </a:r>
          </a:p>
        </p:txBody>
      </p:sp>
      <p:sp>
        <p:nvSpPr>
          <p:cNvPr id="6" name="Circular Arrow 5"/>
          <p:cNvSpPr/>
          <p:nvPr/>
        </p:nvSpPr>
        <p:spPr>
          <a:xfrm rot="16200000">
            <a:off x="242667" y="4059494"/>
            <a:ext cx="1170204" cy="1141539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Post-processing: GLOBK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ASCII h-files to binary h-files (</a:t>
            </a:r>
            <a:r>
              <a:rPr lang="en-US" dirty="0" err="1" smtClean="0"/>
              <a:t>htoglb</a:t>
            </a:r>
            <a:r>
              <a:rPr lang="en-US" dirty="0" smtClean="0"/>
              <a:t> in </a:t>
            </a:r>
            <a:r>
              <a:rPr lang="en-US" dirty="0" err="1" smtClean="0"/>
              <a:t>glbf</a:t>
            </a:r>
            <a:r>
              <a:rPr lang="en-US" dirty="0" smtClean="0"/>
              <a:t>/)</a:t>
            </a:r>
          </a:p>
          <a:p>
            <a:r>
              <a:rPr lang="en-US" dirty="0" smtClean="0"/>
              <a:t>Generate and chronological list of binary h-files (</a:t>
            </a:r>
            <a:r>
              <a:rPr lang="en-US" dirty="0" err="1" smtClean="0"/>
              <a:t>glist</a:t>
            </a:r>
            <a:r>
              <a:rPr lang="en-US" dirty="0" smtClean="0"/>
              <a:t> in </a:t>
            </a:r>
            <a:r>
              <a:rPr lang="en-US" dirty="0" err="1" smtClean="0"/>
              <a:t>gsoln</a:t>
            </a:r>
            <a:r>
              <a:rPr lang="en-US" dirty="0" smtClean="0"/>
              <a:t>/)</a:t>
            </a:r>
          </a:p>
          <a:p>
            <a:r>
              <a:rPr lang="en-US" dirty="0" smtClean="0"/>
              <a:t>At this point, diverge in approach depending on solution sought…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short-term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Combine days from a period over which velocities are negligible, e.g. a 10-day survey, bi-weekly or monthly combinations for continuous GPS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glred</a:t>
            </a:r>
            <a:r>
              <a:rPr lang="en-US" dirty="0" smtClean="0"/>
              <a:t> to generate time 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/>
              <a:t>sh_plot_pos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Inspect time series to identify (and remove) outliers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globk</a:t>
            </a:r>
            <a:r>
              <a:rPr lang="en-US" dirty="0" smtClean="0"/>
              <a:t> to form one solution file for survey (“.org”-file) </a:t>
            </a:r>
            <a:r>
              <a:rPr lang="en-US" i="1" dirty="0" smtClean="0"/>
              <a:t>without estimating velocities</a:t>
            </a:r>
            <a:endParaRPr lang="en-US" dirty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2017/05/02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844</Words>
  <Application>Microsoft Macintosh PowerPoint</Application>
  <PresentationFormat>On-screen Show (4:3)</PresentationFormat>
  <Paragraphs>124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Courier</vt:lpstr>
      <vt:lpstr>Arial</vt:lpstr>
      <vt:lpstr>Office Theme</vt:lpstr>
      <vt:lpstr>Basics of GPS processing workflow</vt:lpstr>
      <vt:lpstr>Basic stages of GPS for geoscience</vt:lpstr>
      <vt:lpstr>Structure</vt:lpstr>
      <vt:lpstr>Basic inputs and outputs</vt:lpstr>
      <vt:lpstr>GAMIT</vt:lpstr>
      <vt:lpstr>sh_gamit</vt:lpstr>
      <vt:lpstr>Processing: GAMIT</vt:lpstr>
      <vt:lpstr>Post-processing: GLOBK</vt:lpstr>
      <vt:lpstr>GLOBK short-term combinations</vt:lpstr>
      <vt:lpstr>GLOBK long-term velocities</vt:lpstr>
    </vt:vector>
  </TitlesOfParts>
  <Company>MIT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GPS for geodesy</dc:title>
  <dc:creator>M. Floyd</dc:creator>
  <cp:lastModifiedBy>Michael Floyd</cp:lastModifiedBy>
  <cp:revision>37</cp:revision>
  <dcterms:created xsi:type="dcterms:W3CDTF">2014-11-13T20:18:27Z</dcterms:created>
  <dcterms:modified xsi:type="dcterms:W3CDTF">2017-05-01T21:37:43Z</dcterms:modified>
</cp:coreProperties>
</file>