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18"/>
  </p:notesMasterIdLst>
  <p:handoutMasterIdLst>
    <p:handoutMasterId r:id="rId19"/>
  </p:handoutMasterIdLst>
  <p:sldIdLst>
    <p:sldId id="257" r:id="rId2"/>
    <p:sldId id="267" r:id="rId3"/>
    <p:sldId id="258" r:id="rId4"/>
    <p:sldId id="259" r:id="rId5"/>
    <p:sldId id="260" r:id="rId6"/>
    <p:sldId id="261" r:id="rId7"/>
    <p:sldId id="262" r:id="rId8"/>
    <p:sldId id="265" r:id="rId9"/>
    <p:sldId id="264" r:id="rId10"/>
    <p:sldId id="266" r:id="rId11"/>
    <p:sldId id="273"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93"/>
    <p:restoredTop sz="93960"/>
  </p:normalViewPr>
  <p:slideViewPr>
    <p:cSldViewPr snapToGrid="0" snapToObjects="1">
      <p:cViewPr varScale="1">
        <p:scale>
          <a:sx n="70" d="100"/>
          <a:sy n="70" d="100"/>
        </p:scale>
        <p:origin x="76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2017/11/28</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velocity solutions with 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2017/11/28</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velocity solutions with 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328B7826-7646-3243-A5EB-C29B78FCFB02}" type="slidenum">
              <a:rPr lang="en-US" smtClean="0"/>
              <a:t>0</a:t>
            </a:fld>
            <a:endParaRPr lang="en-US"/>
          </a:p>
        </p:txBody>
      </p:sp>
    </p:spTree>
    <p:extLst>
      <p:ext uri="{BB962C8B-B14F-4D97-AF65-F5344CB8AC3E}">
        <p14:creationId xmlns:p14="http://schemas.microsoft.com/office/powerpoint/2010/main" val="123380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328B7826-7646-3243-A5EB-C29B78FCFB02}" type="slidenum">
              <a:rPr lang="en-US" smtClean="0"/>
              <a:t>1</a:t>
            </a:fld>
            <a:endParaRPr lang="en-US"/>
          </a:p>
        </p:txBody>
      </p:sp>
    </p:spTree>
    <p:extLst>
      <p:ext uri="{BB962C8B-B14F-4D97-AF65-F5344CB8AC3E}">
        <p14:creationId xmlns:p14="http://schemas.microsoft.com/office/powerpoint/2010/main" val="276989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2</a:t>
            </a:fld>
            <a:endParaRPr lang="en-US"/>
          </a:p>
        </p:txBody>
      </p:sp>
      <p:sp>
        <p:nvSpPr>
          <p:cNvPr id="5" name="Date Placeholder 4"/>
          <p:cNvSpPr>
            <a:spLocks noGrp="1"/>
          </p:cNvSpPr>
          <p:nvPr>
            <p:ph type="dt" idx="11"/>
          </p:nvPr>
        </p:nvSpPr>
        <p:spPr/>
        <p:txBody>
          <a:bodyPr/>
          <a:lstStyle/>
          <a:p>
            <a:r>
              <a:rPr lang="en-GB" smtClean="0"/>
              <a:t>2017/11/28</a:t>
            </a:r>
            <a:endParaRPr lang="en-US"/>
          </a:p>
        </p:txBody>
      </p:sp>
      <p:sp>
        <p:nvSpPr>
          <p:cNvPr id="6" name="Footer Placeholder 5"/>
          <p:cNvSpPr>
            <a:spLocks noGrp="1"/>
          </p:cNvSpPr>
          <p:nvPr>
            <p:ph type="ftr" sz="quarter" idx="12"/>
          </p:nvPr>
        </p:nvSpPr>
        <p:spPr/>
        <p:txBody>
          <a:bodyPr/>
          <a:lstStyle/>
          <a:p>
            <a:r>
              <a:rPr lang="en-US" smtClean="0"/>
              <a:t>Generating velocity solutions with globk</a:t>
            </a:r>
            <a:endParaRPr lang="en-US"/>
          </a:p>
        </p:txBody>
      </p:sp>
    </p:spTree>
    <p:extLst>
      <p:ext uri="{BB962C8B-B14F-4D97-AF65-F5344CB8AC3E}">
        <p14:creationId xmlns:p14="http://schemas.microsoft.com/office/powerpoint/2010/main" val="3607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GB" smtClean="0"/>
              <a:t>2017/11/28</a:t>
            </a:r>
            <a:endParaRPr lang="en-US" dirty="0"/>
          </a:p>
        </p:txBody>
      </p:sp>
      <p:sp>
        <p:nvSpPr>
          <p:cNvPr id="5" name="Footer Placeholder 4"/>
          <p:cNvSpPr>
            <a:spLocks noGrp="1"/>
          </p:cNvSpPr>
          <p:nvPr>
            <p:ph type="ftr" sz="quarter" idx="11"/>
          </p:nvPr>
        </p:nvSpPr>
        <p:spPr/>
        <p:txBody>
          <a:bodyPr/>
          <a:lstStyle/>
          <a:p>
            <a:r>
              <a:rPr lang="en-US" dirty="0" smtClean="0"/>
              <a:t>Generating velocity solutions with </a:t>
            </a:r>
            <a:r>
              <a:rPr lang="en-US" dirty="0" err="1" smtClean="0"/>
              <a:t>globk</a:t>
            </a:r>
            <a:endParaRPr lang="en-US" dirty="0"/>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2017/11/28</a:t>
            </a:r>
            <a:endParaRPr lang="en-US"/>
          </a:p>
        </p:txBody>
      </p:sp>
      <p:sp>
        <p:nvSpPr>
          <p:cNvPr id="6" name="Footer Placeholder 5"/>
          <p:cNvSpPr>
            <a:spLocks noGrp="1"/>
          </p:cNvSpPr>
          <p:nvPr>
            <p:ph type="ftr" sz="quarter" idx="11"/>
          </p:nvPr>
        </p:nvSpPr>
        <p:spPr/>
        <p:txBody>
          <a:bodyPr/>
          <a:lstStyle/>
          <a:p>
            <a:r>
              <a:rPr lang="en-US" smtClean="0"/>
              <a:t>Generating 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2017/11/28</a:t>
            </a:r>
            <a:endParaRPr lang="en-US"/>
          </a:p>
        </p:txBody>
      </p:sp>
      <p:sp>
        <p:nvSpPr>
          <p:cNvPr id="8" name="Footer Placeholder 7"/>
          <p:cNvSpPr>
            <a:spLocks noGrp="1"/>
          </p:cNvSpPr>
          <p:nvPr>
            <p:ph type="ftr" sz="quarter" idx="11"/>
          </p:nvPr>
        </p:nvSpPr>
        <p:spPr/>
        <p:txBody>
          <a:bodyPr/>
          <a:lstStyle/>
          <a:p>
            <a:r>
              <a:rPr lang="en-US" smtClean="0"/>
              <a:t>Generating velocity solutions with 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2017/11/28</a:t>
            </a:r>
            <a:endParaRPr lang="en-US"/>
          </a:p>
        </p:txBody>
      </p:sp>
      <p:sp>
        <p:nvSpPr>
          <p:cNvPr id="4" name="Footer Placeholder 3"/>
          <p:cNvSpPr>
            <a:spLocks noGrp="1"/>
          </p:cNvSpPr>
          <p:nvPr>
            <p:ph type="ftr" sz="quarter" idx="11"/>
          </p:nvPr>
        </p:nvSpPr>
        <p:spPr/>
        <p:txBody>
          <a:bodyPr/>
          <a:lstStyle/>
          <a:p>
            <a:r>
              <a:rPr lang="en-US" smtClean="0"/>
              <a:t>Generating velocity solutions with 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2017/11/28</a:t>
            </a:r>
            <a:endParaRPr lang="en-US"/>
          </a:p>
        </p:txBody>
      </p:sp>
      <p:sp>
        <p:nvSpPr>
          <p:cNvPr id="3" name="Footer Placeholder 2"/>
          <p:cNvSpPr>
            <a:spLocks noGrp="1"/>
          </p:cNvSpPr>
          <p:nvPr>
            <p:ph type="ftr" sz="quarter" idx="11"/>
          </p:nvPr>
        </p:nvSpPr>
        <p:spPr/>
        <p:txBody>
          <a:bodyPr/>
          <a:lstStyle/>
          <a:p>
            <a:r>
              <a:rPr lang="en-US" smtClean="0"/>
              <a:t>Generating velocity solutions with 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2017/11/28</a:t>
            </a:r>
            <a:endParaRPr lang="en-US"/>
          </a:p>
        </p:txBody>
      </p:sp>
      <p:sp>
        <p:nvSpPr>
          <p:cNvPr id="6" name="Footer Placeholder 5"/>
          <p:cNvSpPr>
            <a:spLocks noGrp="1"/>
          </p:cNvSpPr>
          <p:nvPr>
            <p:ph type="ftr" sz="quarter" idx="11"/>
          </p:nvPr>
        </p:nvSpPr>
        <p:spPr/>
        <p:txBody>
          <a:bodyPr/>
          <a:lstStyle/>
          <a:p>
            <a:r>
              <a:rPr lang="en-US" smtClean="0"/>
              <a:t>Generating 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2017/11/28</a:t>
            </a:r>
            <a:endParaRPr lang="en-US"/>
          </a:p>
        </p:txBody>
      </p:sp>
      <p:sp>
        <p:nvSpPr>
          <p:cNvPr id="6" name="Footer Placeholder 5"/>
          <p:cNvSpPr>
            <a:spLocks noGrp="1"/>
          </p:cNvSpPr>
          <p:nvPr>
            <p:ph type="ftr" sz="quarter" idx="11"/>
          </p:nvPr>
        </p:nvSpPr>
        <p:spPr/>
        <p:txBody>
          <a:bodyPr/>
          <a:lstStyle/>
          <a:p>
            <a:r>
              <a:rPr lang="en-US" smtClean="0"/>
              <a:t>Generating 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2017/11/28</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Generating velocity solutions with globk</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426435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emf"/><Relationship Id="rId3" Type="http://schemas.openxmlformats.org/officeDocument/2006/relationships/image" Target="../media/image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velocity solutions with </a:t>
            </a:r>
            <a:r>
              <a:rPr lang="en-US" sz="4200" dirty="0" err="1" smtClean="0">
                <a:latin typeface="Courier New" charset="0"/>
                <a:ea typeface="Courier New" charset="0"/>
                <a:cs typeface="Courier New" charset="0"/>
              </a:rPr>
              <a:t>globk</a:t>
            </a:r>
            <a:endParaRPr lang="en-US" sz="4200" dirty="0">
              <a:latin typeface="Courier New" charset="0"/>
              <a:ea typeface="Courier New" charset="0"/>
              <a:cs typeface="Courier New"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643675" y="862878"/>
            <a:ext cx="2304288" cy="866407"/>
          </a:xfrm>
          <a:prstGeom prst="rect">
            <a:avLst/>
          </a:prstGeom>
        </p:spPr>
      </p:pic>
      <p:pic>
        <p:nvPicPr>
          <p:cNvPr id="10" name="Picture 9" descr="MIT-logo-with-spelling-web-red-gray-design1-large.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43003" y="1114868"/>
            <a:ext cx="1599993" cy="362429"/>
          </a:xfrm>
          <a:prstGeom prst="rect">
            <a:avLst/>
          </a:prstGeom>
        </p:spPr>
      </p:pic>
      <p:pic>
        <p:nvPicPr>
          <p:cNvPr id="11" name="Picture 10" descr="unavco-logo-red-black-shadow.png"/>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533145" y="1073036"/>
            <a:ext cx="2085328" cy="521332"/>
          </a:xfrm>
          <a:prstGeom prst="rect">
            <a:avLst/>
          </a:prstGeom>
        </p:spPr>
      </p:pic>
      <p:pic>
        <p:nvPicPr>
          <p:cNvPr id="12" name="Picture 2" descr="ttps://upload.wikimedia.org/wikipedia/en/d/dc/Addis_Ababa_University_logo.png"/>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4242816" y="162836"/>
            <a:ext cx="658368" cy="74956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ttp://geoprisms.org/wpdemo/wp-content/uploads/2014/06/cropped-GeoPRISMS_favicon_transp.png"/>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2324070" y="882082"/>
            <a:ext cx="828000" cy="828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ttp://www.rcuk.ac.uk/RCUK-prod/assets/image/GCRFfullcolour.jpg"/>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8059517" y="1080024"/>
            <a:ext cx="763864" cy="439985"/>
          </a:xfrm>
          <a:prstGeom prst="rect">
            <a:avLst/>
          </a:prstGeom>
          <a:noFill/>
          <a:extLst>
            <a:ext uri="{909E8E84-426E-40DD-AFC4-6F175D3DCCD1}">
              <a14:hiddenFill xmlns:a14="http://schemas.microsoft.com/office/drawing/2010/main">
                <a:solidFill>
                  <a:srgbClr val="FFFFFF"/>
                </a:solidFill>
              </a14:hiddenFill>
            </a:ext>
          </a:extLst>
        </p:spPr>
      </p:pic>
      <p:sp>
        <p:nvSpPr>
          <p:cNvPr id="15" name="Subtitle 15"/>
          <p:cNvSpPr>
            <a:spLocks noGrp="1"/>
          </p:cNvSpPr>
          <p:nvPr>
            <p:ph type="subTitle" idx="1"/>
          </p:nvPr>
        </p:nvSpPr>
        <p:spPr>
          <a:xfrm>
            <a:off x="1143000" y="3983038"/>
            <a:ext cx="6858000" cy="1655762"/>
          </a:xfrm>
        </p:spPr>
        <p:txBody>
          <a:bodyPr>
            <a:noAutofit/>
          </a:bodyPr>
          <a:lstStyle/>
          <a:p>
            <a:pPr lvl="0" defTabSz="914400">
              <a:spcBef>
                <a:spcPts val="1000"/>
              </a:spcBef>
              <a:defRPr/>
            </a:pPr>
            <a:r>
              <a:rPr lang="en-US" sz="2800" dirty="0" smtClean="0">
                <a:solidFill>
                  <a:srgbClr val="A5A5A5"/>
                </a:solidFill>
              </a:rPr>
              <a:t>M. A. Floyd</a:t>
            </a:r>
            <a:r>
              <a:rPr lang="en-US" sz="2000" dirty="0">
                <a:solidFill>
                  <a:srgbClr val="A5A5A5"/>
                </a:solidFill>
              </a:rPr>
              <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a:t>
            </a:r>
            <a:r>
              <a:rPr lang="en-US" dirty="0" smtClean="0">
                <a:solidFill>
                  <a:srgbClr val="A5A5A5"/>
                </a:solidFill>
              </a:rPr>
              <a:t>GAMIT/GLOBK and </a:t>
            </a:r>
            <a:r>
              <a:rPr lang="en-US" dirty="0" smtClean="0">
                <a:solidFill>
                  <a:srgbClr val="A5A5A5"/>
                </a:solidFill>
                <a:latin typeface="Courier" charset="0"/>
                <a:ea typeface="Courier" charset="0"/>
                <a:cs typeface="Courier" charset="0"/>
              </a:rPr>
              <a:t>track</a:t>
            </a:r>
            <a:r>
              <a:rPr lang="en-US" dirty="0">
                <a:solidFill>
                  <a:srgbClr val="A5A5A5"/>
                </a:solidFill>
              </a:rPr>
              <a:t/>
            </a:r>
            <a:br>
              <a:rPr lang="en-US" dirty="0">
                <a:solidFill>
                  <a:srgbClr val="A5A5A5"/>
                </a:solidFill>
              </a:rPr>
            </a:br>
            <a:r>
              <a:rPr lang="en-US" dirty="0" smtClean="0">
                <a:solidFill>
                  <a:srgbClr val="A5A5A5"/>
                </a:solidFill>
              </a:rPr>
              <a:t>Addis Ababa University, Ethiopia</a:t>
            </a:r>
            <a:r>
              <a:rPr lang="en-US" dirty="0">
                <a:solidFill>
                  <a:srgbClr val="A5A5A5"/>
                </a:solidFill>
              </a:rPr>
              <a:t/>
            </a:r>
            <a:br>
              <a:rPr lang="en-US" dirty="0">
                <a:solidFill>
                  <a:srgbClr val="A5A5A5"/>
                </a:solidFill>
              </a:rPr>
            </a:br>
            <a:r>
              <a:rPr lang="en-US" dirty="0">
                <a:solidFill>
                  <a:srgbClr val="A5A5A5"/>
                </a:solidFill>
              </a:rPr>
              <a:t>24–25 </a:t>
            </a:r>
            <a:r>
              <a:rPr lang="en-US" dirty="0" smtClean="0">
                <a:solidFill>
                  <a:srgbClr val="A5A5A5"/>
                </a:solidFill>
              </a:rPr>
              <a:t>&amp; 27–29 November 2017</a:t>
            </a:r>
          </a:p>
          <a:p>
            <a:pPr lvl="0" defTabSz="914400">
              <a:spcBef>
                <a:spcPts val="1000"/>
              </a:spcBef>
              <a:defRPr/>
            </a:pPr>
            <a:r>
              <a:rPr lang="en-US" dirty="0">
                <a:solidFill>
                  <a:srgbClr val="A5A5A5"/>
                </a:solidFill>
              </a:rPr>
              <a:t>http</a:t>
            </a:r>
            <a:r>
              <a:rPr lang="en-US" dirty="0" smtClean="0">
                <a:solidFill>
                  <a:srgbClr val="A5A5A5"/>
                </a:solidFill>
              </a:rPr>
              <a:t>://</a:t>
            </a:r>
            <a:r>
              <a:rPr lang="en-US" dirty="0" err="1" smtClean="0">
                <a:solidFill>
                  <a:srgbClr val="A5A5A5"/>
                </a:solidFill>
              </a:rPr>
              <a:t>geoweb.mit.edu</a:t>
            </a:r>
            <a:r>
              <a:rPr lang="en-US" dirty="0" smtClean="0">
                <a:solidFill>
                  <a:srgbClr val="A5A5A5"/>
                </a:solidFill>
              </a:rPr>
              <a:t>/</a:t>
            </a:r>
            <a:r>
              <a:rPr lang="en-US" dirty="0">
                <a:solidFill>
                  <a:srgbClr val="A5A5A5"/>
                </a:solidFill>
              </a:rPr>
              <a:t>~</a:t>
            </a:r>
            <a:r>
              <a:rPr lang="en-US" dirty="0" err="1" smtClean="0">
                <a:solidFill>
                  <a:srgbClr val="A5A5A5"/>
                </a:solidFill>
              </a:rPr>
              <a:t>floyd</a:t>
            </a:r>
            <a:r>
              <a:rPr lang="en-US" dirty="0" smtClean="0">
                <a:solidFill>
                  <a:srgbClr val="A5A5A5"/>
                </a:solidFill>
              </a:rPr>
              <a:t>/courses/gg/201711_AAU/</a:t>
            </a:r>
            <a:endParaRPr lang="en-US" dirty="0">
              <a:solidFill>
                <a:srgbClr val="A5A5A5"/>
              </a:solidFill>
            </a:endParaRP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r>
              <a:rPr lang="en-US" sz="1200" dirty="0" smtClean="0">
                <a:solidFill>
                  <a:srgbClr val="A5A5A5"/>
                </a:solidFill>
              </a:rPr>
              <a:t>)</a:t>
            </a:r>
            <a:endParaRPr lang="en-US" sz="2000" dirty="0">
              <a:solidFill>
                <a:srgbClr val="A5A5A5"/>
              </a:solidFill>
            </a:endParaRPr>
          </a:p>
        </p:txBody>
      </p:sp>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latin typeface="Courier New" charset="0"/>
                <a:ea typeface="Courier New" charset="0"/>
                <a:cs typeface="Courier New" charset="0"/>
              </a:rPr>
              <a:t>glorg</a:t>
            </a:r>
            <a:r>
              <a:rPr lang="en-US" dirty="0" smtClean="0"/>
              <a:t> for different reference frames</a:t>
            </a:r>
            <a:endParaRPr lang="en-US" dirty="0"/>
          </a:p>
        </p:txBody>
      </p:sp>
      <p:sp>
        <p:nvSpPr>
          <p:cNvPr id="3" name="Content Placeholder 2"/>
          <p:cNvSpPr>
            <a:spLocks noGrp="1"/>
          </p:cNvSpPr>
          <p:nvPr>
            <p:ph idx="1"/>
          </p:nvPr>
        </p:nvSpPr>
        <p:spPr/>
        <p:txBody>
          <a:bodyPr>
            <a:normAutofit/>
          </a:bodyPr>
          <a:lstStyle/>
          <a:p>
            <a:r>
              <a:rPr lang="en-US" dirty="0" smtClean="0"/>
              <a:t>No need to re-run </a:t>
            </a:r>
            <a:r>
              <a:rPr lang="en-US" dirty="0" err="1" smtClean="0">
                <a:latin typeface="Courier" charset="0"/>
                <a:ea typeface="Courier" charset="0"/>
                <a:cs typeface="Courier" charset="0"/>
              </a:rPr>
              <a:t>globk</a:t>
            </a:r>
            <a:r>
              <a:rPr lang="en-US" dirty="0" smtClean="0"/>
              <a:t> every time you want</a:t>
            </a:r>
          </a:p>
          <a:p>
            <a:r>
              <a:rPr lang="en-US" dirty="0" err="1">
                <a:latin typeface="Courier" charset="0"/>
                <a:ea typeface="Courier" charset="0"/>
                <a:cs typeface="Courier" charset="0"/>
              </a:rPr>
              <a:t>g</a:t>
            </a:r>
            <a:r>
              <a:rPr lang="en-US" dirty="0" err="1" smtClean="0">
                <a:latin typeface="Courier" charset="0"/>
                <a:ea typeface="Courier" charset="0"/>
                <a:cs typeface="Courier" charset="0"/>
              </a:rPr>
              <a:t>lorg</a:t>
            </a:r>
            <a:r>
              <a:rPr lang="en-US" dirty="0" smtClean="0"/>
              <a:t> is usually called from </a:t>
            </a:r>
            <a:r>
              <a:rPr lang="en-US" dirty="0" err="1" smtClean="0">
                <a:latin typeface="Courier" charset="0"/>
                <a:ea typeface="Courier" charset="0"/>
                <a:cs typeface="Courier" charset="0"/>
              </a:rPr>
              <a:t>globk</a:t>
            </a:r>
            <a:r>
              <a:rPr lang="en-US" dirty="0" smtClean="0"/>
              <a:t> command file (“</a:t>
            </a:r>
            <a:r>
              <a:rPr lang="en-US" dirty="0" err="1" smtClean="0"/>
              <a:t>org_cmd</a:t>
            </a:r>
            <a:r>
              <a:rPr lang="en-US" dirty="0" smtClean="0"/>
              <a:t>” option) but </a:t>
            </a:r>
            <a:r>
              <a:rPr lang="en-US" dirty="0" err="1" smtClean="0">
                <a:latin typeface="Courier" charset="0"/>
                <a:ea typeface="Courier" charset="0"/>
                <a:cs typeface="Courier" charset="0"/>
              </a:rPr>
              <a:t>glorg</a:t>
            </a:r>
            <a:r>
              <a:rPr lang="en-US" dirty="0" smtClean="0"/>
              <a:t> may be run separately</a:t>
            </a:r>
          </a:p>
          <a:p>
            <a:r>
              <a:rPr lang="en-US" sz="1600" dirty="0" err="1">
                <a:latin typeface="Courier"/>
                <a:cs typeface="Courier"/>
              </a:rPr>
              <a:t>g</a:t>
            </a:r>
            <a:r>
              <a:rPr lang="en-US" sz="1600" dirty="0" err="1" smtClean="0">
                <a:latin typeface="Courier"/>
                <a:cs typeface="Courier"/>
              </a:rPr>
              <a:t>lobk</a:t>
            </a:r>
            <a:r>
              <a:rPr lang="en-US" sz="1600" dirty="0" smtClean="0">
                <a:latin typeface="Courier"/>
                <a:cs typeface="Courier"/>
              </a:rPr>
              <a:t> 6 </a:t>
            </a:r>
            <a:r>
              <a:rPr lang="en-US" sz="1600" dirty="0" err="1" smtClean="0">
                <a:latin typeface="Courier"/>
                <a:cs typeface="Courier"/>
              </a:rPr>
              <a:t>globk_vel.prt</a:t>
            </a:r>
            <a:r>
              <a:rPr lang="en-US" sz="1600" dirty="0" smtClean="0">
                <a:latin typeface="Courier"/>
                <a:cs typeface="Courier"/>
              </a:rPr>
              <a:t> </a:t>
            </a:r>
            <a:r>
              <a:rPr lang="en-US" sz="1600" dirty="0" err="1" smtClean="0">
                <a:latin typeface="Courier"/>
                <a:cs typeface="Courier"/>
              </a:rPr>
              <a:t>globk_vel.log</a:t>
            </a:r>
            <a:r>
              <a:rPr lang="en-US" sz="1600" dirty="0" smtClean="0">
                <a:latin typeface="Courier"/>
                <a:cs typeface="Courier"/>
              </a:rPr>
              <a:t> </a:t>
            </a:r>
            <a:r>
              <a:rPr lang="en-US" sz="1600" dirty="0" err="1" smtClean="0">
                <a:latin typeface="Courier"/>
                <a:cs typeface="Courier"/>
              </a:rPr>
              <a:t>globk_vel.gdl</a:t>
            </a:r>
            <a:r>
              <a:rPr lang="en-US" sz="1600" dirty="0" smtClean="0">
                <a:latin typeface="Courier"/>
                <a:cs typeface="Courier"/>
              </a:rPr>
              <a:t> </a:t>
            </a:r>
            <a:r>
              <a:rPr lang="en-US" sz="1600" dirty="0" err="1" smtClean="0">
                <a:latin typeface="Courier"/>
                <a:cs typeface="Courier"/>
              </a:rPr>
              <a:t>globk_vel.cmd</a:t>
            </a:r>
            <a:endParaRPr lang="en-US" sz="1600" dirty="0" smtClean="0">
              <a:latin typeface="Courier"/>
              <a:cs typeface="Courier"/>
            </a:endParaRPr>
          </a:p>
          <a:p>
            <a:r>
              <a:rPr lang="en-US" sz="1600" dirty="0" err="1">
                <a:latin typeface="Courier"/>
                <a:cs typeface="Courier"/>
              </a:rPr>
              <a:t>g</a:t>
            </a:r>
            <a:r>
              <a:rPr lang="en-US" sz="1600" dirty="0" err="1" smtClean="0">
                <a:latin typeface="Courier"/>
                <a:cs typeface="Courier"/>
              </a:rPr>
              <a:t>lorg</a:t>
            </a:r>
            <a:r>
              <a:rPr lang="en-US" sz="1600" dirty="0" smtClean="0">
                <a:latin typeface="Courier"/>
                <a:cs typeface="Courier"/>
              </a:rPr>
              <a:t> </a:t>
            </a:r>
            <a:r>
              <a:rPr lang="en-US" sz="1600" dirty="0" err="1" smtClean="0">
                <a:latin typeface="Courier"/>
                <a:cs typeface="Courier"/>
              </a:rPr>
              <a:t>globk_vel_noam.org</a:t>
            </a:r>
            <a:r>
              <a:rPr lang="en-US" sz="1600" dirty="0" smtClean="0">
                <a:latin typeface="Courier"/>
                <a:cs typeface="Courier"/>
              </a:rPr>
              <a:t> ERAS:… </a:t>
            </a:r>
            <a:r>
              <a:rPr lang="en-US" sz="1600" dirty="0" err="1" smtClean="0">
                <a:latin typeface="Courier"/>
                <a:cs typeface="Courier"/>
              </a:rPr>
              <a:t>glorg_vel.cmd</a:t>
            </a:r>
            <a:r>
              <a:rPr lang="en-US" sz="1600" dirty="0" smtClean="0">
                <a:latin typeface="Courier"/>
                <a:cs typeface="Courier"/>
              </a:rPr>
              <a:t> </a:t>
            </a:r>
            <a:r>
              <a:rPr lang="en-US" sz="1600" dirty="0" err="1" smtClean="0">
                <a:latin typeface="Courier"/>
                <a:cs typeface="Courier"/>
              </a:rPr>
              <a:t>vel.com</a:t>
            </a:r>
            <a:endParaRPr lang="en-US" sz="1900" dirty="0" smtClean="0">
              <a:latin typeface="Courier"/>
              <a:cs typeface="Courier"/>
            </a:endParaRPr>
          </a:p>
          <a:p>
            <a:r>
              <a:rPr lang="en-US" dirty="0" smtClean="0"/>
              <a:t>Must have saved the “.com”-file!</a:t>
            </a:r>
          </a:p>
          <a:p>
            <a:pPr lvl="1"/>
            <a:r>
              <a:rPr lang="en-US" dirty="0" smtClean="0"/>
              <a:t>e.g. “</a:t>
            </a:r>
            <a:r>
              <a:rPr lang="en-US" dirty="0" err="1" smtClean="0"/>
              <a:t>com_file</a:t>
            </a:r>
            <a:r>
              <a:rPr lang="en-US" dirty="0" smtClean="0"/>
              <a:t> @.com”</a:t>
            </a:r>
          </a:p>
          <a:p>
            <a:pPr lvl="1"/>
            <a:r>
              <a:rPr lang="en-US" dirty="0" smtClean="0"/>
              <a:t>Do not use “</a:t>
            </a:r>
            <a:r>
              <a:rPr lang="en-US" dirty="0" err="1" smtClean="0"/>
              <a:t>del_scra</a:t>
            </a:r>
            <a:r>
              <a:rPr lang="en-US" dirty="0" smtClean="0"/>
              <a:t> yes” in </a:t>
            </a:r>
            <a:r>
              <a:rPr lang="en-US" dirty="0" err="1" smtClean="0">
                <a:latin typeface="Courier" charset="0"/>
                <a:ea typeface="Courier" charset="0"/>
                <a:cs typeface="Courier" charset="0"/>
              </a:rPr>
              <a:t>globk</a:t>
            </a:r>
            <a:r>
              <a:rPr lang="en-US" dirty="0" smtClean="0"/>
              <a:t> command file</a:t>
            </a:r>
          </a:p>
          <a:p>
            <a:pPr lvl="1"/>
            <a:r>
              <a:rPr lang="en-US" dirty="0" smtClean="0"/>
              <a:t>“</a:t>
            </a:r>
            <a:r>
              <a:rPr lang="en-US" dirty="0" err="1" smtClean="0"/>
              <a:t>apr_neu</a:t>
            </a:r>
            <a:r>
              <a:rPr lang="en-US" dirty="0" smtClean="0"/>
              <a:t>” must be loosely constrained (“</a:t>
            </a:r>
            <a:r>
              <a:rPr lang="en-US" dirty="0" err="1" smtClean="0"/>
              <a:t>apr_rot</a:t>
            </a:r>
            <a:r>
              <a:rPr lang="en-US" dirty="0" smtClean="0"/>
              <a:t>” and “</a:t>
            </a:r>
            <a:r>
              <a:rPr lang="en-US" dirty="0" err="1" smtClean="0"/>
              <a:t>apr_tran</a:t>
            </a:r>
            <a:r>
              <a:rPr lang="en-US" dirty="0" smtClean="0"/>
              <a:t>” will also need to be used for </a:t>
            </a:r>
            <a:r>
              <a:rPr lang="en-US" dirty="0" err="1" smtClean="0"/>
              <a:t>sestbl</a:t>
            </a:r>
            <a:r>
              <a:rPr lang="en-US" dirty="0" smtClean="0"/>
              <a:t>. “BASELINE” experiment solutions.</a:t>
            </a:r>
          </a:p>
          <a:p>
            <a:pPr lvl="1"/>
            <a:endParaRPr lang="en-US" dirty="0"/>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193506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equates</a:t>
            </a:r>
            <a:endParaRPr lang="en-US" dirty="0"/>
          </a:p>
        </p:txBody>
      </p:sp>
      <p:sp>
        <p:nvSpPr>
          <p:cNvPr id="3" name="Content Placeholder 2"/>
          <p:cNvSpPr>
            <a:spLocks noGrp="1"/>
          </p:cNvSpPr>
          <p:nvPr>
            <p:ph idx="1"/>
          </p:nvPr>
        </p:nvSpPr>
        <p:spPr/>
        <p:txBody>
          <a:bodyPr>
            <a:normAutofit/>
          </a:bodyPr>
          <a:lstStyle/>
          <a:p>
            <a:r>
              <a:rPr lang="en-US" dirty="0" smtClean="0"/>
              <a:t>With earthquakes and discontinuities, there can be many site names for the same physically location:</a:t>
            </a:r>
          </a:p>
          <a:p>
            <a:pPr lvl="1"/>
            <a:r>
              <a:rPr lang="en-US" dirty="0" smtClean="0"/>
              <a:t>Equate commands in </a:t>
            </a:r>
            <a:r>
              <a:rPr lang="en-US" dirty="0" err="1" smtClean="0">
                <a:latin typeface="Courier" charset="0"/>
                <a:ea typeface="Courier" charset="0"/>
                <a:cs typeface="Courier" charset="0"/>
              </a:rPr>
              <a:t>glorg</a:t>
            </a:r>
            <a:r>
              <a:rPr lang="en-US" dirty="0" smtClean="0"/>
              <a:t> allow the velocity adjustments at these sites to be made the same (or constrained to be the same within a specified sigma)</a:t>
            </a:r>
          </a:p>
          <a:p>
            <a:pPr lvl="1"/>
            <a:r>
              <a:rPr lang="en-US" dirty="0" smtClean="0"/>
              <a:t>“</a:t>
            </a:r>
            <a:r>
              <a:rPr lang="en-US" dirty="0" err="1" smtClean="0"/>
              <a:t>eq_dist</a:t>
            </a:r>
            <a:r>
              <a:rPr lang="en-US" dirty="0" smtClean="0"/>
              <a:t>” allows site separate by distance to equated (and constrained in latest </a:t>
            </a:r>
            <a:r>
              <a:rPr lang="en-US" dirty="0" err="1" smtClean="0">
                <a:latin typeface="Courier" charset="0"/>
                <a:ea typeface="Courier" charset="0"/>
                <a:cs typeface="Courier" charset="0"/>
              </a:rPr>
              <a:t>glorg</a:t>
            </a:r>
            <a:r>
              <a:rPr lang="en-US" dirty="0" smtClean="0"/>
              <a:t>).</a:t>
            </a:r>
          </a:p>
          <a:p>
            <a:pPr lvl="1"/>
            <a:r>
              <a:rPr lang="en-US" dirty="0" smtClean="0"/>
              <a:t>“eq_4char” equates sites with same 4-character name (useful to stop equates at sites that share antennas).</a:t>
            </a:r>
          </a:p>
          <a:p>
            <a:pPr lvl="1"/>
            <a:r>
              <a:rPr lang="en-US" dirty="0" smtClean="0"/>
              <a:t>Chi-squared increments of equates allows assessment of equates (use “</a:t>
            </a:r>
            <a:r>
              <a:rPr lang="en-US" dirty="0" err="1" smtClean="0"/>
              <a:t>un_equate</a:t>
            </a:r>
            <a:r>
              <a:rPr lang="en-US" dirty="0" smtClean="0"/>
              <a:t>” for large chi-squared values)</a:t>
            </a:r>
          </a:p>
          <a:p>
            <a:pPr lvl="1"/>
            <a:r>
              <a:rPr lang="en-US" dirty="0" smtClean="0"/>
              <a:t>Use “FIXA” option to make a priori the same for equated sites (better to use consistent a priori file).</a:t>
            </a:r>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89079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Uses of </a:t>
            </a:r>
            <a:r>
              <a:rPr lang="en-US" dirty="0" err="1" smtClean="0">
                <a:latin typeface="Courier New" charset="0"/>
                <a:ea typeface="Courier New" charset="0"/>
                <a:cs typeface="Courier New" charset="0"/>
              </a:rPr>
              <a:t>sh_gen_stats</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smtClean="0"/>
              <a:t>Velocity solutions are often iterative:</a:t>
            </a:r>
          </a:p>
          <a:p>
            <a:pPr lvl="1"/>
            <a:r>
              <a:rPr lang="en-US" dirty="0" smtClean="0"/>
              <a:t>Generate time series using some reference frame sites (IGb08 sites initially for example).</a:t>
            </a:r>
          </a:p>
          <a:p>
            <a:pPr lvl="1"/>
            <a:r>
              <a:rPr lang="en-US" dirty="0" smtClean="0"/>
              <a:t>Fit to the time series (</a:t>
            </a:r>
            <a:r>
              <a:rPr lang="en-US" dirty="0" err="1" smtClean="0">
                <a:latin typeface="Courier" charset="0"/>
                <a:ea typeface="Courier" charset="0"/>
                <a:cs typeface="Courier" charset="0"/>
              </a:rPr>
              <a:t>tsfit</a:t>
            </a:r>
            <a:r>
              <a:rPr lang="en-US" dirty="0" smtClean="0"/>
              <a:t>) to:</a:t>
            </a:r>
          </a:p>
          <a:p>
            <a:pPr lvl="2"/>
            <a:r>
              <a:rPr lang="en-US" dirty="0" smtClean="0"/>
              <a:t>Find outliers, nature of earthquakes (log needed?), discontinuities</a:t>
            </a:r>
          </a:p>
          <a:p>
            <a:pPr lvl="2"/>
            <a:r>
              <a:rPr lang="en-US" dirty="0" smtClean="0"/>
              <a:t>Self consistent a priori file.</a:t>
            </a:r>
          </a:p>
          <a:p>
            <a:pPr lvl="2"/>
            <a:r>
              <a:rPr lang="en-US" dirty="0" smtClean="0"/>
              <a:t>Used </a:t>
            </a:r>
            <a:r>
              <a:rPr lang="en-US" dirty="0" err="1" smtClean="0"/>
              <a:t>FOGMEx</a:t>
            </a:r>
            <a:r>
              <a:rPr lang="en-US" dirty="0" smtClean="0"/>
              <a:t> model (realistic sigma) to get process noise model and list of low-correlated noise reference frame sites).  Use “</a:t>
            </a:r>
            <a:r>
              <a:rPr lang="en-US" dirty="0" err="1" smtClean="0"/>
              <a:t>stabrad</a:t>
            </a:r>
            <a:r>
              <a:rPr lang="en-US" dirty="0" smtClean="0"/>
              <a:t>” option for dense networks</a:t>
            </a:r>
          </a:p>
          <a:p>
            <a:pPr lvl="1"/>
            <a:r>
              <a:rPr lang="en-US" dirty="0" smtClean="0"/>
              <a:t>Run </a:t>
            </a:r>
            <a:r>
              <a:rPr lang="en-US" dirty="0" err="1" smtClean="0">
                <a:latin typeface="Courier" charset="0"/>
                <a:ea typeface="Courier" charset="0"/>
                <a:cs typeface="Courier" charset="0"/>
              </a:rPr>
              <a:t>globk</a:t>
            </a:r>
            <a:r>
              <a:rPr lang="en-US" dirty="0" smtClean="0"/>
              <a:t> velocity solution to refine reference frame site coordinates and velocities</a:t>
            </a:r>
          </a:p>
          <a:p>
            <a:pPr lvl="1"/>
            <a:r>
              <a:rPr lang="en-US" dirty="0" smtClean="0"/>
              <a:t>Re-generate time series and repeat.</a:t>
            </a:r>
            <a:endParaRPr lang="en-US" dirty="0"/>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2234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comparisons: Approach</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Use </a:t>
            </a:r>
            <a:r>
              <a:rPr lang="en-US" sz="2800" dirty="0" err="1" smtClean="0">
                <a:latin typeface="Courier" charset="0"/>
                <a:ea typeface="Courier" charset="0"/>
                <a:cs typeface="Courier" charset="0"/>
              </a:rPr>
              <a:t>sh_exglk</a:t>
            </a:r>
            <a:r>
              <a:rPr lang="en-US" sz="2800" dirty="0" smtClean="0">
                <a:latin typeface="Courier" charset="0"/>
                <a:ea typeface="Courier" charset="0"/>
                <a:cs typeface="Courier" charset="0"/>
              </a:rPr>
              <a:t> -f &lt;</a:t>
            </a:r>
            <a:r>
              <a:rPr lang="en-US" sz="2800" dirty="0" err="1" smtClean="0">
                <a:latin typeface="Courier" charset="0"/>
                <a:ea typeface="Courier" charset="0"/>
                <a:cs typeface="Courier" charset="0"/>
              </a:rPr>
              <a:t>soln.org</a:t>
            </a:r>
            <a:r>
              <a:rPr lang="en-US" sz="2800" dirty="0" smtClean="0">
                <a:latin typeface="Courier" charset="0"/>
                <a:ea typeface="Courier" charset="0"/>
                <a:cs typeface="Courier" charset="0"/>
              </a:rPr>
              <a:t>&gt; -</a:t>
            </a:r>
            <a:r>
              <a:rPr lang="en-US" sz="2800" dirty="0" err="1" smtClean="0">
                <a:latin typeface="Courier" charset="0"/>
                <a:ea typeface="Courier" charset="0"/>
                <a:cs typeface="Courier" charset="0"/>
              </a:rPr>
              <a:t>vel</a:t>
            </a:r>
            <a:r>
              <a:rPr lang="en-US" sz="2800" dirty="0" smtClean="0">
                <a:latin typeface="Courier" charset="0"/>
                <a:ea typeface="Courier" charset="0"/>
                <a:cs typeface="Courier" charset="0"/>
              </a:rPr>
              <a:t> &lt;</a:t>
            </a:r>
            <a:r>
              <a:rPr lang="en-US" sz="2800" dirty="0" err="1" smtClean="0">
                <a:latin typeface="Courier" charset="0"/>
                <a:ea typeface="Courier" charset="0"/>
                <a:cs typeface="Courier" charset="0"/>
              </a:rPr>
              <a:t>soln.vel</a:t>
            </a:r>
            <a:r>
              <a:rPr lang="en-US" sz="2800" dirty="0" smtClean="0">
                <a:latin typeface="Courier" charset="0"/>
                <a:ea typeface="Courier" charset="0"/>
                <a:cs typeface="Courier" charset="0"/>
              </a:rPr>
              <a:t>&gt; -</a:t>
            </a:r>
            <a:r>
              <a:rPr lang="en-US" sz="2800" dirty="0" err="1" smtClean="0">
                <a:latin typeface="Courier" charset="0"/>
                <a:ea typeface="Courier" charset="0"/>
                <a:cs typeface="Courier" charset="0"/>
              </a:rPr>
              <a:t>rmdup</a:t>
            </a:r>
            <a:r>
              <a:rPr lang="en-US" sz="2800" dirty="0" smtClean="0"/>
              <a:t> </a:t>
            </a:r>
            <a:br>
              <a:rPr lang="en-US" sz="2800" dirty="0" smtClean="0"/>
            </a:br>
            <a:r>
              <a:rPr lang="en-US" sz="2800" dirty="0" smtClean="0"/>
              <a:t>to extract velocity estimates (</a:t>
            </a:r>
            <a:r>
              <a:rPr lang="en-US" sz="2800" dirty="0" err="1" smtClean="0">
                <a:latin typeface="Courier" charset="0"/>
                <a:ea typeface="Courier" charset="0"/>
                <a:cs typeface="Courier" charset="0"/>
              </a:rPr>
              <a:t>rmdup</a:t>
            </a:r>
            <a:r>
              <a:rPr lang="en-US" sz="2800" dirty="0" smtClean="0"/>
              <a:t> removes equated sites with the same estimates)</a:t>
            </a:r>
          </a:p>
          <a:p>
            <a:r>
              <a:rPr lang="en-US" sz="2800" dirty="0" smtClean="0"/>
              <a:t>Program </a:t>
            </a:r>
            <a:r>
              <a:rPr lang="en-US" sz="2800" dirty="0" err="1" smtClean="0">
                <a:latin typeface="Courier" charset="0"/>
                <a:ea typeface="Courier" charset="0"/>
                <a:cs typeface="Courier" charset="0"/>
              </a:rPr>
              <a:t>velrot</a:t>
            </a:r>
            <a:r>
              <a:rPr lang="en-US" sz="2800" dirty="0" smtClean="0"/>
              <a:t> allows fields to be compared (change frames and merge fields as well).  For example:</a:t>
            </a:r>
            <a:br>
              <a:rPr lang="en-US" sz="2800" dirty="0" smtClean="0"/>
            </a:br>
            <a:r>
              <a:rPr lang="en-US" sz="1900" dirty="0" err="1" smtClean="0">
                <a:latin typeface="Courier" charset="0"/>
                <a:ea typeface="Courier" charset="0"/>
                <a:cs typeface="Courier" charset="0"/>
              </a:rPr>
              <a:t>velrot</a:t>
            </a:r>
            <a:r>
              <a:rPr lang="en-US" sz="1900" dirty="0" smtClean="0">
                <a:latin typeface="Courier" charset="0"/>
                <a:ea typeface="Courier" charset="0"/>
                <a:cs typeface="Courier" charset="0"/>
              </a:rPr>
              <a:t> </a:t>
            </a:r>
            <a:r>
              <a:rPr lang="en-US" sz="1900" dirty="0" err="1" smtClean="0">
                <a:latin typeface="Courier" charset="0"/>
                <a:ea typeface="Courier" charset="0"/>
                <a:cs typeface="Courier" charset="0"/>
              </a:rPr>
              <a:t>solna.vel</a:t>
            </a:r>
            <a:r>
              <a:rPr lang="en-US" sz="1900" dirty="0" smtClean="0">
                <a:latin typeface="Courier" charset="0"/>
                <a:ea typeface="Courier" charset="0"/>
                <a:cs typeface="Courier" charset="0"/>
              </a:rPr>
              <a:t> nam08 </a:t>
            </a:r>
            <a:r>
              <a:rPr lang="en-US" sz="1900" dirty="0" err="1" smtClean="0">
                <a:latin typeface="Courier" charset="0"/>
                <a:ea typeface="Courier" charset="0"/>
                <a:cs typeface="Courier" charset="0"/>
              </a:rPr>
              <a:t>solnb.vel</a:t>
            </a:r>
            <a:r>
              <a:rPr lang="en-US" sz="1900" dirty="0" smtClean="0">
                <a:latin typeface="Courier" charset="0"/>
                <a:ea typeface="Courier" charset="0"/>
                <a:cs typeface="Courier" charset="0"/>
              </a:rPr>
              <a:t> IGS08 ‘’ ‘’ ‘’ ‘’ N</a:t>
            </a:r>
            <a:r>
              <a:rPr lang="en-US" sz="2800" dirty="0" smtClean="0"/>
              <a:t> </a:t>
            </a:r>
            <a:br>
              <a:rPr lang="en-US" sz="2800" dirty="0" smtClean="0"/>
            </a:br>
            <a:r>
              <a:rPr lang="en-US" sz="2800" dirty="0" smtClean="0"/>
              <a:t>compares to solutions directly (use “RT” instead of “N” to allow rotation and translation rates). Use </a:t>
            </a:r>
            <a:r>
              <a:rPr lang="en-US" sz="2800" dirty="0" smtClean="0">
                <a:latin typeface="Courier" charset="0"/>
                <a:ea typeface="Courier" charset="0"/>
                <a:cs typeface="Courier" charset="0"/>
              </a:rPr>
              <a:t>grep ‘^S ‘</a:t>
            </a:r>
            <a:r>
              <a:rPr lang="en-US" sz="2800" dirty="0" smtClean="0"/>
              <a:t> to get statistics.</a:t>
            </a:r>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28064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Comparisons: Decimation</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7000" dirty="0" smtClean="0"/>
              <a:t>Decimation: Different days of week (1996-2015 solution, small subset </a:t>
            </a:r>
            <a:r>
              <a:rPr lang="en-US" sz="7000" dirty="0"/>
              <a:t>of sites):</a:t>
            </a:r>
            <a:br>
              <a:rPr lang="en-US" sz="7000" dirty="0"/>
            </a:br>
            <a:endParaRPr lang="en-US" sz="7000" dirty="0" smtClean="0"/>
          </a:p>
          <a:p>
            <a:pPr marL="0" indent="0">
              <a:buNone/>
            </a:pPr>
            <a:r>
              <a:rPr lang="en-US" dirty="0" smtClean="0">
                <a:latin typeface="Courier"/>
                <a:cs typeface="Courier"/>
              </a:rPr>
              <a:t>Un</a:t>
            </a:r>
            <a:r>
              <a:rPr lang="en-US" dirty="0">
                <a:latin typeface="Courier"/>
                <a:cs typeface="Courier"/>
              </a:rPr>
              <a:t>-aligned fields</a:t>
            </a:r>
          </a:p>
          <a:p>
            <a:pPr marL="0" indent="0">
              <a:buNone/>
            </a:pPr>
            <a:r>
              <a:rPr lang="en-US" dirty="0">
                <a:latin typeface="Courier"/>
                <a:cs typeface="Courier"/>
              </a:rPr>
              <a:t>compare 1 NMT_vel_150418_day1.vel NMT_vel_150418_day3.vel</a:t>
            </a:r>
          </a:p>
          <a:p>
            <a:pPr marL="0" indent="0">
              <a:buNone/>
            </a:pPr>
            <a:r>
              <a:rPr lang="en-US" dirty="0">
                <a:latin typeface="Courier"/>
                <a:cs typeface="Courier"/>
              </a:rPr>
              <a:t>S Component North    #    75 </a:t>
            </a:r>
            <a:r>
              <a:rPr lang="en-US" dirty="0" err="1">
                <a:latin typeface="Courier"/>
                <a:cs typeface="Courier"/>
              </a:rPr>
              <a:t>WMean</a:t>
            </a:r>
            <a:r>
              <a:rPr lang="en-US" dirty="0">
                <a:latin typeface="Courier"/>
                <a:cs typeface="Courier"/>
              </a:rPr>
              <a:t>  -0.00 WRMS   0.04 mm/</a:t>
            </a:r>
            <a:r>
              <a:rPr lang="en-US" dirty="0" err="1">
                <a:latin typeface="Courier"/>
                <a:cs typeface="Courier"/>
              </a:rPr>
              <a:t>yr</a:t>
            </a:r>
            <a:r>
              <a:rPr lang="en-US" dirty="0">
                <a:latin typeface="Courier"/>
                <a:cs typeface="Courier"/>
              </a:rPr>
              <a:t>, NRMS   0.198</a:t>
            </a:r>
          </a:p>
          <a:p>
            <a:pPr marL="0" indent="0">
              <a:buNone/>
            </a:pPr>
            <a:r>
              <a:rPr lang="en-US" dirty="0">
                <a:latin typeface="Courier"/>
                <a:cs typeface="Courier"/>
              </a:rPr>
              <a:t>S Component East     #    75 </a:t>
            </a:r>
            <a:r>
              <a:rPr lang="en-US" dirty="0" err="1">
                <a:latin typeface="Courier"/>
                <a:cs typeface="Courier"/>
              </a:rPr>
              <a:t>WMean</a:t>
            </a:r>
            <a:r>
              <a:rPr lang="en-US" dirty="0">
                <a:latin typeface="Courier"/>
                <a:cs typeface="Courier"/>
              </a:rPr>
              <a:t>  -0.02 WRMS   0.04 mm/</a:t>
            </a:r>
            <a:r>
              <a:rPr lang="en-US" dirty="0" err="1">
                <a:latin typeface="Courier"/>
                <a:cs typeface="Courier"/>
              </a:rPr>
              <a:t>yr</a:t>
            </a:r>
            <a:r>
              <a:rPr lang="en-US" dirty="0">
                <a:latin typeface="Courier"/>
                <a:cs typeface="Courier"/>
              </a:rPr>
              <a:t>, NRMS   0.203</a:t>
            </a:r>
          </a:p>
          <a:p>
            <a:pPr marL="0" indent="0">
              <a:buNone/>
            </a:pPr>
            <a:r>
              <a:rPr lang="en-US" dirty="0">
                <a:latin typeface="Courier"/>
                <a:cs typeface="Courier"/>
              </a:rPr>
              <a:t>S Component Up       #    75 </a:t>
            </a:r>
            <a:r>
              <a:rPr lang="en-US" dirty="0" err="1">
                <a:latin typeface="Courier"/>
                <a:cs typeface="Courier"/>
              </a:rPr>
              <a:t>WMean</a:t>
            </a:r>
            <a:r>
              <a:rPr lang="en-US" dirty="0">
                <a:latin typeface="Courier"/>
                <a:cs typeface="Courier"/>
              </a:rPr>
              <a:t>   0.03 WRMS   0.16 mm/</a:t>
            </a:r>
            <a:r>
              <a:rPr lang="en-US" dirty="0" err="1">
                <a:latin typeface="Courier"/>
                <a:cs typeface="Courier"/>
              </a:rPr>
              <a:t>yr</a:t>
            </a:r>
            <a:r>
              <a:rPr lang="en-US" dirty="0">
                <a:latin typeface="Courier"/>
                <a:cs typeface="Courier"/>
              </a:rPr>
              <a:t>, NRMS   0.180</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75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0.200</a:t>
            </a:r>
          </a:p>
          <a:p>
            <a:pPr marL="0" indent="0">
              <a:buNone/>
            </a:pPr>
            <a:r>
              <a:rPr lang="en-US" dirty="0">
                <a:latin typeface="Courier"/>
                <a:cs typeface="Courier"/>
              </a:rPr>
              <a:t>compare 2 NMT_vel_150418_day1.vel NMT_vel_150418_day5.vel</a:t>
            </a:r>
          </a:p>
          <a:p>
            <a:pPr marL="0" indent="0">
              <a:buNone/>
            </a:pPr>
            <a:r>
              <a:rPr lang="en-US" dirty="0">
                <a:latin typeface="Courier"/>
                <a:cs typeface="Courier"/>
              </a:rPr>
              <a:t>S Component North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0.207</a:t>
            </a:r>
          </a:p>
          <a:p>
            <a:pPr marL="0" indent="0">
              <a:buNone/>
            </a:pPr>
            <a:r>
              <a:rPr lang="en-US" dirty="0">
                <a:latin typeface="Courier"/>
                <a:cs typeface="Courier"/>
              </a:rPr>
              <a:t>S Component East     #    74 </a:t>
            </a:r>
            <a:r>
              <a:rPr lang="en-US" dirty="0" err="1">
                <a:latin typeface="Courier"/>
                <a:cs typeface="Courier"/>
              </a:rPr>
              <a:t>WMean</a:t>
            </a:r>
            <a:r>
              <a:rPr lang="en-US" dirty="0">
                <a:latin typeface="Courier"/>
                <a:cs typeface="Courier"/>
              </a:rPr>
              <a:t>  -0.02 WRMS   0.05 mm/</a:t>
            </a:r>
            <a:r>
              <a:rPr lang="en-US" dirty="0" err="1">
                <a:latin typeface="Courier"/>
                <a:cs typeface="Courier"/>
              </a:rPr>
              <a:t>yr</a:t>
            </a:r>
            <a:r>
              <a:rPr lang="en-US" dirty="0">
                <a:latin typeface="Courier"/>
                <a:cs typeface="Courier"/>
              </a:rPr>
              <a:t>, NRMS   0.225</a:t>
            </a:r>
          </a:p>
          <a:p>
            <a:pPr marL="0" indent="0">
              <a:buNone/>
            </a:pPr>
            <a:r>
              <a:rPr lang="en-US" dirty="0">
                <a:latin typeface="Courier"/>
                <a:cs typeface="Courier"/>
              </a:rPr>
              <a:t>S Component Up       #    74 </a:t>
            </a:r>
            <a:r>
              <a:rPr lang="en-US" dirty="0" err="1">
                <a:latin typeface="Courier"/>
                <a:cs typeface="Courier"/>
              </a:rPr>
              <a:t>WMean</a:t>
            </a:r>
            <a:r>
              <a:rPr lang="en-US" dirty="0">
                <a:latin typeface="Courier"/>
                <a:cs typeface="Courier"/>
              </a:rPr>
              <a:t>   0.04 WRMS   0.19 mm/</a:t>
            </a:r>
            <a:r>
              <a:rPr lang="en-US" dirty="0" err="1">
                <a:latin typeface="Courier"/>
                <a:cs typeface="Courier"/>
              </a:rPr>
              <a:t>yr</a:t>
            </a:r>
            <a:r>
              <a:rPr lang="en-US" dirty="0">
                <a:latin typeface="Courier"/>
                <a:cs typeface="Courier"/>
              </a:rPr>
              <a:t>, NRMS   0.212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0.217</a:t>
            </a:r>
          </a:p>
          <a:p>
            <a:pPr marL="0" indent="0">
              <a:buNone/>
            </a:pPr>
            <a:r>
              <a:rPr lang="en-US" dirty="0">
                <a:latin typeface="Courier"/>
                <a:cs typeface="Courier"/>
              </a:rPr>
              <a:t>compare 3 NMT_vel_150418_day3.vel NMT_vel_150418_day5.vel</a:t>
            </a:r>
          </a:p>
          <a:p>
            <a:pPr marL="0" indent="0">
              <a:buNone/>
            </a:pPr>
            <a:r>
              <a:rPr lang="en-US" dirty="0">
                <a:latin typeface="Courier"/>
                <a:cs typeface="Courier"/>
              </a:rPr>
              <a:t>S Component North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0.177</a:t>
            </a:r>
          </a:p>
          <a:p>
            <a:pPr marL="0" indent="0">
              <a:buNone/>
            </a:pPr>
            <a:r>
              <a:rPr lang="en-US" dirty="0">
                <a:latin typeface="Courier"/>
                <a:cs typeface="Courier"/>
              </a:rPr>
              <a:t>S Component East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0.161</a:t>
            </a:r>
          </a:p>
          <a:p>
            <a:pPr marL="0" indent="0">
              <a:buNone/>
            </a:pPr>
            <a:r>
              <a:rPr lang="en-US" dirty="0">
                <a:latin typeface="Courier"/>
                <a:cs typeface="Courier"/>
              </a:rPr>
              <a:t>S Component Up       #    76 </a:t>
            </a:r>
            <a:r>
              <a:rPr lang="en-US" dirty="0" err="1">
                <a:latin typeface="Courier"/>
                <a:cs typeface="Courier"/>
              </a:rPr>
              <a:t>WMean</a:t>
            </a:r>
            <a:r>
              <a:rPr lang="en-US" dirty="0">
                <a:latin typeface="Courier"/>
                <a:cs typeface="Courier"/>
              </a:rPr>
              <a:t>   0.01 WRMS   0.13 mm/</a:t>
            </a:r>
            <a:r>
              <a:rPr lang="en-US" dirty="0" err="1">
                <a:latin typeface="Courier"/>
                <a:cs typeface="Courier"/>
              </a:rPr>
              <a:t>yr</a:t>
            </a:r>
            <a:r>
              <a:rPr lang="en-US" dirty="0">
                <a:latin typeface="Courier"/>
                <a:cs typeface="Courier"/>
              </a:rPr>
              <a:t>, NRMS   0.142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a:t>
            </a:r>
            <a:r>
              <a:rPr lang="en-US" dirty="0" smtClean="0">
                <a:latin typeface="Courier"/>
                <a:cs typeface="Courier"/>
              </a:rPr>
              <a:t>0.169</a:t>
            </a:r>
            <a:endParaRPr lang="en-US" dirty="0">
              <a:latin typeface="Courier"/>
              <a:cs typeface="Courier"/>
            </a:endParaRPr>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177769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Comparison: Time series vs GLOBK</a:t>
            </a:r>
            <a:endParaRPr lang="en-US" dirty="0"/>
          </a:p>
        </p:txBody>
      </p:sp>
      <p:sp>
        <p:nvSpPr>
          <p:cNvPr id="3" name="Content Placeholder 2"/>
          <p:cNvSpPr>
            <a:spLocks noGrp="1"/>
          </p:cNvSpPr>
          <p:nvPr>
            <p:ph idx="1"/>
          </p:nvPr>
        </p:nvSpPr>
        <p:spPr/>
        <p:txBody>
          <a:bodyPr>
            <a:normAutofit fontScale="70000" lnSpcReduction="20000"/>
          </a:bodyPr>
          <a:lstStyle/>
          <a:p>
            <a:r>
              <a:rPr lang="en-US" sz="2600" dirty="0" smtClean="0"/>
              <a:t>PBO Combined analyses:</a:t>
            </a:r>
          </a:p>
          <a:p>
            <a:pPr marL="0" indent="0">
              <a:buNone/>
            </a:pPr>
            <a:r>
              <a:rPr lang="en-US" sz="1200" dirty="0" smtClean="0">
                <a:latin typeface="Courier"/>
                <a:cs typeface="Courier"/>
              </a:rPr>
              <a:t>Un</a:t>
            </a:r>
            <a:r>
              <a:rPr lang="en-US" sz="1200" dirty="0">
                <a:latin typeface="Courier"/>
                <a:cs typeface="Courier"/>
              </a:rPr>
              <a:t>-aligned </a:t>
            </a:r>
            <a:r>
              <a:rPr lang="en-US" sz="1200" dirty="0" smtClean="0">
                <a:latin typeface="Courier"/>
                <a:cs typeface="Courier"/>
              </a:rPr>
              <a:t>fields (no rotation and translation).</a:t>
            </a:r>
            <a:endParaRPr lang="en-US" sz="1200" dirty="0">
              <a:latin typeface="Courier"/>
              <a:cs typeface="Courier"/>
            </a:endParaRPr>
          </a:p>
          <a:p>
            <a:pPr marL="0" indent="0">
              <a:buNone/>
            </a:pPr>
            <a:r>
              <a:rPr lang="en-US" sz="1200" dirty="0">
                <a:latin typeface="Courier"/>
                <a:cs typeface="Courier"/>
              </a:rPr>
              <a:t>compare 1 PBO_vel_150425.vel PBO_vel_150425KF.vel</a:t>
            </a:r>
          </a:p>
          <a:p>
            <a:pPr marL="0" indent="0">
              <a:buNone/>
            </a:pPr>
            <a:r>
              <a:rPr lang="en-US" sz="1200" dirty="0">
                <a:latin typeface="Courier"/>
                <a:cs typeface="Courier"/>
              </a:rPr>
              <a:t>S Component North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0.925</a:t>
            </a:r>
          </a:p>
          <a:p>
            <a:pPr marL="0" indent="0">
              <a:buNone/>
            </a:pPr>
            <a:r>
              <a:rPr lang="en-US" sz="1200" dirty="0">
                <a:latin typeface="Courier"/>
                <a:cs typeface="Courier"/>
              </a:rPr>
              <a:t>S Component East     #  2105 </a:t>
            </a:r>
            <a:r>
              <a:rPr lang="en-US" sz="1200" dirty="0" err="1">
                <a:latin typeface="Courier"/>
                <a:cs typeface="Courier"/>
              </a:rPr>
              <a:t>WMean</a:t>
            </a:r>
            <a:r>
              <a:rPr lang="en-US" sz="1200" dirty="0">
                <a:latin typeface="Courier"/>
                <a:cs typeface="Courier"/>
              </a:rPr>
              <a:t>  -0.00 WRMS   0.13 mm/</a:t>
            </a:r>
            <a:r>
              <a:rPr lang="en-US" sz="1200" dirty="0" err="1">
                <a:latin typeface="Courier"/>
                <a:cs typeface="Courier"/>
              </a:rPr>
              <a:t>yr</a:t>
            </a:r>
            <a:r>
              <a:rPr lang="en-US" sz="1200" dirty="0">
                <a:latin typeface="Courier"/>
                <a:cs typeface="Courier"/>
              </a:rPr>
              <a:t>, NRMS   0.934</a:t>
            </a:r>
          </a:p>
          <a:p>
            <a:pPr marL="0" indent="0">
              <a:buNone/>
            </a:pPr>
            <a:r>
              <a:rPr lang="en-US" sz="1200" dirty="0">
                <a:latin typeface="Courier"/>
                <a:cs typeface="Courier"/>
              </a:rPr>
              <a:t>S Component Up       #  2105 </a:t>
            </a:r>
            <a:r>
              <a:rPr lang="en-US" sz="1200" dirty="0" err="1">
                <a:latin typeface="Courier"/>
                <a:cs typeface="Courier"/>
              </a:rPr>
              <a:t>WMean</a:t>
            </a:r>
            <a:r>
              <a:rPr lang="en-US" sz="1200" dirty="0">
                <a:latin typeface="Courier"/>
                <a:cs typeface="Courier"/>
              </a:rPr>
              <a:t>   0.02 WRMS   0.31 mm/</a:t>
            </a:r>
            <a:r>
              <a:rPr lang="en-US" sz="1200" dirty="0" err="1">
                <a:latin typeface="Courier"/>
                <a:cs typeface="Courier"/>
              </a:rPr>
              <a:t>yr</a:t>
            </a:r>
            <a:r>
              <a:rPr lang="en-US" sz="1200" dirty="0">
                <a:latin typeface="Courier"/>
                <a:cs typeface="Courier"/>
              </a:rPr>
              <a:t>, NRMS   0.871</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0.929</a:t>
            </a:r>
          </a:p>
          <a:p>
            <a:pPr marL="0" indent="0">
              <a:buNone/>
            </a:pPr>
            <a:r>
              <a:rPr lang="en-US" sz="1200" dirty="0">
                <a:latin typeface="Courier"/>
                <a:cs typeface="Courier"/>
              </a:rPr>
              <a:t>compare 4 PBO_vel_150425.vel PBO_vel_150425_NAM08.vel</a:t>
            </a:r>
          </a:p>
          <a:p>
            <a:pPr marL="0" indent="0">
              <a:buNone/>
            </a:pPr>
            <a:r>
              <a:rPr lang="en-US" sz="1200" dirty="0">
                <a:latin typeface="Courier"/>
                <a:cs typeface="Courier"/>
              </a:rPr>
              <a:t>S Component North    #  1972 </a:t>
            </a:r>
            <a:r>
              <a:rPr lang="en-US" sz="1200" dirty="0" err="1">
                <a:latin typeface="Courier"/>
                <a:cs typeface="Courier"/>
              </a:rPr>
              <a:t>WMean</a:t>
            </a:r>
            <a:r>
              <a:rPr lang="en-US" sz="1200" dirty="0">
                <a:latin typeface="Courier"/>
                <a:cs typeface="Courier"/>
              </a:rPr>
              <a:t>   0.03 WRMS   0.13 mm/</a:t>
            </a:r>
            <a:r>
              <a:rPr lang="en-US" sz="1200" dirty="0" err="1">
                <a:latin typeface="Courier"/>
                <a:cs typeface="Courier"/>
              </a:rPr>
              <a:t>yr</a:t>
            </a:r>
            <a:r>
              <a:rPr lang="en-US" sz="1200" dirty="0">
                <a:latin typeface="Courier"/>
                <a:cs typeface="Courier"/>
              </a:rPr>
              <a:t>, NRMS   0.965</a:t>
            </a:r>
          </a:p>
          <a:p>
            <a:pPr marL="0" indent="0">
              <a:buNone/>
            </a:pPr>
            <a:r>
              <a:rPr lang="en-US" sz="1200" dirty="0">
                <a:latin typeface="Courier"/>
                <a:cs typeface="Courier"/>
              </a:rPr>
              <a:t>S Component East     #  1972 </a:t>
            </a:r>
            <a:r>
              <a:rPr lang="en-US" sz="1200" dirty="0" err="1">
                <a:latin typeface="Courier"/>
                <a:cs typeface="Courier"/>
              </a:rPr>
              <a:t>WMean</a:t>
            </a:r>
            <a:r>
              <a:rPr lang="en-US" sz="1200" dirty="0">
                <a:latin typeface="Courier"/>
                <a:cs typeface="Courier"/>
              </a:rPr>
              <a:t>   0.02 WRMS   0.15 mm/</a:t>
            </a:r>
            <a:r>
              <a:rPr lang="en-US" sz="1200" dirty="0" err="1">
                <a:latin typeface="Courier"/>
                <a:cs typeface="Courier"/>
              </a:rPr>
              <a:t>yr</a:t>
            </a:r>
            <a:r>
              <a:rPr lang="en-US" sz="1200" dirty="0">
                <a:latin typeface="Courier"/>
                <a:cs typeface="Courier"/>
              </a:rPr>
              <a:t>, NRMS   1.049</a:t>
            </a:r>
          </a:p>
          <a:p>
            <a:pPr marL="0" indent="0">
              <a:buNone/>
            </a:pPr>
            <a:r>
              <a:rPr lang="en-US" sz="1200" dirty="0">
                <a:latin typeface="Courier"/>
                <a:cs typeface="Courier"/>
              </a:rPr>
              <a:t>S Component Up       #  1972 </a:t>
            </a:r>
            <a:r>
              <a:rPr lang="en-US" sz="1200" dirty="0" err="1">
                <a:latin typeface="Courier"/>
                <a:cs typeface="Courier"/>
              </a:rPr>
              <a:t>WMean</a:t>
            </a:r>
            <a:r>
              <a:rPr lang="en-US" sz="1200" dirty="0">
                <a:latin typeface="Courier"/>
                <a:cs typeface="Courier"/>
              </a:rPr>
              <a:t>  -0.07 WRMS   0.41 mm/</a:t>
            </a:r>
            <a:r>
              <a:rPr lang="en-US" sz="1200" dirty="0" err="1">
                <a:latin typeface="Courier"/>
                <a:cs typeface="Courier"/>
              </a:rPr>
              <a:t>yr</a:t>
            </a:r>
            <a:r>
              <a:rPr lang="en-US" sz="1200" dirty="0">
                <a:latin typeface="Courier"/>
                <a:cs typeface="Courier"/>
              </a:rPr>
              <a:t>, NRMS   0.943</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1972 </a:t>
            </a:r>
            <a:r>
              <a:rPr lang="en-US" sz="1200" dirty="0" err="1">
                <a:latin typeface="Courier"/>
                <a:cs typeface="Courier"/>
              </a:rPr>
              <a:t>WMean</a:t>
            </a:r>
            <a:r>
              <a:rPr lang="en-US" sz="1200" dirty="0">
                <a:latin typeface="Courier"/>
                <a:cs typeface="Courier"/>
              </a:rPr>
              <a:t>   0.02 WRMS   0.14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1.008</a:t>
            </a:r>
          </a:p>
          <a:p>
            <a:pPr marL="0" indent="0">
              <a:buNone/>
            </a:pPr>
            <a:r>
              <a:rPr lang="en-US" sz="1200" dirty="0">
                <a:latin typeface="Courier"/>
                <a:cs typeface="Courier"/>
              </a:rPr>
              <a:t>compare 7 PBO_vel_150425KF.vel PBO_vel_150425_NAM08.vel</a:t>
            </a:r>
          </a:p>
          <a:p>
            <a:pPr marL="0" indent="0">
              <a:buNone/>
            </a:pPr>
            <a:r>
              <a:rPr lang="en-US" sz="1200" dirty="0">
                <a:latin typeface="Courier"/>
                <a:cs typeface="Courier"/>
              </a:rPr>
              <a:t>S Component North    #  1969 </a:t>
            </a:r>
            <a:r>
              <a:rPr lang="en-US" sz="1200" dirty="0" err="1">
                <a:latin typeface="Courier"/>
                <a:cs typeface="Courier"/>
              </a:rPr>
              <a:t>WMean</a:t>
            </a:r>
            <a:r>
              <a:rPr lang="en-US" sz="1200" dirty="0">
                <a:latin typeface="Courier"/>
                <a:cs typeface="Courier"/>
              </a:rPr>
              <a:t>   0.04 WRMS   0.16 mm/</a:t>
            </a:r>
            <a:r>
              <a:rPr lang="en-US" sz="1200" dirty="0" err="1">
                <a:latin typeface="Courier"/>
                <a:cs typeface="Courier"/>
              </a:rPr>
              <a:t>yr</a:t>
            </a:r>
            <a:r>
              <a:rPr lang="en-US" sz="1200" dirty="0">
                <a:latin typeface="Courier"/>
                <a:cs typeface="Courier"/>
              </a:rPr>
              <a:t>, NRMS   0.952</a:t>
            </a:r>
          </a:p>
          <a:p>
            <a:pPr marL="0" indent="0">
              <a:buNone/>
            </a:pPr>
            <a:r>
              <a:rPr lang="en-US" sz="1200" dirty="0">
                <a:latin typeface="Courier"/>
                <a:cs typeface="Courier"/>
              </a:rPr>
              <a:t>S Component East     #  1969 </a:t>
            </a:r>
            <a:r>
              <a:rPr lang="en-US" sz="1200" dirty="0" err="1">
                <a:latin typeface="Courier"/>
                <a:cs typeface="Courier"/>
              </a:rPr>
              <a:t>WMean</a:t>
            </a:r>
            <a:r>
              <a:rPr lang="en-US" sz="1200" dirty="0">
                <a:latin typeface="Courier"/>
                <a:cs typeface="Courier"/>
              </a:rPr>
              <a:t>   0.02 WRMS   0.17 mm/</a:t>
            </a:r>
            <a:r>
              <a:rPr lang="en-US" sz="1200" dirty="0" err="1">
                <a:latin typeface="Courier"/>
                <a:cs typeface="Courier"/>
              </a:rPr>
              <a:t>yr</a:t>
            </a:r>
            <a:r>
              <a:rPr lang="en-US" sz="1200" dirty="0">
                <a:latin typeface="Courier"/>
                <a:cs typeface="Courier"/>
              </a:rPr>
              <a:t>, NRMS   0.967</a:t>
            </a:r>
          </a:p>
          <a:p>
            <a:pPr marL="0" indent="0">
              <a:buNone/>
            </a:pPr>
            <a:r>
              <a:rPr lang="en-US" sz="1200" dirty="0">
                <a:latin typeface="Courier"/>
                <a:cs typeface="Courier"/>
              </a:rPr>
              <a:t>S Component Up       #  1969 </a:t>
            </a:r>
            <a:r>
              <a:rPr lang="en-US" sz="1200" dirty="0" err="1">
                <a:latin typeface="Courier"/>
                <a:cs typeface="Courier"/>
              </a:rPr>
              <a:t>WMean</a:t>
            </a:r>
            <a:r>
              <a:rPr lang="en-US" sz="1200" dirty="0">
                <a:latin typeface="Courier"/>
                <a:cs typeface="Courier"/>
              </a:rPr>
              <a:t>  -0.08 WRMS   0.44 mm/</a:t>
            </a:r>
            <a:r>
              <a:rPr lang="en-US" sz="1200" dirty="0" err="1">
                <a:latin typeface="Courier"/>
                <a:cs typeface="Courier"/>
              </a:rPr>
              <a:t>yr</a:t>
            </a:r>
            <a:r>
              <a:rPr lang="en-US" sz="1200" dirty="0">
                <a:latin typeface="Courier"/>
                <a:cs typeface="Courier"/>
              </a:rPr>
              <a:t>, NRMS   0.935</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1969 </a:t>
            </a:r>
            <a:r>
              <a:rPr lang="en-US" sz="1200" dirty="0" err="1">
                <a:latin typeface="Courier"/>
                <a:cs typeface="Courier"/>
              </a:rPr>
              <a:t>WMean</a:t>
            </a:r>
            <a:r>
              <a:rPr lang="en-US" sz="1200" dirty="0">
                <a:latin typeface="Courier"/>
                <a:cs typeface="Courier"/>
              </a:rPr>
              <a:t>   0.03 WRMS   0.16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0.959</a:t>
            </a:r>
          </a:p>
          <a:p>
            <a:pPr marL="0" indent="0">
              <a:buNone/>
            </a:pPr>
            <a:r>
              <a:rPr lang="en-US" sz="1500" dirty="0" smtClean="0">
                <a:latin typeface="+mj-lt"/>
                <a:cs typeface="Courier"/>
              </a:rPr>
              <a:t>PBO_vel_150425.vel: </a:t>
            </a:r>
            <a:r>
              <a:rPr lang="en-US" sz="1500" dirty="0" err="1" smtClean="0">
                <a:latin typeface="+mj-lt"/>
                <a:cs typeface="Courier"/>
              </a:rPr>
              <a:t>tsfit</a:t>
            </a:r>
            <a:r>
              <a:rPr lang="en-US" sz="1500" dirty="0" smtClean="0">
                <a:latin typeface="+mj-lt"/>
                <a:cs typeface="Courier"/>
              </a:rPr>
              <a:t> solution to time series</a:t>
            </a:r>
          </a:p>
          <a:p>
            <a:pPr marL="0" indent="0">
              <a:buNone/>
            </a:pPr>
            <a:r>
              <a:rPr lang="en-US" sz="1500" dirty="0" smtClean="0">
                <a:latin typeface="+mj-lt"/>
                <a:cs typeface="Courier"/>
              </a:rPr>
              <a:t>PBO_vel_150425KF.vel: </a:t>
            </a:r>
            <a:r>
              <a:rPr lang="en-US" sz="1500" dirty="0" err="1" smtClean="0">
                <a:latin typeface="+mj-lt"/>
                <a:cs typeface="Courier"/>
              </a:rPr>
              <a:t>tsfit</a:t>
            </a:r>
            <a:r>
              <a:rPr lang="en-US" sz="1500" dirty="0" smtClean="0">
                <a:latin typeface="+mj-lt"/>
                <a:cs typeface="Courier"/>
              </a:rPr>
              <a:t> Kalman filter solution to </a:t>
            </a:r>
            <a:r>
              <a:rPr lang="en-US" sz="1500" dirty="0" err="1" smtClean="0">
                <a:latin typeface="+mj-lt"/>
                <a:cs typeface="Courier"/>
              </a:rPr>
              <a:t>timeseries</a:t>
            </a:r>
            <a:endParaRPr lang="en-US" sz="1500" dirty="0" smtClean="0">
              <a:latin typeface="+mj-lt"/>
              <a:cs typeface="Courier"/>
            </a:endParaRPr>
          </a:p>
          <a:p>
            <a:pPr marL="287338" indent="-287338">
              <a:buNone/>
            </a:pPr>
            <a:r>
              <a:rPr lang="en-US" sz="1500" dirty="0">
                <a:latin typeface="+mj-lt"/>
                <a:cs typeface="Courier"/>
              </a:rPr>
              <a:t>PBO_vel_150425_NAM08.</a:t>
            </a:r>
            <a:r>
              <a:rPr lang="en-US" sz="1500" dirty="0" smtClean="0">
                <a:latin typeface="+mj-lt"/>
                <a:cs typeface="Courier"/>
              </a:rPr>
              <a:t>vel: GLOBK combined velocity solution (NMT+CWU), decimated 7 days, 28-subnet combination.  Reference frame realization to NAM08 frame sites (~600) </a:t>
            </a:r>
          </a:p>
          <a:p>
            <a:pPr marL="287338" indent="-287338">
              <a:buNone/>
            </a:pPr>
            <a:r>
              <a:rPr lang="en-US" sz="1500" dirty="0" smtClean="0">
                <a:latin typeface="+mj-lt"/>
                <a:cs typeface="Courier"/>
              </a:rPr>
              <a:t>See Herring et al., Reviews of Geophysics, 2016 for more detailed comparisons.</a:t>
            </a:r>
            <a:endParaRPr lang="en-US" sz="1500" dirty="0">
              <a:latin typeface="+mj-lt"/>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149526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comments</a:t>
            </a:r>
            <a:endParaRPr lang="en-US" dirty="0"/>
          </a:p>
        </p:txBody>
      </p:sp>
      <p:sp>
        <p:nvSpPr>
          <p:cNvPr id="3" name="Content Placeholder 2"/>
          <p:cNvSpPr>
            <a:spLocks noGrp="1"/>
          </p:cNvSpPr>
          <p:nvPr>
            <p:ph idx="1"/>
          </p:nvPr>
        </p:nvSpPr>
        <p:spPr/>
        <p:txBody>
          <a:bodyPr/>
          <a:lstStyle/>
          <a:p>
            <a:r>
              <a:rPr lang="en-US" dirty="0" smtClean="0"/>
              <a:t>Practice large solutions with decimated data sets and small networks (run time increased cubically with number of stations)</a:t>
            </a:r>
          </a:p>
          <a:p>
            <a:r>
              <a:rPr lang="en-US" dirty="0" smtClean="0"/>
              <a:t>Make sure your a priori coordinates files are consistent (especially with equates)</a:t>
            </a:r>
          </a:p>
          <a:p>
            <a:pPr lvl="1"/>
            <a:r>
              <a:rPr lang="en-US" dirty="0" smtClean="0"/>
              <a:t>Use the </a:t>
            </a:r>
            <a:r>
              <a:rPr lang="en-US" dirty="0" err="1" smtClean="0"/>
              <a:t>out_aprf</a:t>
            </a:r>
            <a:r>
              <a:rPr lang="en-US" dirty="0" smtClean="0"/>
              <a:t> command in </a:t>
            </a:r>
            <a:r>
              <a:rPr lang="en-US" dirty="0" err="1" smtClean="0"/>
              <a:t>tsfit</a:t>
            </a:r>
            <a:r>
              <a:rPr lang="en-US" dirty="0" smtClean="0"/>
              <a:t> to generate an apriori which is consistent with your </a:t>
            </a:r>
            <a:r>
              <a:rPr lang="en-US" dirty="0" err="1" smtClean="0"/>
              <a:t>timeseries</a:t>
            </a:r>
            <a:r>
              <a:rPr lang="en-US" dirty="0" smtClean="0"/>
              <a:t> estimates.   </a:t>
            </a:r>
          </a:p>
          <a:p>
            <a:endParaRPr lang="en-US" dirty="0" smtClean="0"/>
          </a:p>
          <a:p>
            <a:endParaRPr lang="en-US" dirty="0"/>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6385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Basics of “velocity” solutions</a:t>
            </a:r>
          </a:p>
          <a:p>
            <a:pPr lvl="1"/>
            <a:r>
              <a:rPr lang="en-US" dirty="0" smtClean="0"/>
              <a:t>Invoked with “</a:t>
            </a:r>
            <a:r>
              <a:rPr lang="en-US" dirty="0" err="1" smtClean="0"/>
              <a:t>apr_neu</a:t>
            </a:r>
            <a:r>
              <a:rPr lang="en-US" dirty="0" smtClean="0"/>
              <a:t> all  xx xx xx &lt;NEU velocity </a:t>
            </a:r>
            <a:r>
              <a:rPr lang="en-US" dirty="0" err="1" smtClean="0"/>
              <a:t>sigmas</a:t>
            </a:r>
            <a:r>
              <a:rPr lang="en-US" dirty="0" smtClean="0"/>
              <a:t>&gt;”</a:t>
            </a:r>
          </a:p>
          <a:p>
            <a:r>
              <a:rPr lang="en-US" dirty="0" smtClean="0"/>
              <a:t>Strategies for setting up solutions (they can take a long time to run)</a:t>
            </a:r>
          </a:p>
          <a:p>
            <a:r>
              <a:rPr lang="en-US" dirty="0" smtClean="0"/>
              <a:t>Strategies for speeding up solutions.</a:t>
            </a:r>
          </a:p>
          <a:p>
            <a:r>
              <a:rPr lang="en-US" dirty="0" smtClean="0"/>
              <a:t>Methods for “cleaning up” potential problems</a:t>
            </a:r>
          </a:p>
          <a:p>
            <a:r>
              <a:rPr lang="en-US" dirty="0" smtClean="0"/>
              <a:t>Different reference frame realizations</a:t>
            </a:r>
          </a:p>
          <a:p>
            <a:r>
              <a:rPr lang="en-US" dirty="0" smtClean="0"/>
              <a:t>Some examples.</a:t>
            </a:r>
          </a:p>
          <a:p>
            <a:r>
              <a:rPr lang="en-US" i="1" dirty="0" smtClean="0"/>
              <a:t>These solutions involve making decisions about how to treat data and the type of solution to be created – lots of decisions</a:t>
            </a:r>
            <a:endParaRPr lang="en-US" i="1" dirty="0"/>
          </a:p>
        </p:txBody>
      </p:sp>
      <p:sp>
        <p:nvSpPr>
          <p:cNvPr id="4" name="Date Placeholder 3"/>
          <p:cNvSpPr>
            <a:spLocks noGrp="1"/>
          </p:cNvSpPr>
          <p:nvPr>
            <p:ph type="dt" sz="half" idx="10"/>
          </p:nvPr>
        </p:nvSpPr>
        <p:spPr/>
        <p:txBody>
          <a:bodyPr/>
          <a:lstStyle/>
          <a:p>
            <a:r>
              <a:rPr lang="en-GB" smtClean="0"/>
              <a:t>2017/11/28</a:t>
            </a:r>
            <a:endParaRPr lang="en-US" dirty="0"/>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23174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GLOBK velocity </a:t>
            </a:r>
            <a:r>
              <a:rPr lang="en-US"/>
              <a:t>s</a:t>
            </a:r>
            <a:r>
              <a:rPr lang="en-US" smtClean="0"/>
              <a:t>olutions</a:t>
            </a:r>
            <a:endParaRPr lang="en-US" dirty="0"/>
          </a:p>
        </p:txBody>
      </p:sp>
      <p:sp>
        <p:nvSpPr>
          <p:cNvPr id="3" name="Content Placeholder 2"/>
          <p:cNvSpPr>
            <a:spLocks noGrp="1"/>
          </p:cNvSpPr>
          <p:nvPr>
            <p:ph idx="1"/>
          </p:nvPr>
        </p:nvSpPr>
        <p:spPr/>
        <p:txBody>
          <a:bodyPr>
            <a:normAutofit/>
          </a:bodyPr>
          <a:lstStyle/>
          <a:p>
            <a:r>
              <a:rPr lang="en-US" dirty="0" smtClean="0"/>
              <a:t>The aim of these solutions is to combine many years of data to generate position, velocity, offset, and postseismic parameter estimates.  Not uncommon to have 10000 parameters in these solutions.</a:t>
            </a:r>
          </a:p>
          <a:p>
            <a:r>
              <a:rPr lang="en-US" dirty="0" smtClean="0"/>
              <a:t>Input requirements for these solutions:</a:t>
            </a:r>
          </a:p>
          <a:p>
            <a:pPr lvl="1"/>
            <a:r>
              <a:rPr lang="en-US" dirty="0" smtClean="0"/>
              <a:t>a priori coordinate and velocity file. Used as a check on positions in daily solutions (for editing of bad solutions) and adjustments are a priori values (a priori </a:t>
            </a:r>
            <a:r>
              <a:rPr lang="en-US" dirty="0" err="1" smtClean="0"/>
              <a:t>sigmas</a:t>
            </a:r>
            <a:r>
              <a:rPr lang="en-US" dirty="0" smtClean="0"/>
              <a:t> are for these values)</a:t>
            </a:r>
          </a:p>
          <a:p>
            <a:pPr lvl="1"/>
            <a:r>
              <a:rPr lang="en-US" dirty="0" smtClean="0"/>
              <a:t>Earthquake file which specifies when earthquakes, discontinuities, and </a:t>
            </a:r>
            <a:r>
              <a:rPr lang="en-US" dirty="0" err="1" smtClean="0"/>
              <a:t>mis</a:t>
            </a:r>
            <a:r>
              <a:rPr lang="en-US" dirty="0" smtClean="0"/>
              <a:t>-named stations affect solution.  Critical that this file correctly describe data.</a:t>
            </a:r>
          </a:p>
          <a:p>
            <a:pPr lvl="1"/>
            <a:r>
              <a:rPr lang="en-US" dirty="0" smtClean="0"/>
              <a:t>Process noise parameters for each station.  Critical for generating realistic standard deviations for the velocity estimates (</a:t>
            </a:r>
            <a:r>
              <a:rPr lang="en-US" dirty="0" err="1" smtClean="0">
                <a:latin typeface="Courier" charset="0"/>
                <a:ea typeface="Courier" charset="0"/>
                <a:cs typeface="Courier" charset="0"/>
              </a:rPr>
              <a:t>sh_gen_stats</a:t>
            </a:r>
            <a:r>
              <a:rPr lang="en-US" dirty="0" smtClean="0"/>
              <a:t>). </a:t>
            </a:r>
          </a:p>
          <a:p>
            <a:pPr lvl="1"/>
            <a:endParaRPr lang="en-US" dirty="0"/>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3204625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Velocity solution </a:t>
            </a:r>
            <a:r>
              <a:rPr lang="en-US"/>
              <a:t>s</a:t>
            </a:r>
            <a:r>
              <a:rPr lang="en-US" smtClean="0"/>
              <a:t>trategies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general careful setup (i.e., correct apriori coordinate, earthquake file and process noise files) is needed since each run that corrects a problem can take several days.  Incorrect solutions may not complete correctly and results may be subtly wrong.</a:t>
            </a:r>
          </a:p>
          <a:p>
            <a:r>
              <a:rPr lang="en-US" dirty="0" smtClean="0"/>
              <a:t>General strategy for iteratively generating velocity solution:</a:t>
            </a:r>
          </a:p>
          <a:p>
            <a:pPr lvl="1"/>
            <a:r>
              <a:rPr lang="en-US" dirty="0" smtClean="0"/>
              <a:t>Define a core-set of sites (usually 20-200 sites) where the solution runs quickly.  Test files on this solutions and use the coordinate/velocity estimates to form the reference frame for time series generation.</a:t>
            </a:r>
          </a:p>
          <a:p>
            <a:pPr lvl="1"/>
            <a:r>
              <a:rPr lang="en-US" dirty="0" smtClean="0"/>
              <a:t>Time series using these reference frame sites and then test (RMS scatter, discontinuity tests) to form a more complete earthquake and apriori coordinate/velocity files.</a:t>
            </a:r>
          </a:p>
          <a:p>
            <a:pPr lvl="1"/>
            <a:r>
              <a:rPr lang="en-US" dirty="0" smtClean="0"/>
              <a:t>Steps above are repeated, usually increasing number of stations until solution is complete.  As new stations are added missed discontinuities and bad process noise models can cause problems.</a:t>
            </a:r>
          </a:p>
          <a:p>
            <a:r>
              <a:rPr lang="en-US" dirty="0" smtClean="0"/>
              <a:t>Aim here is make sure that when a large solution is run (maybe several days of CPU time) that the run completes successfully.</a:t>
            </a:r>
            <a:endParaRPr lang="en-US" dirty="0"/>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546305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General methods for increasing speed and to allow for parallel runs</a:t>
            </a:r>
            <a:endParaRPr lang="en-US" dirty="0"/>
          </a:p>
        </p:txBody>
      </p:sp>
      <p:sp>
        <p:nvSpPr>
          <p:cNvPr id="3" name="Content Placeholder 2"/>
          <p:cNvSpPr>
            <a:spLocks noGrp="1"/>
          </p:cNvSpPr>
          <p:nvPr>
            <p:ph idx="1"/>
          </p:nvPr>
        </p:nvSpPr>
        <p:spPr>
          <a:xfrm>
            <a:off x="457200" y="1600200"/>
            <a:ext cx="8229600" cy="4882322"/>
          </a:xfrm>
        </p:spPr>
        <p:txBody>
          <a:bodyPr>
            <a:normAutofit/>
          </a:bodyPr>
          <a:lstStyle/>
          <a:p>
            <a:r>
              <a:rPr lang="en-US" dirty="0" smtClean="0"/>
              <a:t>Approaches to increase speed:</a:t>
            </a:r>
          </a:p>
          <a:p>
            <a:pPr lvl="1"/>
            <a:r>
              <a:rPr lang="en-US" dirty="0" smtClean="0"/>
              <a:t>Pre-combine daily solutions into weekly to monthly solutions and use these combined solutions in the velocity solutions.  There are many advantages to this approach:</a:t>
            </a:r>
          </a:p>
          <a:p>
            <a:pPr lvl="2"/>
            <a:r>
              <a:rPr lang="en-US" dirty="0" smtClean="0"/>
              <a:t>Runs are much faster.  Each processing step takes about the same time with the monthly as a daily file but there are 30 fewer files so 30 times faster.</a:t>
            </a:r>
          </a:p>
          <a:p>
            <a:pPr lvl="2"/>
            <a:r>
              <a:rPr lang="en-US" dirty="0" smtClean="0"/>
              <a:t>Numerical rounding errors are much better when monthlies are used</a:t>
            </a:r>
          </a:p>
          <a:p>
            <a:pPr lvl="2"/>
            <a:r>
              <a:rPr lang="en-US" dirty="0" smtClean="0"/>
              <a:t>“MIDP” output option refers the solutions to the middle of the month.  (Earlier versions used last day of month as reference time, natural time for a sequential </a:t>
            </a:r>
            <a:r>
              <a:rPr lang="en-US" dirty="0" err="1" smtClean="0"/>
              <a:t>Kalman</a:t>
            </a:r>
            <a:r>
              <a:rPr lang="en-US" dirty="0" smtClean="0"/>
              <a:t> filter.</a:t>
            </a:r>
          </a:p>
          <a:p>
            <a:pPr lvl="2"/>
            <a:r>
              <a:rPr lang="en-US" dirty="0" smtClean="0"/>
              <a:t>Random walk process noise models correct when velocity NOT estimated in combinations.</a:t>
            </a:r>
          </a:p>
          <a:p>
            <a:pPr lvl="2"/>
            <a:r>
              <a:rPr lang="en-US" dirty="0" smtClean="0"/>
              <a:t>Care needed here when “</a:t>
            </a:r>
            <a:r>
              <a:rPr lang="en-US" dirty="0" err="1" smtClean="0"/>
              <a:t>eq_log</a:t>
            </a:r>
            <a:r>
              <a:rPr lang="en-US" dirty="0" smtClean="0"/>
              <a:t>” is used for solutions far away in time from the earthquake.</a:t>
            </a:r>
          </a:p>
          <a:p>
            <a:pPr lvl="1"/>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pPr lvl="1"/>
            <a:r>
              <a:rPr lang="en-US" dirty="0" smtClean="0"/>
              <a:t>Sub-netting in GLOBK to generate each solution with smaller number of stations.  Sub-net velocity solutions are combined with GLOBK.  Use </a:t>
            </a:r>
            <a:r>
              <a:rPr lang="en-US" dirty="0" err="1" smtClean="0">
                <a:latin typeface="Courier" charset="0"/>
                <a:ea typeface="Courier" charset="0"/>
                <a:cs typeface="Courier" charset="0"/>
              </a:rPr>
              <a:t>netsel</a:t>
            </a:r>
            <a:r>
              <a:rPr lang="en-US" dirty="0" smtClean="0"/>
              <a:t> with </a:t>
            </a:r>
            <a:r>
              <a:rPr lang="en-US" dirty="0" smtClean="0">
                <a:latin typeface="Courier" charset="0"/>
                <a:ea typeface="Courier" charset="0"/>
                <a:cs typeface="Courier" charset="0"/>
              </a:rPr>
              <a:t>–</a:t>
            </a:r>
            <a:r>
              <a:rPr lang="en-US" dirty="0" err="1" smtClean="0">
                <a:latin typeface="Courier" charset="0"/>
                <a:ea typeface="Courier" charset="0"/>
                <a:cs typeface="Courier" charset="0"/>
              </a:rPr>
              <a:t>rw</a:t>
            </a:r>
            <a:r>
              <a:rPr lang="en-US" dirty="0" smtClean="0"/>
              <a:t> option to make GLOBK “</a:t>
            </a:r>
            <a:r>
              <a:rPr lang="en-US" dirty="0" err="1" smtClean="0"/>
              <a:t>use_site</a:t>
            </a:r>
            <a:r>
              <a:rPr lang="en-US" dirty="0" smtClean="0"/>
              <a:t>” list (Current PBO approach)</a:t>
            </a:r>
          </a:p>
          <a:p>
            <a:endParaRPr lang="en-US" dirty="0"/>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7594204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Before velocity runs</a:t>
            </a:r>
            <a:endParaRPr lang="en-US" dirty="0"/>
          </a:p>
        </p:txBody>
      </p:sp>
      <p:sp>
        <p:nvSpPr>
          <p:cNvPr id="3" name="Content Placeholder 2"/>
          <p:cNvSpPr>
            <a:spLocks noGrp="1"/>
          </p:cNvSpPr>
          <p:nvPr>
            <p:ph idx="1"/>
          </p:nvPr>
        </p:nvSpPr>
        <p:spPr/>
        <p:txBody>
          <a:bodyPr>
            <a:normAutofit/>
          </a:bodyPr>
          <a:lstStyle/>
          <a:p>
            <a:r>
              <a:rPr lang="en-US" dirty="0" smtClean="0"/>
              <a:t>Surveys may be combined into one solution per survey</a:t>
            </a:r>
          </a:p>
          <a:p>
            <a:r>
              <a:rPr lang="en-US" dirty="0" smtClean="0"/>
              <a:t>No need to re-run </a:t>
            </a:r>
            <a:r>
              <a:rPr lang="en-US" dirty="0" err="1" smtClean="0">
                <a:latin typeface="Courier" charset="0"/>
                <a:ea typeface="Courier" charset="0"/>
                <a:cs typeface="Courier" charset="0"/>
              </a:rPr>
              <a:t>glred</a:t>
            </a:r>
            <a:r>
              <a:rPr lang="en-US" dirty="0" smtClean="0"/>
              <a:t> again to see long-term time series</a:t>
            </a:r>
          </a:p>
          <a:p>
            <a:r>
              <a:rPr lang="en-US" dirty="0"/>
              <a:t>M</a:t>
            </a:r>
            <a:r>
              <a:rPr lang="en-US" dirty="0" smtClean="0"/>
              <a:t>ultiple “.org”-files may be read by </a:t>
            </a:r>
            <a:r>
              <a:rPr lang="en-US" dirty="0" err="1" smtClean="0">
                <a:latin typeface="Courier" charset="0"/>
                <a:ea typeface="Courier" charset="0"/>
                <a:cs typeface="Courier" charset="0"/>
              </a:rPr>
              <a:t>tssum</a:t>
            </a:r>
            <a:r>
              <a:rPr lang="en-US" dirty="0" smtClean="0"/>
              <a:t> or </a:t>
            </a:r>
            <a:r>
              <a:rPr lang="en-US" dirty="0" err="1" smtClean="0">
                <a:latin typeface="Courier" charset="0"/>
                <a:ea typeface="Courier" charset="0"/>
                <a:cs typeface="Courier" charset="0"/>
              </a:rPr>
              <a:t>sh_plot_pos</a:t>
            </a:r>
            <a:endParaRPr lang="en-US" dirty="0" smtClean="0">
              <a:latin typeface="Courier" charset="0"/>
              <a:ea typeface="Courier" charset="0"/>
              <a:cs typeface="Courier" charset="0"/>
            </a:endParaRPr>
          </a:p>
          <a:p>
            <a:pPr lvl="1"/>
            <a:r>
              <a:rPr lang="en-US" sz="1400" dirty="0" err="1" smtClean="0">
                <a:latin typeface="Courier"/>
                <a:cs typeface="Courier"/>
              </a:rPr>
              <a:t>tssum</a:t>
            </a:r>
            <a:r>
              <a:rPr lang="en-US" sz="1400" dirty="0" smtClean="0">
                <a:latin typeface="Courier"/>
                <a:cs typeface="Courier"/>
              </a:rPr>
              <a:t> </a:t>
            </a:r>
            <a:r>
              <a:rPr lang="en-US" sz="1400" dirty="0" err="1" smtClean="0">
                <a:latin typeface="Courier"/>
                <a:cs typeface="Courier"/>
              </a:rPr>
              <a:t>ts_pos</a:t>
            </a:r>
            <a:r>
              <a:rPr lang="en-US" sz="1400" dirty="0" smtClean="0">
                <a:latin typeface="Courier"/>
                <a:cs typeface="Courier"/>
              </a:rPr>
              <a:t> mit.final_igb08 -R survey1_comb.org survey2_comb.org ...</a:t>
            </a:r>
          </a:p>
          <a:p>
            <a:pPr lvl="2"/>
            <a:r>
              <a:rPr lang="en-US" sz="1100" dirty="0" err="1" smtClean="0">
                <a:latin typeface="Courier"/>
                <a:cs typeface="Courier"/>
              </a:rPr>
              <a:t>ts_pos</a:t>
            </a:r>
            <a:r>
              <a:rPr lang="en-US" sz="1100" dirty="0" smtClean="0">
                <a:latin typeface="Courier"/>
                <a:cs typeface="Courier"/>
              </a:rPr>
              <a:t> is the name of a directory for the .</a:t>
            </a:r>
            <a:r>
              <a:rPr lang="en-US" sz="1100" dirty="0" err="1" smtClean="0">
                <a:latin typeface="Courier"/>
                <a:cs typeface="Courier"/>
              </a:rPr>
              <a:t>pos</a:t>
            </a:r>
            <a:r>
              <a:rPr lang="en-US" sz="1100" dirty="0" smtClean="0">
                <a:latin typeface="Courier"/>
                <a:cs typeface="Courier"/>
              </a:rPr>
              <a:t> files. (. can be used)</a:t>
            </a:r>
          </a:p>
          <a:p>
            <a:pPr lvl="1"/>
            <a:r>
              <a:rPr lang="en-US" sz="1400" dirty="0" err="1" smtClean="0">
                <a:latin typeface="Courier"/>
                <a:cs typeface="Courier"/>
              </a:rPr>
              <a:t>sh_plot_pos</a:t>
            </a:r>
            <a:r>
              <a:rPr lang="en-US" sz="1400" dirty="0" smtClean="0">
                <a:latin typeface="Courier"/>
                <a:cs typeface="Courier"/>
              </a:rPr>
              <a:t> -f survey1_comb.org survey2_comb.org -k ...</a:t>
            </a:r>
            <a:endParaRPr lang="en-US" sz="1800" dirty="0">
              <a:latin typeface="Courier"/>
              <a:cs typeface="Courier"/>
            </a:endParaRPr>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475800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Example: Long-term time series for survey sites</a:t>
            </a:r>
            <a:endParaRPr lang="en-US" dirty="0"/>
          </a:p>
        </p:txBody>
      </p:sp>
      <p:sp>
        <p:nvSpPr>
          <p:cNvPr id="5" name="Text Placeholder 4"/>
          <p:cNvSpPr>
            <a:spLocks noGrp="1"/>
          </p:cNvSpPr>
          <p:nvPr>
            <p:ph type="body" idx="1"/>
          </p:nvPr>
        </p:nvSpPr>
        <p:spPr/>
        <p:txBody>
          <a:bodyPr/>
          <a:lstStyle/>
          <a:p>
            <a:r>
              <a:rPr lang="en-US" dirty="0" smtClean="0"/>
              <a:t>Reasonable repeatability</a:t>
            </a:r>
            <a:endParaRPr lang="en-US" dirty="0"/>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80254" y="2505075"/>
            <a:ext cx="2768704" cy="3684588"/>
          </a:xfrm>
        </p:spPr>
      </p:pic>
      <p:sp>
        <p:nvSpPr>
          <p:cNvPr id="7" name="Text Placeholder 6"/>
          <p:cNvSpPr>
            <a:spLocks noGrp="1"/>
          </p:cNvSpPr>
          <p:nvPr>
            <p:ph type="body" sz="quarter" idx="3"/>
          </p:nvPr>
        </p:nvSpPr>
        <p:spPr/>
        <p:txBody>
          <a:bodyPr/>
          <a:lstStyle/>
          <a:p>
            <a:r>
              <a:rPr lang="en-US" dirty="0" smtClean="0"/>
              <a:t>Outlier in vertical</a:t>
            </a:r>
            <a:endParaRPr lang="en-US" dirty="0"/>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186711" y="2505075"/>
            <a:ext cx="2772665" cy="3684588"/>
          </a:xfrm>
        </p:spPr>
      </p:pic>
      <p:sp>
        <p:nvSpPr>
          <p:cNvPr id="2" name="Date Placeholder 1"/>
          <p:cNvSpPr>
            <a:spLocks noGrp="1"/>
          </p:cNvSpPr>
          <p:nvPr>
            <p:ph type="dt" sz="half" idx="10"/>
          </p:nvPr>
        </p:nvSpPr>
        <p:spPr/>
        <p:txBody>
          <a:bodyPr/>
          <a:lstStyle/>
          <a:p>
            <a:r>
              <a:rPr lang="en-GB" smtClean="0"/>
              <a:t>2017/11/28</a:t>
            </a:r>
            <a:endParaRPr lang="en-US"/>
          </a:p>
        </p:txBody>
      </p:sp>
      <p:sp>
        <p:nvSpPr>
          <p:cNvPr id="3" name="Footer Placeholder 2"/>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865640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Excluding outliers or segments of data</a:t>
            </a:r>
            <a:endParaRPr lang="en-US" dirty="0"/>
          </a:p>
        </p:txBody>
      </p:sp>
      <p:sp>
        <p:nvSpPr>
          <p:cNvPr id="5" name="Content Placeholder 4"/>
          <p:cNvSpPr>
            <a:spLocks noGrp="1"/>
          </p:cNvSpPr>
          <p:nvPr>
            <p:ph idx="1"/>
          </p:nvPr>
        </p:nvSpPr>
        <p:spPr/>
        <p:txBody>
          <a:bodyPr>
            <a:normAutofit/>
          </a:bodyPr>
          <a:lstStyle/>
          <a:p>
            <a:r>
              <a:rPr lang="en-US" dirty="0" smtClean="0"/>
              <a:t>Create “rename” file records and add to </a:t>
            </a:r>
            <a:r>
              <a:rPr lang="en-US" dirty="0" err="1" smtClean="0">
                <a:latin typeface="Courier" charset="0"/>
                <a:ea typeface="Courier" charset="0"/>
                <a:cs typeface="Courier" charset="0"/>
              </a:rPr>
              <a:t>globk</a:t>
            </a:r>
            <a:r>
              <a:rPr lang="en-US" dirty="0" smtClean="0"/>
              <a:t> command file’s “</a:t>
            </a:r>
            <a:r>
              <a:rPr lang="en-US" dirty="0" err="1" smtClean="0"/>
              <a:t>eq_file</a:t>
            </a:r>
            <a:r>
              <a:rPr lang="en-US" dirty="0" smtClean="0"/>
              <a:t>” option, e.g.</a:t>
            </a:r>
          </a:p>
          <a:p>
            <a:pPr marL="342900" lvl="1" indent="0">
              <a:buNone/>
            </a:pPr>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marL="342900" lvl="1" indent="0">
              <a:buNone/>
            </a:pPr>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marL="342900" lvl="1" indent="0">
              <a:buNone/>
            </a:pPr>
            <a:r>
              <a:rPr lang="en-US" sz="1600" dirty="0">
                <a:latin typeface="Courier"/>
                <a:cs typeface="Courier"/>
              </a:rPr>
              <a:t>r</a:t>
            </a:r>
            <a:r>
              <a:rPr lang="en-US" sz="1600" dirty="0" smtClean="0">
                <a:latin typeface="Courier"/>
                <a:cs typeface="Courier"/>
              </a:rPr>
              <a:t>ename ABCD     ABCD_XCL 2013 07 08 00 00</a:t>
            </a:r>
          </a:p>
          <a:p>
            <a:r>
              <a:rPr lang="en-US" dirty="0" smtClean="0"/>
              <a:t>“XPS” will not exclude data from </a:t>
            </a:r>
            <a:r>
              <a:rPr lang="en-US" dirty="0" err="1" smtClean="0">
                <a:latin typeface="Courier" charset="0"/>
                <a:ea typeface="Courier" charset="0"/>
                <a:cs typeface="Courier" charset="0"/>
              </a:rPr>
              <a:t>glred</a:t>
            </a:r>
            <a:r>
              <a:rPr lang="en-US" dirty="0" smtClean="0"/>
              <a:t> (so still visible in time series) but will exclude data from </a:t>
            </a:r>
            <a:r>
              <a:rPr lang="en-US" dirty="0" err="1" smtClean="0">
                <a:latin typeface="Courier" charset="0"/>
                <a:ea typeface="Courier" charset="0"/>
                <a:cs typeface="Courier" charset="0"/>
              </a:rPr>
              <a:t>globk</a:t>
            </a:r>
            <a:r>
              <a:rPr lang="en-US" dirty="0"/>
              <a:t> </a:t>
            </a:r>
            <a:r>
              <a:rPr lang="en-US" dirty="0" smtClean="0"/>
              <a:t>(combination or velocity solution)</a:t>
            </a:r>
          </a:p>
          <a:p>
            <a:r>
              <a:rPr lang="en-US" dirty="0" smtClean="0"/>
              <a:t>“XCL” will exclude data from all </a:t>
            </a:r>
            <a:r>
              <a:rPr lang="en-US" dirty="0" err="1" smtClean="0">
                <a:latin typeface="Courier" charset="0"/>
                <a:ea typeface="Courier" charset="0"/>
                <a:cs typeface="Courier" charset="0"/>
              </a:rPr>
              <a:t>glred</a:t>
            </a:r>
            <a:r>
              <a:rPr lang="en-US" dirty="0"/>
              <a:t> </a:t>
            </a:r>
            <a:r>
              <a:rPr lang="en-US" dirty="0" smtClean="0"/>
              <a:t>or </a:t>
            </a:r>
            <a:r>
              <a:rPr lang="en-US" dirty="0" err="1" smtClean="0">
                <a:latin typeface="Courier" charset="0"/>
                <a:ea typeface="Courier" charset="0"/>
                <a:cs typeface="Courier" charset="0"/>
              </a:rPr>
              <a:t>globk</a:t>
            </a:r>
            <a:r>
              <a:rPr lang="en-US" dirty="0" smtClean="0"/>
              <a:t> runs</a:t>
            </a:r>
          </a:p>
        </p:txBody>
      </p:sp>
      <p:sp>
        <p:nvSpPr>
          <p:cNvPr id="3" name="Date Placeholder 2"/>
          <p:cNvSpPr>
            <a:spLocks noGrp="1"/>
          </p:cNvSpPr>
          <p:nvPr>
            <p:ph type="dt" sz="half" idx="10"/>
          </p:nvPr>
        </p:nvSpPr>
        <p:spPr/>
        <p:txBody>
          <a:bodyPr/>
          <a:lstStyle/>
          <a:p>
            <a:r>
              <a:rPr lang="en-GB" smtClean="0"/>
              <a:t>2017/11/28</a:t>
            </a:r>
            <a:endParaRPr lang="en-US"/>
          </a:p>
        </p:txBody>
      </p:sp>
      <p:sp>
        <p:nvSpPr>
          <p:cNvPr id="4" name="Footer Placeholder 3"/>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112631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Run </a:t>
            </a:r>
            <a:r>
              <a:rPr lang="en-US" dirty="0" err="1" smtClean="0">
                <a:latin typeface="Courier New" charset="0"/>
                <a:ea typeface="Courier New" charset="0"/>
                <a:cs typeface="Courier New" charset="0"/>
              </a:rPr>
              <a:t>globk</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smtClean="0"/>
              <a:t>Create new “.</a:t>
            </a:r>
            <a:r>
              <a:rPr lang="en-US" dirty="0" err="1" smtClean="0"/>
              <a:t>gdl</a:t>
            </a:r>
            <a:r>
              <a:rPr lang="en-US" dirty="0" smtClean="0"/>
              <a:t>”-file with </a:t>
            </a:r>
            <a:r>
              <a:rPr lang="en-US" i="1" dirty="0" smtClean="0"/>
              <a:t>combined</a:t>
            </a:r>
            <a:r>
              <a:rPr lang="en-US" dirty="0" smtClean="0"/>
              <a:t> binary h-files, e.g. from </a:t>
            </a:r>
            <a:r>
              <a:rPr lang="en-US" dirty="0" err="1" smtClean="0"/>
              <a:t>vsoln</a:t>
            </a:r>
            <a:r>
              <a:rPr lang="en-US" dirty="0" smtClean="0"/>
              <a:t>/, assuming standard directory hierarchy</a:t>
            </a:r>
          </a:p>
          <a:p>
            <a:pPr lvl="1"/>
            <a:r>
              <a:rPr lang="en-US" sz="2400" dirty="0" err="1">
                <a:latin typeface="Courier"/>
                <a:cs typeface="Courier"/>
              </a:rPr>
              <a:t>l</a:t>
            </a:r>
            <a:r>
              <a:rPr lang="en-US" sz="2400" dirty="0" err="1" smtClean="0">
                <a:latin typeface="Courier"/>
                <a:cs typeface="Courier"/>
              </a:rPr>
              <a:t>s</a:t>
            </a:r>
            <a:r>
              <a:rPr lang="en-US" sz="2400" dirty="0" smtClean="0">
                <a:latin typeface="Courier"/>
                <a:cs typeface="Courier"/>
              </a:rPr>
              <a:t> ../*/</a:t>
            </a:r>
            <a:r>
              <a:rPr lang="en-US" sz="2400" dirty="0" err="1" smtClean="0">
                <a:latin typeface="Courier"/>
                <a:cs typeface="Courier"/>
              </a:rPr>
              <a:t>gsoln</a:t>
            </a:r>
            <a:r>
              <a:rPr lang="en-US" sz="2400" dirty="0" smtClean="0">
                <a:latin typeface="Courier"/>
                <a:cs typeface="Courier"/>
              </a:rPr>
              <a:t>/*.GLX &gt; </a:t>
            </a:r>
            <a:r>
              <a:rPr lang="en-US" sz="2400" dirty="0" err="1" smtClean="0">
                <a:latin typeface="Courier"/>
                <a:cs typeface="Courier"/>
              </a:rPr>
              <a:t>vsoln.glx.gdl</a:t>
            </a:r>
            <a:endParaRPr lang="en-US" dirty="0" smtClean="0">
              <a:latin typeface="Courier"/>
              <a:cs typeface="Courier"/>
            </a:endParaRPr>
          </a:p>
          <a:p>
            <a:r>
              <a:rPr lang="en-US" dirty="0" smtClean="0"/>
              <a:t>Optionally run </a:t>
            </a:r>
            <a:r>
              <a:rPr lang="en-US" dirty="0" err="1" smtClean="0">
                <a:latin typeface="Courier" charset="0"/>
                <a:ea typeface="Courier" charset="0"/>
                <a:cs typeface="Courier" charset="0"/>
              </a:rPr>
              <a:t>glist</a:t>
            </a:r>
            <a:r>
              <a:rPr lang="en-US" dirty="0" smtClean="0"/>
              <a:t> to see size of solution</a:t>
            </a:r>
          </a:p>
          <a:p>
            <a:pPr lvl="1"/>
            <a:r>
              <a:rPr lang="en-US" dirty="0" smtClean="0"/>
              <a:t>Recommended to prevent problems during long </a:t>
            </a:r>
            <a:r>
              <a:rPr lang="en-US" dirty="0" err="1" smtClean="0">
                <a:latin typeface="Courier" charset="0"/>
                <a:ea typeface="Courier" charset="0"/>
                <a:cs typeface="Courier" charset="0"/>
              </a:rPr>
              <a:t>globk</a:t>
            </a:r>
            <a:r>
              <a:rPr lang="en-US" dirty="0" smtClean="0"/>
              <a:t> run</a:t>
            </a:r>
          </a:p>
          <a:p>
            <a:pPr lvl="1"/>
            <a:r>
              <a:rPr lang="en-US" dirty="0" err="1" smtClean="0">
                <a:latin typeface="Courier" charset="0"/>
                <a:ea typeface="Courier" charset="0"/>
                <a:cs typeface="Courier" charset="0"/>
              </a:rPr>
              <a:t>glist</a:t>
            </a:r>
            <a:r>
              <a:rPr lang="en-US" dirty="0" smtClean="0"/>
              <a:t> can read earthquake file and </a:t>
            </a:r>
            <a:r>
              <a:rPr lang="en-US" dirty="0" err="1" smtClean="0">
                <a:latin typeface="Courier" charset="0"/>
                <a:ea typeface="Courier" charset="0"/>
                <a:cs typeface="Courier" charset="0"/>
              </a:rPr>
              <a:t>globk</a:t>
            </a:r>
            <a:r>
              <a:rPr lang="en-US" dirty="0" smtClean="0"/>
              <a:t> use site type commands.  (Useful if a </a:t>
            </a:r>
            <a:r>
              <a:rPr lang="en-US" dirty="0" err="1" smtClean="0">
                <a:latin typeface="Courier" charset="0"/>
                <a:ea typeface="Courier" charset="0"/>
                <a:cs typeface="Courier" charset="0"/>
              </a:rPr>
              <a:t>globk</a:t>
            </a:r>
            <a:r>
              <a:rPr lang="en-US" dirty="0" smtClean="0"/>
              <a:t> solution seems to be missing or has extra sites.) </a:t>
            </a:r>
          </a:p>
          <a:p>
            <a:r>
              <a:rPr lang="en-US" dirty="0" smtClean="0"/>
              <a:t>Run </a:t>
            </a:r>
            <a:r>
              <a:rPr lang="en-US" dirty="0" err="1" smtClean="0">
                <a:latin typeface="Courier" charset="0"/>
                <a:ea typeface="Courier" charset="0"/>
                <a:cs typeface="Courier" charset="0"/>
              </a:rPr>
              <a:t>globk</a:t>
            </a:r>
            <a:endParaRPr lang="en-US" dirty="0" smtClean="0">
              <a:latin typeface="Courier" charset="0"/>
              <a:ea typeface="Courier" charset="0"/>
              <a:cs typeface="Courier" charset="0"/>
            </a:endParaRPr>
          </a:p>
          <a:p>
            <a:pPr lvl="1"/>
            <a:r>
              <a:rPr lang="en-US" dirty="0" smtClean="0"/>
              <a:t>This may take many hours for very large/long velocity solutions</a:t>
            </a:r>
          </a:p>
          <a:p>
            <a:pPr lvl="1"/>
            <a:r>
              <a:rPr lang="en-US" dirty="0" smtClean="0"/>
              <a:t>Use </a:t>
            </a:r>
            <a:r>
              <a:rPr lang="en-US" dirty="0" err="1" smtClean="0">
                <a:latin typeface="Courier" charset="0"/>
                <a:ea typeface="Courier" charset="0"/>
                <a:cs typeface="Courier" charset="0"/>
              </a:rPr>
              <a:t>tsfit</a:t>
            </a:r>
            <a:r>
              <a:rPr lang="en-US" dirty="0" smtClean="0"/>
              <a:t> with earthquake file to generate a priori site coordinates.  Be careful if ~/</a:t>
            </a:r>
            <a:r>
              <a:rPr lang="en-US" dirty="0" err="1" smtClean="0"/>
              <a:t>gg</a:t>
            </a:r>
            <a:r>
              <a:rPr lang="en-US" dirty="0" smtClean="0"/>
              <a:t>/tables/itrf08_xxx.apr files also used because some site names permutations may have inconsistent coordinates (use </a:t>
            </a:r>
            <a:r>
              <a:rPr lang="en-US" dirty="0" err="1" smtClean="0">
                <a:latin typeface="Courier" charset="0"/>
                <a:ea typeface="Courier" charset="0"/>
                <a:cs typeface="Courier" charset="0"/>
              </a:rPr>
              <a:t>unify_apr</a:t>
            </a:r>
            <a:r>
              <a:rPr lang="en-US" dirty="0" smtClean="0"/>
              <a:t> to be safe)</a:t>
            </a:r>
            <a:endParaRPr lang="en-US" dirty="0"/>
          </a:p>
        </p:txBody>
      </p:sp>
      <p:sp>
        <p:nvSpPr>
          <p:cNvPr id="4" name="Date Placeholder 3"/>
          <p:cNvSpPr>
            <a:spLocks noGrp="1"/>
          </p:cNvSpPr>
          <p:nvPr>
            <p:ph type="dt" sz="half" idx="10"/>
          </p:nvPr>
        </p:nvSpPr>
        <p:spPr/>
        <p:txBody>
          <a:bodyPr/>
          <a:lstStyle/>
          <a:p>
            <a:r>
              <a:rPr lang="en-GB" smtClean="0"/>
              <a:t>2017/11/28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40459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3573</TotalTime>
  <Words>1704</Words>
  <Application>Microsoft Macintosh PowerPoint</Application>
  <PresentationFormat>On-screen Show (4:3)</PresentationFormat>
  <Paragraphs>192</Paragraphs>
  <Slides>16</Slides>
  <Notes>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vt:lpstr>
      <vt:lpstr>Courier New</vt:lpstr>
      <vt:lpstr>Office Theme</vt:lpstr>
      <vt:lpstr>Generating velocity solutions with globk</vt:lpstr>
      <vt:lpstr>Overview</vt:lpstr>
      <vt:lpstr>GLOBK velocity solutions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Use of equates</vt:lpstr>
      <vt:lpstr>Uses of sh_gen_stats</vt:lpstr>
      <vt:lpstr>Some comparisons: Approach</vt:lpstr>
      <vt:lpstr>Comparisons: Decimation</vt:lpstr>
      <vt:lpstr>Comparison: Time series vs GLOBK</vt:lpstr>
      <vt:lpstr>Final comments</vt:lpstr>
    </vt:vector>
  </TitlesOfParts>
  <Manager/>
  <Company>MIT</Company>
  <LinksUpToDate>false</LinksUpToDate>
  <SharedDoc>false</SharedDoc>
  <HyperlinkBase/>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velocity solutions with globk</dc:title>
  <dc:subject/>
  <dc:creator>M. Floyd</dc:creator>
  <cp:keywords/>
  <dc:description/>
  <cp:lastModifiedBy>Michael Floyd</cp:lastModifiedBy>
  <cp:revision>55</cp:revision>
  <dcterms:created xsi:type="dcterms:W3CDTF">2014-11-13T20:18:27Z</dcterms:created>
  <dcterms:modified xsi:type="dcterms:W3CDTF">2017-11-29T06:03:17Z</dcterms:modified>
  <cp:category/>
</cp:coreProperties>
</file>