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297" r:id="rId2"/>
    <p:sldId id="257" r:id="rId3"/>
    <p:sldId id="258" r:id="rId4"/>
    <p:sldId id="259"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6" r:id="rId19"/>
    <p:sldId id="277" r:id="rId20"/>
    <p:sldId id="278" r:id="rId21"/>
    <p:sldId id="279" r:id="rId22"/>
    <p:sldId id="280" r:id="rId23"/>
    <p:sldId id="290" r:id="rId24"/>
    <p:sldId id="291" r:id="rId25"/>
    <p:sldId id="292" r:id="rId26"/>
    <p:sldId id="293" r:id="rId27"/>
    <p:sldId id="294" r:id="rId28"/>
    <p:sldId id="29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77" autoAdjust="0"/>
  </p:normalViewPr>
  <p:slideViewPr>
    <p:cSldViewPr snapToGrid="0" snapToObjects="1" showGuides="1">
      <p:cViewPr>
        <p:scale>
          <a:sx n="100" d="100"/>
          <a:sy n="100" d="100"/>
        </p:scale>
        <p:origin x="-80" y="5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4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E3EFA6-5E17-E441-A49B-0C7C9EE00C74}" type="datetimeFigureOut">
              <a:rPr lang="en-US" smtClean="0"/>
              <a:t>7/10/13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B3601C-22F9-FA4C-AE5E-F808B22C9D33}" type="slidenum">
              <a:rPr lang="en-US" smtClean="0"/>
              <a:t>‹#›</a:t>
            </a:fld>
            <a:endParaRPr lang="en-US"/>
          </a:p>
        </p:txBody>
      </p:sp>
    </p:spTree>
    <p:extLst>
      <p:ext uri="{BB962C8B-B14F-4D97-AF65-F5344CB8AC3E}">
        <p14:creationId xmlns:p14="http://schemas.microsoft.com/office/powerpoint/2010/main" val="38993710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4C55A7-238B-244F-A796-BFD576842143}" type="datetimeFigureOut">
              <a:rPr lang="en-US" smtClean="0"/>
              <a:t>7/10/13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C9D1E9-6AFC-2F4A-922D-0FAFAFB86020}" type="slidenum">
              <a:rPr lang="en-US" smtClean="0"/>
              <a:t>‹#›</a:t>
            </a:fld>
            <a:endParaRPr lang="en-US"/>
          </a:p>
        </p:txBody>
      </p:sp>
    </p:spTree>
    <p:extLst>
      <p:ext uri="{BB962C8B-B14F-4D97-AF65-F5344CB8AC3E}">
        <p14:creationId xmlns:p14="http://schemas.microsoft.com/office/powerpoint/2010/main" val="278430275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4C2178-53EC-C646-8E95-1F9B14165AC7}" type="slidenum">
              <a:rPr lang="en-US" smtClean="0"/>
              <a:t>1</a:t>
            </a:fld>
            <a:endParaRPr lang="en-US"/>
          </a:p>
        </p:txBody>
      </p:sp>
    </p:spTree>
    <p:extLst>
      <p:ext uri="{BB962C8B-B14F-4D97-AF65-F5344CB8AC3E}">
        <p14:creationId xmlns:p14="http://schemas.microsoft.com/office/powerpoint/2010/main" val="3433001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868A7C3-80CF-304F-B16A-D67B87CFF5CF}" type="slidenum">
              <a:rPr lang="en-US"/>
              <a:pPr/>
              <a:t>10</a:t>
            </a:fld>
            <a:endParaRPr lang="en-US"/>
          </a:p>
        </p:txBody>
      </p:sp>
      <p:sp>
        <p:nvSpPr>
          <p:cNvPr id="49155" name="Rectangle 1026"/>
          <p:cNvSpPr>
            <a:spLocks noGrp="1" noRot="1" noChangeAspect="1" noChangeArrowheads="1" noTextEdit="1"/>
          </p:cNvSpPr>
          <p:nvPr>
            <p:ph type="sldImg"/>
          </p:nvPr>
        </p:nvSpPr>
        <p:spPr>
          <a:ln/>
        </p:spPr>
      </p:sp>
      <p:sp>
        <p:nvSpPr>
          <p:cNvPr id="49156" name="Rectangle 1027"/>
          <p:cNvSpPr>
            <a:spLocks noGrp="1" noChangeArrowheads="1"/>
          </p:cNvSpPr>
          <p:nvPr>
            <p:ph type="body" idx="1"/>
          </p:nvPr>
        </p:nvSpPr>
        <p:spPr>
          <a:noFill/>
          <a:ln/>
        </p:spPr>
        <p:txBody>
          <a:bodyPr/>
          <a:lstStyle/>
          <a:p>
            <a:pPr eaLnBrk="1" hangingPunct="1"/>
            <a:r>
              <a:rPr lang="en-US" dirty="0" smtClean="0"/>
              <a:t>The</a:t>
            </a:r>
            <a:r>
              <a:rPr lang="en-US" baseline="0" dirty="0" smtClean="0"/>
              <a:t> third approach is the one we’ve taken in GLOBK.  It assume that the the noise can be represented by a Gauss-Markov process. </a:t>
            </a:r>
            <a:r>
              <a:rPr lang="en-US" dirty="0" smtClean="0"/>
              <a:t>  Loosely speaking, a Gaussian process is</a:t>
            </a:r>
            <a:r>
              <a:rPr lang="en-US" baseline="0" dirty="0" smtClean="0"/>
              <a:t> a random process that can be described by its mean and </a:t>
            </a:r>
            <a:r>
              <a:rPr lang="en-US" baseline="0" dirty="0" err="1" smtClean="0"/>
              <a:t>variiance</a:t>
            </a:r>
            <a:r>
              <a:rPr lang="en-US" baseline="0" dirty="0" smtClean="0"/>
              <a:t>; both the Poisson and normal distributions are Gaussian.  A Markov process is one in which the expected value of the next random variable depends on only on its present state and not on its history.  Although no single instantaneous source of GPS error is necessarily Gaussian, the central limit theorem allows us to hypothesize, at least, that the ensemble of errors will have a </a:t>
            </a:r>
            <a:r>
              <a:rPr lang="en-US" baseline="0" dirty="0" err="1" smtClean="0"/>
              <a:t>Guassian</a:t>
            </a:r>
            <a:r>
              <a:rPr lang="en-US" baseline="0" dirty="0" smtClean="0"/>
              <a:t> </a:t>
            </a:r>
            <a:r>
              <a:rPr lang="en-US" baseline="0" dirty="0" err="1" smtClean="0"/>
              <a:t>distribuiton</a:t>
            </a:r>
            <a:r>
              <a:rPr lang="en-US" baseline="0" dirty="0" smtClean="0"/>
              <a:t>.  Viewed another way, our best hope of being to characterize </a:t>
            </a:r>
            <a:r>
              <a:rPr lang="en-US" baseline="0" dirty="0" err="1" smtClean="0"/>
              <a:t>ithe</a:t>
            </a:r>
            <a:r>
              <a:rPr lang="en-US" baseline="0" dirty="0" smtClean="0"/>
              <a:t> likelihood that the estimated parameter will fall within certain range, e.g. 95% of the time, is to assume that it has a Gaussian distribution, for which the probability distribution can be represented analytically by an exponential equation.   We use a first-order Markov process, specifically a random walk, in GLOBK to model stochastic variations because it can be directly implemented in a </a:t>
            </a:r>
            <a:r>
              <a:rPr lang="en-US" baseline="0" dirty="0" err="1" smtClean="0"/>
              <a:t>Kalman</a:t>
            </a:r>
            <a:r>
              <a:rPr lang="en-US" baseline="0" dirty="0" smtClean="0"/>
              <a:t> </a:t>
            </a:r>
            <a:r>
              <a:rPr lang="en-US" baseline="0" dirty="0" err="1" smtClean="0"/>
              <a:t>fiilter</a:t>
            </a:r>
            <a:r>
              <a:rPr lang="en-US" baseline="0" dirty="0" smtClean="0"/>
              <a:t>, whereas flicker noise, which is not a Markov process cannot.  As we’ll show, these assumptions can be tested by the distribution of velocity residuals from an appropriately modeled GPS solution. </a:t>
            </a:r>
            <a:endParaRPr lang="en-US"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C2B1820-8CC2-304C-9A7B-7DEF287A3195}" type="slidenum">
              <a:rPr lang="en-US"/>
              <a:pPr/>
              <a:t>11</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Five-year time series for a southern </a:t>
            </a:r>
            <a:r>
              <a:rPr lang="en-US" dirty="0"/>
              <a:t>California </a:t>
            </a:r>
            <a:r>
              <a:rPr lang="en-US" dirty="0" smtClean="0"/>
              <a:t>site.</a:t>
            </a:r>
            <a:r>
              <a:rPr lang="en-US" baseline="0" dirty="0" smtClean="0"/>
              <a:t> </a:t>
            </a:r>
            <a:r>
              <a:rPr lang="en-US" dirty="0" smtClean="0"/>
              <a:t>. The  </a:t>
            </a:r>
            <a:r>
              <a:rPr lang="en-US" dirty="0"/>
              <a:t>WRMS </a:t>
            </a:r>
            <a:r>
              <a:rPr lang="en-US" dirty="0" smtClean="0"/>
              <a:t>is &lt; </a:t>
            </a:r>
            <a:r>
              <a:rPr lang="en-US" dirty="0"/>
              <a:t>1 mm in horizontal, 2.5 mm in vertical.  Yellow squares are daily values, with NRMS of ~</a:t>
            </a:r>
            <a:r>
              <a:rPr lang="en-US" dirty="0" smtClean="0"/>
              <a:t>0.5 (better than a typical site).  </a:t>
            </a:r>
            <a:r>
              <a:rPr lang="en-US" dirty="0"/>
              <a:t>Blue points are 7-day averages, which you can see reduces the short-term noise considerably (as we expect, since it’s white, but not much the long-term.  Suppose we keep averaging for longer and longer periods and observe what happens to the </a:t>
            </a:r>
            <a:r>
              <a:rPr lang="en-US" dirty="0" smtClean="0"/>
              <a:t>scatter.</a:t>
            </a:r>
            <a:r>
              <a:rPr lang="en-US" baseline="0" dirty="0" smtClean="0"/>
              <a:t>  If the noise were white, </a:t>
            </a:r>
            <a:r>
              <a:rPr lang="en-US" dirty="0" smtClean="0"/>
              <a:t> </a:t>
            </a:r>
            <a:r>
              <a:rPr lang="en-US" dirty="0"/>
              <a:t>we’d expect the WRMS to go down </a:t>
            </a:r>
            <a:r>
              <a:rPr lang="en-US" dirty="0" smtClean="0"/>
              <a:t>by</a:t>
            </a:r>
            <a:r>
              <a:rPr lang="en-US" baseline="0" dirty="0" smtClean="0"/>
              <a:t> the square root of the number of points in the average </a:t>
            </a:r>
            <a:r>
              <a:rPr lang="en-US" dirty="0" smtClean="0"/>
              <a:t>and </a:t>
            </a:r>
            <a:r>
              <a:rPr lang="en-US" dirty="0"/>
              <a:t>the NRMS </a:t>
            </a:r>
            <a:r>
              <a:rPr lang="en-US" dirty="0" smtClean="0"/>
              <a:t>remain the</a:t>
            </a:r>
            <a:r>
              <a:rPr lang="en-US" baseline="0" dirty="0" smtClean="0"/>
              <a:t> same.  However, i</a:t>
            </a:r>
            <a:r>
              <a:rPr lang="en-US" dirty="0" smtClean="0"/>
              <a:t>f </a:t>
            </a:r>
            <a:r>
              <a:rPr lang="en-US" dirty="0"/>
              <a:t>the dominant frequencies of the noise are long-period, </a:t>
            </a:r>
            <a:r>
              <a:rPr lang="en-US" dirty="0" smtClean="0"/>
              <a:t>the WRMS will</a:t>
            </a:r>
            <a:r>
              <a:rPr lang="en-US" baseline="0" dirty="0" smtClean="0"/>
              <a:t> not decrease as rapidly and the NRMS will </a:t>
            </a:r>
            <a:r>
              <a:rPr lang="en-US" baseline="0" dirty="0" err="1" smtClean="0"/>
              <a:t>riise</a:t>
            </a:r>
            <a:r>
              <a:rPr lang="en-US" baseline="0" dirty="0" smtClean="0"/>
              <a:t> since the formal uncertainties are getting smaller by </a:t>
            </a:r>
            <a:r>
              <a:rPr lang="en-US" baseline="0" dirty="0" err="1" smtClean="0"/>
              <a:t>sqrt</a:t>
            </a:r>
            <a:r>
              <a:rPr lang="en-US" baseline="0" dirty="0" smtClean="0"/>
              <a:t>(n).   </a:t>
            </a:r>
            <a:r>
              <a:rPr lang="en-US" dirty="0" smtClean="0"/>
              <a:t>Let’s </a:t>
            </a:r>
            <a:r>
              <a:rPr lang="en-US" dirty="0"/>
              <a:t>see how this works on the E component of this time series. (While we’re here, though I’ll note that the “eye-ball” correlation time of this series is again about 100 days, implying a factor of 10 inflation of the WN uncertainty (.01 mm/</a:t>
            </a:r>
            <a:r>
              <a:rPr lang="en-US" dirty="0" err="1"/>
              <a:t>yr</a:t>
            </a:r>
            <a:r>
              <a:rPr lang="en-US" dirty="0"/>
              <a:t> here).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D7DF929-DB34-8A4E-9037-61F777D9F6DA}" type="slidenum">
              <a:rPr lang="en-US"/>
              <a:pPr/>
              <a:t>12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This plot shows the time series in East with 1-d averaging (yellow, all panels), 64d (top), 100d (middle), and 400d (bottom).  The original </a:t>
            </a:r>
            <a:r>
              <a:rPr lang="en-US" dirty="0" err="1"/>
              <a:t>wrms</a:t>
            </a:r>
            <a:r>
              <a:rPr lang="en-US" dirty="0"/>
              <a:t> is 0.91 mm; with white noise, we would predict the 100d </a:t>
            </a:r>
            <a:r>
              <a:rPr lang="en-US" dirty="0" err="1" smtClean="0"/>
              <a:t>wrms</a:t>
            </a:r>
            <a:r>
              <a:rPr lang="en-US" dirty="0" smtClean="0"/>
              <a:t> </a:t>
            </a:r>
            <a:r>
              <a:rPr lang="en-US" dirty="0"/>
              <a:t>to be 0.1 mm, but in fact it’s 0.66 mm, only a 30% reduction.  At 400d, it’s decreased to 0.30 mm, a factor of three, much less than the factor of 20 predicted by WN.   Turned around, we see that the </a:t>
            </a:r>
            <a:r>
              <a:rPr lang="en-US" dirty="0" err="1"/>
              <a:t>nrms</a:t>
            </a:r>
            <a:r>
              <a:rPr lang="en-US" dirty="0"/>
              <a:t> has gone from 0.5 (1d) to about 3 for averaging of 64d or more.  And you can see this visually from the behavior of the curves:  that is, the dominant (only relevant) noise here has a characteristic correlation time of 100-400+ days.</a:t>
            </a:r>
          </a:p>
          <a:p>
            <a:pPr eaLnBrk="1" hangingPunct="1"/>
            <a:endParaRPr lang="en-US" dirty="0"/>
          </a:p>
          <a:p>
            <a:pPr eaLnBrk="1" hangingPunct="1"/>
            <a:r>
              <a:rPr lang="en-US" dirty="0"/>
              <a:t>The red lines here show the range of rates allowed by the WN model.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C492463-D215-ED4F-AE6E-835A2A0F0485}" type="slidenum">
              <a:rPr lang="en-US"/>
              <a:pPr/>
              <a:t>13</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dirty="0"/>
              <a:t>Here’s what the plot of chi2 </a:t>
            </a:r>
            <a:r>
              <a:rPr lang="en-US" dirty="0" err="1"/>
              <a:t>vs</a:t>
            </a:r>
            <a:r>
              <a:rPr lang="en-US" dirty="0"/>
              <a:t> averaging time looks like.    </a:t>
            </a:r>
            <a:r>
              <a:rPr lang="en-US" dirty="0" smtClean="0"/>
              <a:t>Under the FOGM assumption,</a:t>
            </a:r>
            <a:r>
              <a:rPr lang="en-US" baseline="0" dirty="0" smtClean="0"/>
              <a:t> we expect this curve can be fit using an exponential function, and in fact that’s the case, as shown by the green curve.  Given this exponential function, we can then evaluate it for infinite averaging time and use that to determine the factor by which the white-noise sigma should be scaled or to derive a random-walk noise value (</a:t>
            </a:r>
            <a:r>
              <a:rPr lang="en-US" sz="1000" baseline="0" dirty="0" err="1" smtClean="0"/>
              <a:t>mar_neu</a:t>
            </a:r>
            <a:r>
              <a:rPr lang="en-US" baseline="0" dirty="0" smtClean="0"/>
              <a:t>) to be applied to each position estimate as the data are stacked in </a:t>
            </a:r>
            <a:r>
              <a:rPr lang="en-US" i="1" baseline="0" dirty="0" err="1" smtClean="0"/>
              <a:t>globk</a:t>
            </a:r>
            <a:r>
              <a:rPr lang="en-US" i="1" baseline="0" dirty="0" smtClean="0"/>
              <a:t>.  </a:t>
            </a:r>
            <a:endParaRPr lang="en-US" i="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EB0E0D9-8A60-B149-B91B-91729CA5B9B3}" type="slidenum">
              <a:rPr lang="en-US"/>
              <a:pPr/>
              <a:t>14</a:t>
            </a:fld>
            <a:endParaRPr lang="en-US"/>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p:spPr>
        <p:txBody>
          <a:bodyPr/>
          <a:lstStyle/>
          <a:p>
            <a:pPr eaLnBrk="1" hangingPunct="1"/>
            <a:r>
              <a:rPr lang="en-US"/>
              <a:t>TSVIEW example:  Here are now the N, E, and U time series, with 1d and 100d averaging.  In this plot we have turned on the “realistic sigma” option of tsview, so the red lines now show the range of rates allowed by the more realistic sigmas estimated with the algorithm:  0.09 mm/yr N  0.13 E, 0.13U.  (not too far from our “eyeball” estimate based on visually inspection of the original series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a:t>
            </a:r>
            <a:r>
              <a:rPr lang="en-US" baseline="0" dirty="0" smtClean="0"/>
              <a:t> people have compared velocity uncertainties estimated using a spectral analysis with the CATS program developed by Simon Williams, with those estimated using Tom’s Realistic Sigma algorithm. The plot shows uncertainties for 12 sites in east Africa, with GLOBK </a:t>
            </a:r>
            <a:r>
              <a:rPr lang="en-US" baseline="0" dirty="0" err="1" smtClean="0"/>
              <a:t>sigmas</a:t>
            </a:r>
            <a:r>
              <a:rPr lang="en-US" baseline="0" dirty="0" smtClean="0"/>
              <a:t> shown with black dots and two CATS estimates in blue and red, one in which only white noise and flicker noise are estimated, the other in which a random walk is also included.  What’s evident here, and verified by other comparisons I’ve seen is that when the time series is long and well-behaved, as for the first three sites, the two approaches agree very well; when the time series is unusually systematic, there are differences of up to a factor of two between GLOBK and CATS, ,and differences even larger between the CATS estimates with and without a random-walk estimated.   </a:t>
            </a:r>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15</a:t>
            </a:fld>
            <a:endParaRPr lang="en-US"/>
          </a:p>
        </p:txBody>
      </p:sp>
    </p:spTree>
    <p:extLst>
      <p:ext uri="{BB962C8B-B14F-4D97-AF65-F5344CB8AC3E}">
        <p14:creationId xmlns:p14="http://schemas.microsoft.com/office/powerpoint/2010/main" val="1284543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Seasonal,</a:t>
            </a:r>
            <a:r>
              <a:rPr lang="en-US" baseline="0" dirty="0" smtClean="0"/>
              <a:t> primarily annual. errors due to atmospheric conditions (propagation and loading), changing ground water, and temperature effects on the monuments or antenna elements can be important in GPS measurements. Its pretty obvious that for survey-mode measurements made once a year, the best strategy is to observe at the same time each year, and if the errors are truly annual or semi-annual, they will be nullified.   For continuous measurements, however, there is the somewhat non-intuitive result that truncating the time series at an even number of years does not null the </a:t>
            </a:r>
            <a:r>
              <a:rPr lang="en-US" baseline="0" dirty="0" err="1" smtClean="0"/>
              <a:t>veloicity</a:t>
            </a:r>
            <a:r>
              <a:rPr lang="en-US" baseline="0" dirty="0" smtClean="0"/>
              <a:t> error (sketch a cosine on the back of an envelope to convince yourself of this).  Geoff Blewit and David </a:t>
            </a:r>
            <a:r>
              <a:rPr lang="en-US" baseline="0" dirty="0" err="1" smtClean="0"/>
              <a:t>Lavallee</a:t>
            </a:r>
            <a:r>
              <a:rPr lang="en-US" baseline="0" dirty="0" smtClean="0"/>
              <a:t> did a study of the effect of these errors as a function of span length, and found that the optimal truncation length is on the half-year.  Further, as for errors with other shapes, longer time spans reduce the effects.  Keep in mind that if seasonal errors are not dominant, extending a time series, e.g. to 4 years instead of truncating it at 3.5 years, would usually produce a smaller bias. </a:t>
            </a:r>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16</a:t>
            </a:fld>
            <a:endParaRPr lang="en-US"/>
          </a:p>
        </p:txBody>
      </p:sp>
    </p:spTree>
    <p:extLst>
      <p:ext uri="{BB962C8B-B14F-4D97-AF65-F5344CB8AC3E}">
        <p14:creationId xmlns:p14="http://schemas.microsoft.com/office/powerpoint/2010/main" val="2278404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37EE0D3-7CEF-434B-A49C-4DF06375E870}" type="slidenum">
              <a:rPr lang="en-US"/>
              <a:pPr/>
              <a:t>17</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smtClean="0"/>
              <a:t>We’ll next look at a method to validate the error model you’ve applied to the data.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A6E1A51-E906-7D44-9520-62615F50B349}" type="slidenum">
              <a:rPr lang="en-US"/>
              <a:pPr/>
              <a:t>18</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lnSpc>
                <a:spcPct val="80000"/>
              </a:lnSpc>
            </a:pPr>
            <a:r>
              <a:rPr lang="en-US" dirty="0"/>
              <a:t>Once you’ve made your best estimate of the appropriate weighting of the daily solutions, you should validate these by examining the scatter in the velocities.  To do this you need to have a region that is non-deforming or well-modeled at the level of the velocity uncertainties.  A relatively simple application of this approach is possible with the network shown in this </a:t>
            </a:r>
            <a:r>
              <a:rPr lang="en-US" dirty="0" smtClean="0"/>
              <a:t>slide,</a:t>
            </a:r>
            <a:r>
              <a:rPr lang="en-US" baseline="0" dirty="0" smtClean="0"/>
              <a:t> where the velocities of the sites in central Macedonia are small and appear to be randomly distributed. </a:t>
            </a:r>
            <a:r>
              <a:rPr lang="en-US" baseline="0" dirty="0"/>
              <a:t> </a:t>
            </a:r>
            <a:r>
              <a:rPr lang="en-US" dirty="0" smtClean="0"/>
              <a:t>If </a:t>
            </a:r>
            <a:r>
              <a:rPr lang="en-US" dirty="0"/>
              <a:t>we plot these with GMT (</a:t>
            </a:r>
            <a:r>
              <a:rPr lang="en-US" dirty="0" err="1"/>
              <a:t>sh_plotvel</a:t>
            </a:r>
            <a:r>
              <a:rPr lang="en-US" dirty="0"/>
              <a:t>) with 70% error ellipses, we find that the residuals for </a:t>
            </a:r>
            <a:r>
              <a:rPr lang="en-US" b="0" dirty="0"/>
              <a:t>6 of the 20 station</a:t>
            </a:r>
            <a:r>
              <a:rPr lang="en-US" b="1" dirty="0"/>
              <a:t>s</a:t>
            </a:r>
            <a:r>
              <a:rPr lang="en-US" dirty="0"/>
              <a:t> in the stable region fall outside the error ellipses, approximately what we would expect if a Gaussian distribution applies.  </a:t>
            </a:r>
            <a:r>
              <a:rPr lang="en-US" dirty="0" smtClean="0"/>
              <a:t>We’ll have more to say</a:t>
            </a:r>
            <a:r>
              <a:rPr lang="en-US" baseline="0" dirty="0" smtClean="0"/>
              <a:t> about this in the next example, where there is a large enough data set to infer its statistical properties. </a:t>
            </a:r>
            <a:endParaRPr lang="en-US" dirty="0"/>
          </a:p>
          <a:p>
            <a:pPr eaLnBrk="1" hangingPunct="1">
              <a:lnSpc>
                <a:spcPct val="80000"/>
              </a:lnSpc>
            </a:pPr>
            <a:endParaRPr lang="en-US" dirty="0"/>
          </a:p>
          <a:p>
            <a:pP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66FFE5F-F3BF-7744-A256-29030A4E67E0}" type="slidenum">
              <a:rPr lang="en-US"/>
              <a:pPr/>
              <a:t>19</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smtClean="0"/>
              <a:t>This slide shows</a:t>
            </a:r>
            <a:r>
              <a:rPr lang="en-US" baseline="0" dirty="0" smtClean="0"/>
              <a:t> the same solution but with the GMT error ellipses drawn at the 95% confidence level.  In this plotting, only 1 or 2 of the arrows pierce their confidence ellipses, again what we would expect if the GLOBK one-sigma, single-component uncertainties are derived with the correct white and random noise in GLOBK and the distribution of errors is Gaussian. Note that this network was measured only twice (three times for a few sites), four years apart, so time series analysis was not possible. Rather, we tuned the uncertainties by applying </a:t>
            </a:r>
            <a:r>
              <a:rPr lang="en-US" baseline="0" dirty="0" err="1" smtClean="0"/>
              <a:t>scaiing</a:t>
            </a:r>
            <a:r>
              <a:rPr lang="en-US" baseline="0" dirty="0" smtClean="0"/>
              <a:t>, until we got the residual distribution correct.  In general, scaling is not the best way to do this, but works here since there are only two epochs.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072E493-92BF-0948-8548-8AED64175CA6}" type="slidenum">
              <a:rPr lang="en-US"/>
              <a:pPr/>
              <a:t>2</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a:t>Sources tell us:  maximum sizes, frequency content and correlation times</a:t>
            </a:r>
            <a:r>
              <a:rPr lang="en-US" dirty="0" smtClean="0"/>
              <a:t>..  </a:t>
            </a:r>
            <a:endParaRPr lang="en-US" dirty="0"/>
          </a:p>
          <a:p>
            <a:pPr eaLnBrk="1" hangingPunct="1"/>
            <a:r>
              <a:rPr lang="en-US" dirty="0"/>
              <a:t>Modeling: always want to remove or whiten if possible:  add parameters</a:t>
            </a:r>
          </a:p>
          <a:p>
            <a:pPr eaLnBrk="1" hangingPunct="1"/>
            <a:r>
              <a:rPr lang="en-US" dirty="0"/>
              <a:t>Data span long enough and density great enough to “see” the behavior of the time series</a:t>
            </a:r>
          </a:p>
          <a:p>
            <a:pPr eaLnBrk="1" hangingPunct="1"/>
            <a:r>
              <a:rPr lang="en-US" dirty="0"/>
              <a:t>Tools:  spectral analysis to infer characteristics; program models and controls to implement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83E651F-3E98-044F-8D32-347629D883BE}" type="slidenum">
              <a:rPr lang="en-US"/>
              <a:pPr/>
              <a:t>20</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lnSpc>
                <a:spcPct val="80000"/>
              </a:lnSpc>
            </a:pPr>
            <a:r>
              <a:rPr lang="en-US" sz="1000" dirty="0"/>
              <a:t>With a larger data set we can formalize this procedure—that is, we can see if the distribution of normalized velocity residuals matches a probability </a:t>
            </a:r>
            <a:r>
              <a:rPr lang="en-US" sz="1000" dirty="0" smtClean="0"/>
              <a:t>distribution.</a:t>
            </a:r>
            <a:r>
              <a:rPr lang="en-US" sz="1000" baseline="0" dirty="0" smtClean="0"/>
              <a:t>   </a:t>
            </a:r>
            <a:r>
              <a:rPr lang="en-US" sz="1000" dirty="0" smtClean="0"/>
              <a:t>We’ll </a:t>
            </a:r>
            <a:r>
              <a:rPr lang="en-US" sz="1000" dirty="0"/>
              <a:t>use an example from the Pacific Northwest, for which there are over 300 stations with accurate velocities determined from survey-mode and continuous observations (next slide</a:t>
            </a:r>
            <a:r>
              <a:rPr lang="en-US" sz="1000" dirty="0" smtClean="0"/>
              <a:t>)</a:t>
            </a:r>
            <a:r>
              <a:rPr lang="en-US" sz="1000" baseline="0" dirty="0" smtClean="0"/>
              <a:t> over 3 to 13 years.</a:t>
            </a:r>
            <a:r>
              <a:rPr lang="en-US" sz="1000" dirty="0" smtClean="0"/>
              <a:t>  </a:t>
            </a:r>
            <a:endParaRPr lang="en-US" sz="1000" dirty="0"/>
          </a:p>
          <a:p>
            <a:pPr eaLnBrk="1" hangingPunct="1"/>
            <a:endParaRPr lang="en-US" dirty="0"/>
          </a:p>
          <a:p>
            <a:pPr eaLnBrk="1" hangingPunct="1"/>
            <a:r>
              <a:rPr lang="en-US" dirty="0"/>
              <a:t>Here’s a tectonic model of the </a:t>
            </a:r>
            <a:r>
              <a:rPr lang="en-US" dirty="0" smtClean="0"/>
              <a:t>region, generated by the DEFNODE</a:t>
            </a:r>
            <a:r>
              <a:rPr lang="en-US" baseline="0" dirty="0" smtClean="0"/>
              <a:t> elastic block-model program developed by Rob McCaffrey,</a:t>
            </a:r>
            <a:r>
              <a:rPr lang="en-US" dirty="0" smtClean="0"/>
              <a:t>, </a:t>
            </a:r>
            <a:r>
              <a:rPr lang="en-US" dirty="0"/>
              <a:t>color coded by the level of strain and with velocities shown relative to North </a:t>
            </a:r>
            <a:r>
              <a:rPr lang="en-US" dirty="0" smtClean="0"/>
              <a:t>America (red is freely slipping at depth, blue is locked near the surface).  </a:t>
            </a:r>
            <a:r>
              <a:rPr lang="en-US" dirty="0"/>
              <a:t>In the best model for this  region, the Oregon block, SW of the diagonal line, is rotating clockwise relative to NA.  Note that the model effects are small and smooth for E OR and WA, which can be fit easily with a two-block model and small elastic strain from the slab, to calibrate the uncertainties in the velocity estimates.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BF8A658-30B9-994E-B6E4-000BEBDFD053}" type="slidenum">
              <a:rPr lang="en-US"/>
              <a:pPr/>
              <a:t>21</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dirty="0"/>
              <a:t>These are the observed </a:t>
            </a:r>
            <a:r>
              <a:rPr lang="en-US" dirty="0" smtClean="0"/>
              <a:t>velocities with their error 70%</a:t>
            </a:r>
            <a:r>
              <a:rPr lang="en-US" baseline="0" dirty="0" smtClean="0"/>
              <a:t> error ellipses.  Near the coast, where the fault is locked in a complicated manner, we cannot model the velocities without making some assumptions about the </a:t>
            </a:r>
            <a:r>
              <a:rPr lang="en-US" baseline="0" dirty="0" err="1" smtClean="0"/>
              <a:t>compllexity</a:t>
            </a:r>
            <a:r>
              <a:rPr lang="en-US" baseline="0" dirty="0" smtClean="0"/>
              <a:t> of the locking; that is, the problem of assessing errors gets mixed up with the geophysical modeling, something we’re try to avoid. However, east of about 238E, the residual velocities are insensitive to the details of the </a:t>
            </a:r>
            <a:r>
              <a:rPr lang="en-US" baseline="0" dirty="0" err="1" smtClean="0"/>
              <a:t>subduction</a:t>
            </a:r>
            <a:r>
              <a:rPr lang="en-US" baseline="0" dirty="0" smtClean="0"/>
              <a:t> model and we can use a deformation model in which we have as much confidence as the no-deformation assumption we used for central Macedonia.  </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925CB5B-9F90-5442-B1E5-914C21C667F3}" type="slidenum">
              <a:rPr lang="en-US"/>
              <a:pPr/>
              <a:t>22</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smtClean="0"/>
              <a:t>This plot shows just the slowly</a:t>
            </a:r>
            <a:r>
              <a:rPr lang="en-US" baseline="0" dirty="0" smtClean="0"/>
              <a:t> deforming test area of </a:t>
            </a:r>
            <a:r>
              <a:rPr lang="en-US" dirty="0" smtClean="0"/>
              <a:t> </a:t>
            </a:r>
            <a:r>
              <a:rPr lang="en-US" dirty="0"/>
              <a:t>eastern Oregon </a:t>
            </a:r>
            <a:r>
              <a:rPr lang="en-US" dirty="0" smtClean="0"/>
              <a:t>There </a:t>
            </a:r>
            <a:r>
              <a:rPr lang="en-US" dirty="0"/>
              <a:t>are about 73 stations in this area.  The error ellipses are plotted for 70% confidence, so if we have applied the correct weighting to the data, we should expect about 23 of the arrows to exceed the error ellipses.  If we count these visually, there are 16 clearly outside and another 7 too close to call. This approach works best when you have a region which you are sure strain is negligible compared to the data errors, but even when there is significant strain, it’s a useful calibration if you think you can model the strain in most regions to within 10-20% of the errors.  If you’ve designed your network to provide sufficient spatial redundancy, you usually distinguish by patterns what is station noise and what is model noise.  The most troublesome problems arise when an area seems to move coherently but the source of the motion is from spatially coherent errors—for example, if you observe all stations in a small region at the same time and they are all affected by a weather pattern or orbital error during that period.  Note the one or </a:t>
            </a:r>
            <a:r>
              <a:rPr lang="en-US" dirty="0" smtClean="0"/>
              <a:t>two large </a:t>
            </a:r>
            <a:r>
              <a:rPr lang="en-US" dirty="0"/>
              <a:t>outliers, which </a:t>
            </a:r>
            <a:r>
              <a:rPr lang="en-US" dirty="0" smtClean="0"/>
              <a:t>value</a:t>
            </a:r>
            <a:r>
              <a:rPr lang="en-US" baseline="0" dirty="0" smtClean="0"/>
              <a:t> well outside a normal distribution and can be omitted from the sample.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2FD9311-E2D2-0648-9D96-28A25C3F8363}" type="slidenum">
              <a:rPr lang="en-US"/>
              <a:pPr/>
              <a:t>23</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dirty="0"/>
              <a:t>We can formalize the probability analysis by plotting the cumulative normalized residuals against a theoretical curve for a </a:t>
            </a:r>
            <a:r>
              <a:rPr lang="en-US" dirty="0" smtClean="0"/>
              <a:t>chi distribution (</a:t>
            </a:r>
            <a:r>
              <a:rPr lang="en-US" dirty="0" err="1" smtClean="0"/>
              <a:t>sh_velhist</a:t>
            </a:r>
            <a:r>
              <a:rPr lang="en-US" dirty="0" smtClean="0"/>
              <a:t>).  The horizontal</a:t>
            </a:r>
            <a:r>
              <a:rPr lang="en-US" baseline="0" dirty="0" smtClean="0"/>
              <a:t> access is the normalized residual, that is, the residual velocity divided by the uncertainty obtained from the GLOBK solution; the vertical axis is the percent of these residuals that are less than or equal to the given ratio.  So, for example, about 40% of the residuals are less than their 1-sigma uncertainty and 95% are less than 2.5 times their uncertainty.  </a:t>
            </a:r>
            <a:r>
              <a:rPr lang="en-US" dirty="0" smtClean="0"/>
              <a:t>You can see that for the error model adopted, the cumulative histogram</a:t>
            </a:r>
            <a:r>
              <a:rPr lang="en-US" baseline="0" dirty="0" smtClean="0"/>
              <a:t> follows the theoretical distribution at most levels of probability within about 15%.  </a:t>
            </a:r>
            <a:r>
              <a:rPr lang="en-US" dirty="0" smtClean="0"/>
              <a:t>  We established  the error model by adding to the position estimates at each epoch a white noise (WN)</a:t>
            </a:r>
            <a:r>
              <a:rPr lang="en-US" baseline="0" dirty="0" smtClean="0"/>
              <a:t>  (</a:t>
            </a:r>
            <a:r>
              <a:rPr lang="en-US" baseline="0" dirty="0" err="1" smtClean="0"/>
              <a:t>sig_neu</a:t>
            </a:r>
            <a:r>
              <a:rPr lang="en-US" baseline="0" dirty="0" smtClean="0"/>
              <a:t>) and random-walk noise (RW) (</a:t>
            </a:r>
            <a:r>
              <a:rPr lang="en-US" baseline="0" dirty="0" err="1" smtClean="0"/>
              <a:t>mar_neu</a:t>
            </a:r>
            <a:r>
              <a:rPr lang="en-US" baseline="0" dirty="0" smtClean="0"/>
              <a:t>) component., in this case 0.5 mm of WN and 1.0 mm/</a:t>
            </a:r>
            <a:r>
              <a:rPr lang="en-US" baseline="0" dirty="0" err="1" smtClean="0"/>
              <a:t>sqrt</a:t>
            </a:r>
            <a:r>
              <a:rPr lang="en-US" baseline="0" dirty="0" smtClean="0"/>
              <a:t>(</a:t>
            </a:r>
            <a:r>
              <a:rPr lang="en-US" baseline="0" dirty="0" err="1" smtClean="0"/>
              <a:t>yr</a:t>
            </a:r>
            <a:r>
              <a:rPr lang="en-US" baseline="0" dirty="0" smtClean="0"/>
              <a:t>) RW. We got these values by trial and error, using the cumulative velocity histogram as a guide. </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0A96B69-53FC-3540-BA5F-9988A430D409}" type="slidenum">
              <a:rPr lang="en-US"/>
              <a:pPr/>
              <a:t>24</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smtClean="0"/>
              <a:t>If we decrease</a:t>
            </a:r>
            <a:r>
              <a:rPr lang="en-US" baseline="0" dirty="0" smtClean="0"/>
              <a:t> the RW from 1.0 mm/</a:t>
            </a:r>
            <a:r>
              <a:rPr lang="en-US" baseline="0" dirty="0" err="1" smtClean="0"/>
              <a:t>sqrt</a:t>
            </a:r>
            <a:r>
              <a:rPr lang="en-US" baseline="0" dirty="0" smtClean="0"/>
              <a:t>(</a:t>
            </a:r>
            <a:r>
              <a:rPr lang="en-US" baseline="0" dirty="0" err="1" smtClean="0"/>
              <a:t>yr</a:t>
            </a:r>
            <a:r>
              <a:rPr lang="en-US" baseline="0" dirty="0" smtClean="0"/>
              <a:t>) to 0.5 mm/</a:t>
            </a:r>
            <a:r>
              <a:rPr lang="en-US" baseline="0" dirty="0" err="1" smtClean="0"/>
              <a:t>sqrt</a:t>
            </a:r>
            <a:r>
              <a:rPr lang="en-US" baseline="0" dirty="0" smtClean="0"/>
              <a:t>(</a:t>
            </a:r>
            <a:r>
              <a:rPr lang="en-US" baseline="0" dirty="0" err="1" smtClean="0"/>
              <a:t>yr</a:t>
            </a:r>
            <a:r>
              <a:rPr lang="en-US" baseline="0" dirty="0" smtClean="0"/>
              <a:t>), then we get a greater misfit to the theoretical chi distribution; the gap between 70% and 90% indicates that the normalized residual was too large in this range, suggesting that the a subset of the velocity uncertainties was too small due to the decrease in the RW noise applied. </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6C9C810-022C-154A-BC06-7D5F31C75933}" type="slidenum">
              <a:rPr lang="en-US"/>
              <a:pPr/>
              <a:t>25</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dirty="0" smtClean="0"/>
              <a:t>Conversely</a:t>
            </a:r>
            <a:r>
              <a:rPr lang="en-US" baseline="0" dirty="0" smtClean="0"/>
              <a:t> if we</a:t>
            </a:r>
            <a:r>
              <a:rPr lang="en-US" dirty="0" smtClean="0"/>
              <a:t> increase </a:t>
            </a:r>
            <a:r>
              <a:rPr lang="en-US" dirty="0"/>
              <a:t>the </a:t>
            </a:r>
            <a:r>
              <a:rPr lang="en-US" dirty="0" smtClean="0"/>
              <a:t>RW</a:t>
            </a:r>
            <a:r>
              <a:rPr lang="en-US" baseline="0" dirty="0" smtClean="0"/>
              <a:t> </a:t>
            </a:r>
            <a:r>
              <a:rPr lang="en-US" dirty="0" smtClean="0"/>
              <a:t>to </a:t>
            </a:r>
            <a:r>
              <a:rPr lang="en-US" dirty="0"/>
              <a:t>1.5 mm/</a:t>
            </a:r>
            <a:r>
              <a:rPr lang="en-US" dirty="0" err="1"/>
              <a:t>sqrt</a:t>
            </a:r>
            <a:r>
              <a:rPr lang="en-US" dirty="0"/>
              <a:t>(</a:t>
            </a:r>
            <a:r>
              <a:rPr lang="en-US" dirty="0" err="1"/>
              <a:t>yr</a:t>
            </a:r>
            <a:r>
              <a:rPr lang="en-US" dirty="0"/>
              <a:t>) and also the </a:t>
            </a:r>
            <a:r>
              <a:rPr lang="en-US" dirty="0" smtClean="0"/>
              <a:t>WN </a:t>
            </a:r>
            <a:r>
              <a:rPr lang="en-US" dirty="0"/>
              <a:t>to 2 mm at each </a:t>
            </a:r>
            <a:r>
              <a:rPr lang="en-US" dirty="0" smtClean="0"/>
              <a:t>epoch</a:t>
            </a:r>
            <a:r>
              <a:rPr lang="en-US" baseline="0" dirty="0" smtClean="0"/>
              <a:t> there is a misfit in the other direction, indicating that the velocity uncertainties are too large for the actual scatter. </a:t>
            </a:r>
            <a:r>
              <a:rPr lang="en-US" dirty="0" smtClean="0"/>
              <a:t> Put</a:t>
            </a:r>
            <a:r>
              <a:rPr lang="en-US" baseline="0" dirty="0" smtClean="0"/>
              <a:t> another way, if this were our noise model and we published results suggesting that a pattern of deformation was too small to be detected by the data at, e.g. 90% confidence, we would be doing a disservice to our measurements.  </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7382BA6-7E72-4948-BE0D-5E41A9465B0A}" type="slidenum">
              <a:rPr lang="en-US"/>
              <a:pPr/>
              <a:t>27</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2AF490F-E384-D242-A58C-A41B238F7A9C}" type="slidenum">
              <a:rPr lang="en-US"/>
              <a:pPr/>
              <a:t>28</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9444975-1BBD-5F48-8DF6-0320B350EC6F}" type="slidenum">
              <a:rPr lang="en-US"/>
              <a:pPr/>
              <a:t>3</a:t>
            </a:fld>
            <a:endParaRPr lang="en-US"/>
          </a:p>
        </p:txBody>
      </p:sp>
      <p:sp>
        <p:nvSpPr>
          <p:cNvPr id="30723" name="Rectangle 1026"/>
          <p:cNvSpPr>
            <a:spLocks noGrp="1" noRot="1" noChangeAspect="1" noChangeArrowheads="1" noTextEdit="1"/>
          </p:cNvSpPr>
          <p:nvPr>
            <p:ph type="sldImg"/>
          </p:nvPr>
        </p:nvSpPr>
        <p:spPr>
          <a:ln/>
        </p:spPr>
      </p:sp>
      <p:sp>
        <p:nvSpPr>
          <p:cNvPr id="30724" name="Rectangle 1027"/>
          <p:cNvSpPr>
            <a:spLocks noGrp="1" noChangeArrowheads="1"/>
          </p:cNvSpPr>
          <p:nvPr>
            <p:ph type="body" idx="1"/>
          </p:nvPr>
        </p:nvSpPr>
        <p:spPr>
          <a:noFill/>
          <a:ln/>
        </p:spPr>
        <p:txBody>
          <a:bodyPr/>
          <a:lstStyle/>
          <a:p>
            <a:pPr eaLnBrk="1" hangingPunct="1"/>
            <a:r>
              <a:rPr lang="en-US" dirty="0" err="1" smtClean="0"/>
              <a:t>Fulll</a:t>
            </a:r>
            <a:r>
              <a:rPr lang="en-US" baseline="0" dirty="0" smtClean="0"/>
              <a:t> knowledge of the errors would require knowing the magnitude and correlations of every error at every epoch and place.</a:t>
            </a:r>
          </a:p>
          <a:p>
            <a:pPr eaLnBrk="1" hangingPunct="1"/>
            <a:endParaRPr lang="en-US" baseline="0" dirty="0" smtClean="0"/>
          </a:p>
          <a:p>
            <a:pPr eaLnBrk="1" hangingPunct="1"/>
            <a:r>
              <a:rPr lang="en-US" dirty="0" smtClean="0"/>
              <a:t>Implication </a:t>
            </a:r>
            <a:r>
              <a:rPr lang="en-US" dirty="0"/>
              <a:t>of Points 1 and 2 may be that we shouldn’t try to be rigorous; rather, we need to understand and account for the dominant errors at the frequencies we’re most interested in.   </a:t>
            </a:r>
          </a:p>
          <a:p>
            <a:pPr eaLnBrk="1" hangingPunct="1"/>
            <a:endParaRPr lang="en-US" dirty="0"/>
          </a:p>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34A9BF6-FAE9-8A4E-B17B-733D8E6F9705}" type="slidenum">
              <a:rPr lang="en-US"/>
              <a:pPr/>
              <a:t>4</a:t>
            </a:fld>
            <a:endParaRPr lang="en-US"/>
          </a:p>
        </p:txBody>
      </p:sp>
      <p:sp>
        <p:nvSpPr>
          <p:cNvPr id="32771" name="Rectangle 1026"/>
          <p:cNvSpPr>
            <a:spLocks noGrp="1" noRot="1" noChangeAspect="1" noChangeArrowheads="1" noTextEdit="1"/>
          </p:cNvSpPr>
          <p:nvPr>
            <p:ph type="sldImg"/>
          </p:nvPr>
        </p:nvSpPr>
        <p:spPr>
          <a:ln/>
        </p:spPr>
      </p:sp>
      <p:sp>
        <p:nvSpPr>
          <p:cNvPr id="32772" name="Rectangle 1027"/>
          <p:cNvSpPr>
            <a:spLocks noGrp="1" noChangeArrowheads="1"/>
          </p:cNvSpPr>
          <p:nvPr>
            <p:ph type="body" idx="1"/>
          </p:nvPr>
        </p:nvSpPr>
        <p:spPr>
          <a:noFill/>
          <a:ln/>
        </p:spPr>
        <p:txBody>
          <a:bodyPr/>
          <a:lstStyle/>
          <a:p>
            <a:pPr eaLnBrk="1" hangingPunct="1"/>
            <a:r>
              <a:rPr lang="en-US" dirty="0"/>
              <a:t>The three </a:t>
            </a:r>
            <a:r>
              <a:rPr lang="en-US" dirty="0" smtClean="0"/>
              <a:t>categories  </a:t>
            </a:r>
            <a:r>
              <a:rPr lang="en-US" dirty="0"/>
              <a:t>listed here </a:t>
            </a:r>
            <a:r>
              <a:rPr lang="en-US" dirty="0" smtClean="0"/>
              <a:t>provide </a:t>
            </a:r>
            <a:r>
              <a:rPr lang="en-US" dirty="0"/>
              <a:t>a useful way to think about errors in GPS measurements.  For studying global phenomena they are all potentially important, but </a:t>
            </a:r>
            <a:r>
              <a:rPr lang="en-US" dirty="0" smtClean="0"/>
              <a:t>we’ll concentrate  </a:t>
            </a:r>
            <a:r>
              <a:rPr lang="en-US" dirty="0"/>
              <a:t>on measurements </a:t>
            </a:r>
            <a:r>
              <a:rPr lang="en-US" dirty="0" smtClean="0"/>
              <a:t>at </a:t>
            </a:r>
            <a:r>
              <a:rPr lang="en-US" dirty="0"/>
              <a:t>continental and regional </a:t>
            </a:r>
            <a:r>
              <a:rPr lang="en-US" dirty="0" smtClean="0"/>
              <a:t>scales.  </a:t>
            </a:r>
            <a:r>
              <a:rPr lang="en-US" dirty="0"/>
              <a:t>For these </a:t>
            </a:r>
            <a:r>
              <a:rPr lang="en-US" dirty="0" smtClean="0"/>
              <a:t>inter-site </a:t>
            </a:r>
            <a:r>
              <a:rPr lang="en-US" dirty="0"/>
              <a:t>distances, we now know the orbits of the satellites well enough that their contribution is usually small.   So we’ll look at effects in signal </a:t>
            </a:r>
            <a:r>
              <a:rPr lang="en-US" dirty="0" smtClean="0"/>
              <a:t>propagation </a:t>
            </a:r>
            <a:r>
              <a:rPr lang="en-US" dirty="0"/>
              <a:t>and uninteresting motions of the receiving antenna.  In signal propagation, first order </a:t>
            </a:r>
            <a:r>
              <a:rPr lang="en-US" dirty="0" err="1"/>
              <a:t>ionospheric</a:t>
            </a:r>
            <a:r>
              <a:rPr lang="en-US" dirty="0"/>
              <a:t> effects are removed in all high precision work by combining signals at the two GPS frequencies.  And for modern observations, receiver noise is nearly negligible. So we’re left with scattering effects and the atmosphere</a:t>
            </a:r>
            <a:r>
              <a:rPr lang="en-US" dirty="0" smtClean="0"/>
              <a:t>.  These two sources of error are examined in more detail in the</a:t>
            </a:r>
            <a:r>
              <a:rPr lang="en-US" baseline="0" dirty="0" smtClean="0"/>
              <a:t> ‘Concept in GPS Analysis lecture from Monday.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AA546C5-0EA8-904E-862D-BCB24CC986CC}" type="slidenum">
              <a:rPr lang="en-US"/>
              <a:pPr/>
              <a:t>5</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spcBef>
                <a:spcPct val="60000"/>
              </a:spcBef>
            </a:pPr>
            <a:r>
              <a:rPr lang="en-US" sz="800" dirty="0"/>
              <a:t>This slide, produced from a </a:t>
            </a:r>
            <a:r>
              <a:rPr lang="en-US" sz="800" dirty="0" err="1"/>
              <a:t>cview</a:t>
            </a:r>
            <a:r>
              <a:rPr lang="en-US" sz="800" dirty="0"/>
              <a:t> display, will give us a feel for the phase noise of a “typically good” antenna environment.</a:t>
            </a:r>
          </a:p>
          <a:p>
            <a:pPr eaLnBrk="1" hangingPunct="1">
              <a:spcBef>
                <a:spcPct val="60000"/>
              </a:spcBef>
            </a:pPr>
            <a:r>
              <a:rPr lang="en-US" sz="800" dirty="0"/>
              <a:t>Shows 30s samples of the one-way LC phase residuals after removing clock drift and the best-fit geometric model and clock.  Also shown is the elevation angle of the observations. The </a:t>
            </a:r>
            <a:r>
              <a:rPr lang="en-US" sz="800" b="0" dirty="0"/>
              <a:t>overall </a:t>
            </a:r>
            <a:r>
              <a:rPr lang="en-US" sz="800" b="0" dirty="0" err="1"/>
              <a:t>rms</a:t>
            </a:r>
            <a:r>
              <a:rPr lang="en-US" sz="800" b="0" dirty="0"/>
              <a:t> is 8 mm (0.04 cycles), but the scatter increases from 2 mm at the zenith to 15 </a:t>
            </a:r>
            <a:r>
              <a:rPr lang="en-US" sz="800" dirty="0"/>
              <a:t>mm at low </a:t>
            </a:r>
            <a:r>
              <a:rPr lang="en-US" sz="800" dirty="0" smtClean="0"/>
              <a:t>elevations,</a:t>
            </a:r>
            <a:r>
              <a:rPr lang="en-US" sz="800" baseline="0" dirty="0" smtClean="0"/>
              <a:t> due both to increased multipath and atmospheric effects. </a:t>
            </a:r>
            <a:r>
              <a:rPr lang="en-US" sz="800" dirty="0" smtClean="0"/>
              <a:t>  For this reason, GAMIT </a:t>
            </a:r>
            <a:r>
              <a:rPr lang="en-US" sz="800" b="0" dirty="0" smtClean="0"/>
              <a:t>weights </a:t>
            </a:r>
            <a:r>
              <a:rPr lang="en-US" sz="800" b="0" dirty="0"/>
              <a:t>the phases by an elevation-dependent model derived (by AUTCLN) for each </a:t>
            </a:r>
            <a:r>
              <a:rPr lang="en-US" sz="800" b="0" dirty="0" smtClean="0"/>
              <a:t>station.</a:t>
            </a:r>
            <a:r>
              <a:rPr lang="en-US" sz="800" b="0" baseline="0" dirty="0" smtClean="0"/>
              <a:t>  </a:t>
            </a:r>
            <a:r>
              <a:rPr lang="en-US" sz="800" dirty="0" smtClean="0"/>
              <a:t>At </a:t>
            </a:r>
            <a:r>
              <a:rPr lang="en-US" sz="800" b="0" dirty="0"/>
              <a:t>high elevations </a:t>
            </a:r>
            <a:r>
              <a:rPr lang="en-US" sz="800" dirty="0"/>
              <a:t>the dominant errors have correlation times of about </a:t>
            </a:r>
            <a:r>
              <a:rPr lang="en-US" sz="800" b="0" dirty="0" smtClean="0"/>
              <a:t>25 minutes</a:t>
            </a:r>
            <a:r>
              <a:rPr lang="en-US" sz="800" dirty="0" smtClean="0"/>
              <a:t>.  </a:t>
            </a:r>
            <a:r>
              <a:rPr lang="en-US" sz="800" dirty="0"/>
              <a:t>If we use the default sampling of SOLVE (2 minutes) and </a:t>
            </a:r>
            <a:r>
              <a:rPr lang="en-US" sz="800" b="0" dirty="0"/>
              <a:t>scale by the </a:t>
            </a:r>
            <a:r>
              <a:rPr lang="en-US" sz="800" b="0" dirty="0" err="1" smtClean="0"/>
              <a:t>nrms</a:t>
            </a:r>
            <a:r>
              <a:rPr lang="en-US" sz="800" b="0" baseline="0" dirty="0"/>
              <a:t> </a:t>
            </a:r>
            <a:r>
              <a:rPr lang="en-US" sz="800" b="0" baseline="0" dirty="0" smtClean="0"/>
              <a:t>(the usual procedure to make chi2=1)</a:t>
            </a:r>
            <a:r>
              <a:rPr lang="en-US" sz="800" dirty="0" smtClean="0"/>
              <a:t> </a:t>
            </a:r>
            <a:r>
              <a:rPr lang="en-US" sz="800" dirty="0"/>
              <a:t>these “formal” uncertainties will be too small by a factor of </a:t>
            </a:r>
            <a:r>
              <a:rPr lang="en-US" sz="800" dirty="0" smtClean="0"/>
              <a:t>about </a:t>
            </a:r>
            <a:r>
              <a:rPr lang="en-US" sz="800" dirty="0" err="1" smtClean="0"/>
              <a:t>sqrt</a:t>
            </a:r>
            <a:r>
              <a:rPr lang="en-US" sz="800" dirty="0" smtClean="0"/>
              <a:t>(25/2), </a:t>
            </a:r>
            <a:r>
              <a:rPr lang="en-US" sz="800" baseline="0" dirty="0" smtClean="0"/>
              <a:t> 3.5, because we have treated every (2-minute) sample as independent though only about every 12</a:t>
            </a:r>
            <a:r>
              <a:rPr lang="en-US" sz="800" baseline="30000" dirty="0" smtClean="0"/>
              <a:t>th</a:t>
            </a:r>
            <a:r>
              <a:rPr lang="en-US" sz="800" baseline="0" dirty="0" smtClean="0"/>
              <a:t> point is independent.  Because of this, GAMIT does not rescale by the </a:t>
            </a:r>
            <a:r>
              <a:rPr lang="en-US" sz="800" baseline="0" dirty="0" err="1" smtClean="0"/>
              <a:t>nrms</a:t>
            </a:r>
            <a:r>
              <a:rPr lang="en-US" sz="800" baseline="0" dirty="0" smtClean="0"/>
              <a:t>, typically 0.2, and we get q-file uncertainties that are only about 30% too small (3.5/5) if </a:t>
            </a:r>
            <a:r>
              <a:rPr lang="en-US" sz="800" dirty="0" smtClean="0"/>
              <a:t>our </a:t>
            </a:r>
            <a:r>
              <a:rPr lang="en-US" sz="800" dirty="0"/>
              <a:t>eye-ball estimate of temporal correlations is representative of the full error spectrum.</a:t>
            </a:r>
            <a:r>
              <a:rPr lang="en-US" sz="800" b="1" dirty="0"/>
              <a:t>   </a:t>
            </a:r>
            <a:r>
              <a:rPr lang="en-US" sz="800" dirty="0"/>
              <a:t>As </a:t>
            </a:r>
            <a:r>
              <a:rPr lang="en-US" sz="800" b="0" dirty="0"/>
              <a:t>we shall see, the median value of short-term scatter in daily positions is typically ~0.7, confirming our “eyeball” estimate of correlation times.    </a:t>
            </a:r>
            <a:r>
              <a:rPr lang="en-US" sz="800" dirty="0" smtClean="0"/>
              <a:t>Note </a:t>
            </a:r>
            <a:r>
              <a:rPr lang="en-US" sz="800" dirty="0"/>
              <a:t>that the formal solve sigma (but not the real sigma!) </a:t>
            </a:r>
            <a:r>
              <a:rPr lang="en-US" sz="800" b="1" dirty="0"/>
              <a:t>depends on the sampling</a:t>
            </a:r>
            <a:r>
              <a:rPr lang="en-US" sz="800" dirty="0"/>
              <a:t>.  These values apply with 2-minute sampling and elevation-</a:t>
            </a:r>
            <a:r>
              <a:rPr lang="en-US" sz="800"/>
              <a:t>dependent </a:t>
            </a:r>
            <a:r>
              <a:rPr lang="en-US" sz="800" smtClean="0"/>
              <a:t>weighting.</a:t>
            </a:r>
            <a:r>
              <a:rPr lang="en-US" sz="800" baseline="0" smtClean="0"/>
              <a:t>  </a:t>
            </a:r>
            <a:r>
              <a:rPr lang="en-US" sz="800" baseline="0" dirty="0" smtClean="0"/>
              <a:t>if you use, for example, 30s sampling in SOLVE (Decimation factor = 1), then you’ve oversampled by another factor of 4 and your formal errors will be too small by another factor of 2.</a:t>
            </a:r>
          </a:p>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8AFEF86-AD73-B94F-A5EA-846DCA6AE9E9}" type="slidenum">
              <a:rPr lang="en-US"/>
              <a:pPr/>
              <a:t>6</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en-US" dirty="0"/>
              <a:t>Now let’s move to time series of daily observations.   4-yr from CGPS station in eastern Oregon (dry climate).</a:t>
            </a:r>
          </a:p>
          <a:p>
            <a:pPr eaLnBrk="1" hangingPunct="1">
              <a:lnSpc>
                <a:spcPct val="90000"/>
              </a:lnSpc>
            </a:pPr>
            <a:r>
              <a:rPr lang="en-US" dirty="0"/>
              <a:t>Note </a:t>
            </a:r>
            <a:r>
              <a:rPr lang="en-US" b="0" dirty="0" err="1"/>
              <a:t>wrms</a:t>
            </a:r>
            <a:r>
              <a:rPr lang="en-US" b="0" dirty="0"/>
              <a:t> ~2 mm horizontal 6 mm vertical</a:t>
            </a:r>
            <a:r>
              <a:rPr lang="en-US" dirty="0"/>
              <a:t>.  </a:t>
            </a:r>
            <a:r>
              <a:rPr lang="en-US" dirty="0" err="1"/>
              <a:t>Nrms</a:t>
            </a:r>
            <a:r>
              <a:rPr lang="en-US" dirty="0"/>
              <a:t> ~0.7.   </a:t>
            </a:r>
            <a:r>
              <a:rPr lang="en-US" dirty="0" smtClean="0"/>
              <a:t>The formal </a:t>
            </a:r>
            <a:r>
              <a:rPr lang="en-US" dirty="0"/>
              <a:t>error </a:t>
            </a:r>
            <a:r>
              <a:rPr lang="en-US" dirty="0" smtClean="0"/>
              <a:t>under</a:t>
            </a:r>
            <a:r>
              <a:rPr lang="en-US" baseline="0" dirty="0" smtClean="0"/>
              <a:t> a </a:t>
            </a:r>
            <a:r>
              <a:rPr lang="en-US" dirty="0" smtClean="0"/>
              <a:t>white </a:t>
            </a:r>
            <a:r>
              <a:rPr lang="en-US" dirty="0"/>
              <a:t>noise assumption after scaling </a:t>
            </a:r>
            <a:r>
              <a:rPr lang="en-US" dirty="0" smtClean="0"/>
              <a:t>by the </a:t>
            </a:r>
            <a:r>
              <a:rPr lang="en-US" dirty="0" err="1"/>
              <a:t>nrms</a:t>
            </a:r>
            <a:r>
              <a:rPr lang="en-US" dirty="0"/>
              <a:t> </a:t>
            </a:r>
            <a:r>
              <a:rPr lang="en-US" b="0" dirty="0"/>
              <a:t>is </a:t>
            </a:r>
            <a:r>
              <a:rPr lang="en-US" b="0" dirty="0" smtClean="0"/>
              <a:t>0.03 </a:t>
            </a:r>
            <a:r>
              <a:rPr lang="en-US" b="0" dirty="0"/>
              <a:t>mm/</a:t>
            </a:r>
            <a:r>
              <a:rPr lang="en-US" b="0" dirty="0" err="1"/>
              <a:t>yr</a:t>
            </a:r>
            <a:r>
              <a:rPr lang="en-US" b="0" dirty="0"/>
              <a:t> </a:t>
            </a:r>
            <a:r>
              <a:rPr lang="en-US" b="0" dirty="0" smtClean="0"/>
              <a:t>horizontal, 0.1 </a:t>
            </a:r>
            <a:r>
              <a:rPr lang="en-US" b="0" dirty="0"/>
              <a:t>mm/</a:t>
            </a:r>
            <a:r>
              <a:rPr lang="en-US" b="0" dirty="0" err="1"/>
              <a:t>yr</a:t>
            </a:r>
            <a:r>
              <a:rPr lang="en-US" b="0" dirty="0"/>
              <a:t> vertical.   </a:t>
            </a:r>
            <a:r>
              <a:rPr lang="en-US" dirty="0"/>
              <a:t>But </a:t>
            </a:r>
            <a:r>
              <a:rPr lang="en-US" dirty="0" smtClean="0"/>
              <a:t>the correlation </a:t>
            </a:r>
            <a:r>
              <a:rPr lang="en-US" dirty="0"/>
              <a:t>time for independent observations is </a:t>
            </a:r>
            <a:r>
              <a:rPr lang="en-US" b="0" dirty="0"/>
              <a:t>~100 days</a:t>
            </a:r>
            <a:r>
              <a:rPr lang="en-US" dirty="0"/>
              <a:t>, so </a:t>
            </a:r>
            <a:r>
              <a:rPr lang="en-US" dirty="0" smtClean="0"/>
              <a:t>if</a:t>
            </a:r>
            <a:r>
              <a:rPr lang="en-US" baseline="0" dirty="0" smtClean="0"/>
              <a:t> we again</a:t>
            </a:r>
            <a:r>
              <a:rPr lang="en-US" dirty="0" smtClean="0"/>
              <a:t> </a:t>
            </a:r>
            <a:r>
              <a:rPr lang="en-US" dirty="0"/>
              <a:t>apply our rule-of-</a:t>
            </a:r>
            <a:r>
              <a:rPr lang="en-US" dirty="0" smtClean="0"/>
              <a:t>thumb,</a:t>
            </a:r>
            <a:r>
              <a:rPr lang="en-US" baseline="0" dirty="0" smtClean="0"/>
              <a:t> and take only every 100</a:t>
            </a:r>
            <a:r>
              <a:rPr lang="en-US" baseline="30000" dirty="0" smtClean="0"/>
              <a:t>th</a:t>
            </a:r>
            <a:r>
              <a:rPr lang="en-US" baseline="0" dirty="0" smtClean="0"/>
              <a:t> point as independent, </a:t>
            </a:r>
            <a:r>
              <a:rPr lang="en-US" dirty="0" smtClean="0"/>
              <a:t>we </a:t>
            </a:r>
            <a:r>
              <a:rPr lang="en-US" dirty="0"/>
              <a:t>would scale the velocity uncertainties by a factor of 10, </a:t>
            </a:r>
            <a:r>
              <a:rPr lang="en-US" dirty="0" smtClean="0"/>
              <a:t>to get </a:t>
            </a:r>
            <a:r>
              <a:rPr lang="en-US" dirty="0"/>
              <a:t>0.3 mm/</a:t>
            </a:r>
            <a:r>
              <a:rPr lang="en-US" dirty="0" err="1"/>
              <a:t>yr</a:t>
            </a:r>
            <a:r>
              <a:rPr lang="en-US" dirty="0"/>
              <a:t> horizontal and 1 mm/</a:t>
            </a:r>
            <a:r>
              <a:rPr lang="en-US" dirty="0" err="1"/>
              <a:t>yr</a:t>
            </a:r>
            <a:r>
              <a:rPr lang="en-US" dirty="0"/>
              <a:t> vertical </a:t>
            </a:r>
            <a:r>
              <a:rPr lang="en-US" dirty="0" err="1" smtClean="0"/>
              <a:t>tuncertainties</a:t>
            </a:r>
            <a:r>
              <a:rPr lang="en-US" baseline="0" dirty="0" smtClean="0"/>
              <a:t> for the velocity estimates. </a:t>
            </a:r>
            <a:r>
              <a:rPr lang="en-US" dirty="0" smtClean="0"/>
              <a:t>. </a:t>
            </a:r>
            <a:r>
              <a:rPr lang="en-US" baseline="0" dirty="0"/>
              <a:t> </a:t>
            </a:r>
            <a:r>
              <a:rPr lang="en-US" dirty="0" smtClean="0"/>
              <a:t>This “eye</a:t>
            </a:r>
            <a:r>
              <a:rPr lang="en-US" dirty="0"/>
              <a:t>-</a:t>
            </a:r>
            <a:r>
              <a:rPr lang="en-US" dirty="0" smtClean="0"/>
              <a:t>balling” </a:t>
            </a:r>
            <a:r>
              <a:rPr lang="en-US" dirty="0"/>
              <a:t>of correlation times will usually get you within a factor of two of </a:t>
            </a:r>
            <a:r>
              <a:rPr lang="en-US" dirty="0" smtClean="0"/>
              <a:t>a more rigorous estimate</a:t>
            </a:r>
            <a:r>
              <a:rPr lang="en-US" baseline="0" dirty="0" smtClean="0"/>
              <a:t> of the true</a:t>
            </a:r>
            <a:r>
              <a:rPr lang="en-US" dirty="0" smtClean="0"/>
              <a:t> uncertainty,</a:t>
            </a:r>
            <a:r>
              <a:rPr lang="en-US" baseline="0" dirty="0" smtClean="0"/>
              <a:t> as we will see shortly.  </a:t>
            </a:r>
            <a:r>
              <a:rPr lang="en-US" dirty="0" smtClean="0"/>
              <a:t>  </a:t>
            </a:r>
            <a:r>
              <a:rPr lang="en-US" dirty="0"/>
              <a:t>Let’s look at </a:t>
            </a:r>
            <a:r>
              <a:rPr lang="en-US" dirty="0" smtClean="0"/>
              <a:t>three </a:t>
            </a:r>
            <a:r>
              <a:rPr lang="en-US" dirty="0"/>
              <a:t>ways of doing this a bit more rigorously.  One uses </a:t>
            </a:r>
            <a:r>
              <a:rPr lang="en-US" dirty="0" smtClean="0"/>
              <a:t>a formal spectral analysis, another relates empirically the white-noise</a:t>
            </a:r>
            <a:r>
              <a:rPr lang="en-US" baseline="0" dirty="0" smtClean="0"/>
              <a:t> and correlated noise components, and a the third performs a more rigorous estimate</a:t>
            </a:r>
            <a:r>
              <a:rPr lang="en-US" dirty="0" smtClean="0"/>
              <a:t> the correlation </a:t>
            </a:r>
            <a:r>
              <a:rPr lang="en-US" dirty="0"/>
              <a:t>times. </a:t>
            </a:r>
          </a:p>
          <a:p>
            <a:pPr eaLnBrk="1" hangingPunct="1">
              <a:lnSpc>
                <a:spcPct val="90000"/>
              </a:lnSpc>
            </a:pPr>
            <a:endParaRPr lang="en-US" dirty="0"/>
          </a:p>
          <a:p>
            <a:pPr eaLnBrk="1" hangingPunct="1">
              <a:lnSpc>
                <a:spcPct val="90000"/>
              </a:lnSpc>
            </a:pPr>
            <a:r>
              <a:rPr lang="en-US" dirty="0" smtClean="0"/>
              <a:t> </a:t>
            </a:r>
            <a:endParaRPr lang="en-US" dirty="0"/>
          </a:p>
          <a:p>
            <a:pPr eaLnBrk="1" hangingPunct="1">
              <a:lnSpc>
                <a:spcPct val="90000"/>
              </a:lnSpc>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633A57F-B1D4-9449-988C-DAB740A98C8B}" type="slidenum">
              <a:rPr lang="en-US"/>
              <a:pPr/>
              <a:t>7</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spcBef>
                <a:spcPct val="50000"/>
              </a:spcBef>
            </a:pPr>
            <a:r>
              <a:rPr lang="en-US" dirty="0" smtClean="0"/>
              <a:t>This figur</a:t>
            </a:r>
            <a:r>
              <a:rPr lang="en-US" baseline="0" dirty="0" smtClean="0"/>
              <a:t>e from the 2004 paper by Simon Williams and colleagues shows a power spectrum of a 10-year time series (</a:t>
            </a:r>
            <a:r>
              <a:rPr lang="en-US" dirty="0" smtClean="0"/>
              <a:t>1991</a:t>
            </a:r>
            <a:r>
              <a:rPr lang="en-US" dirty="0"/>
              <a:t>-</a:t>
            </a:r>
            <a:r>
              <a:rPr lang="en-US" dirty="0" smtClean="0"/>
              <a:t>2001) ,</a:t>
            </a:r>
            <a:r>
              <a:rPr lang="en-US" baseline="0" dirty="0" smtClean="0"/>
              <a:t> N, E, and U, for a continuous station in southern California.   The high-frequency (short-period) noise on the right-hand side has nearly constant amplitude for periods up to about 10.days (1.e-6), implying that it can be characterized by a white-noise error model. The most important feature for the purpose of getting realistic velocity estimates is the increase in amplitude for periods longer than 10 days. This increase implies temporally correlated noise. If we can represent the spectrum as a power law—that is, plot this on a log-log scale (which we’ve done), then a slope of -2 implies that the noise is a random walk. The slopes from GPS time series spectra at periods greater than 10 days are typically between -0.5 and -1.5, leading analysis to conclude that the noise is most like “flicker” noise, which has a slope (“spectral index”) of -1.   See Mao et al. (1998) and Williams et al (2004) to read more about this.  Note that</a:t>
            </a:r>
            <a:r>
              <a:rPr lang="en-US" dirty="0" smtClean="0"/>
              <a:t> </a:t>
            </a:r>
            <a:r>
              <a:rPr lang="en-US" b="0" dirty="0" smtClean="0"/>
              <a:t>for</a:t>
            </a:r>
            <a:r>
              <a:rPr lang="en-US" b="0" baseline="0" dirty="0" smtClean="0"/>
              <a:t> periods greater than 100 days (1.e-7), the spectral amplitudes are quite variable, reflecting our inability to estimate them reliably a small number of samples.  This is critical since long-period noise is most correlated with an estimate of the slope of the time series: if there is a anomalously large long-period noise signal, proper characterization of the high-frequency noise in the time series will not be very useful for getting a reliable estimate of the velocity uncertainty. </a:t>
            </a:r>
          </a:p>
          <a:p>
            <a:pPr eaLnBrk="1" hangingPunct="1">
              <a:spcBef>
                <a:spcPct val="50000"/>
              </a:spcBef>
            </a:pPr>
            <a:r>
              <a:rPr lang="en-US" b="0" baseline="0" dirty="0" smtClean="0"/>
              <a:t>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F87841C-4383-6F41-864B-B039EB15879F}" type="slidenum">
              <a:rPr lang="en-US"/>
              <a:pPr/>
              <a:t>8</a:t>
            </a:fld>
            <a:endParaRPr lang="en-US"/>
          </a:p>
        </p:txBody>
      </p:sp>
      <p:sp>
        <p:nvSpPr>
          <p:cNvPr id="43011" name="Rectangle 1026"/>
          <p:cNvSpPr>
            <a:spLocks noGrp="1" noRot="1" noChangeAspect="1" noChangeArrowheads="1" noTextEdit="1"/>
          </p:cNvSpPr>
          <p:nvPr>
            <p:ph type="sldImg"/>
          </p:nvPr>
        </p:nvSpPr>
        <p:spPr>
          <a:ln/>
        </p:spPr>
      </p:sp>
      <p:sp>
        <p:nvSpPr>
          <p:cNvPr id="43012" name="Rectangle 1027"/>
          <p:cNvSpPr>
            <a:spLocks noGrp="1" noChangeArrowheads="1"/>
          </p:cNvSpPr>
          <p:nvPr>
            <p:ph type="body" idx="1"/>
          </p:nvPr>
        </p:nvSpPr>
        <p:spPr>
          <a:noFill/>
          <a:ln/>
        </p:spPr>
        <p:txBody>
          <a:bodyPr/>
          <a:lstStyle/>
          <a:p>
            <a:pPr eaLnBrk="1" hangingPunct="1"/>
            <a:r>
              <a:rPr lang="en-US" dirty="0"/>
              <a:t>Summary of spectral characterization of noise.   </a:t>
            </a:r>
          </a:p>
          <a:p>
            <a:pPr eaLnBrk="1" hangingPunct="1"/>
            <a:endParaRPr lang="en-US" dirty="0"/>
          </a:p>
          <a:p>
            <a:pPr eaLnBrk="1" hangingPunct="1"/>
            <a:r>
              <a:rPr lang="en-US" dirty="0" smtClean="0"/>
              <a:t>There is also the possibility</a:t>
            </a:r>
            <a:r>
              <a:rPr lang="en-US" baseline="0" dirty="0" smtClean="0"/>
              <a:t> of noise that is not stationary, that is, it changes in character as function of time. In this case, all of the </a:t>
            </a:r>
            <a:r>
              <a:rPr lang="en-US" baseline="0" dirty="0" err="1" smtClean="0"/>
              <a:t>techninques</a:t>
            </a:r>
            <a:r>
              <a:rPr lang="en-US" baseline="0" dirty="0" smtClean="0"/>
              <a:t> we mention here will be invalid.</a:t>
            </a:r>
          </a:p>
          <a:p>
            <a:pPr eaLnBrk="1" hangingPunct="1"/>
            <a:r>
              <a:rPr lang="en-US" dirty="0" smtClean="0"/>
              <a:t>.</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16BAC14-AE9E-4449-824F-65946ADC9A23}" type="slidenum">
              <a:rPr lang="en-US"/>
              <a:pPr/>
              <a:t>9</a:t>
            </a:fld>
            <a:endParaRPr lang="en-US"/>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p:spPr>
        <p:txBody>
          <a:bodyPr/>
          <a:lstStyle/>
          <a:p>
            <a:pPr eaLnBrk="1" hangingPunct="1"/>
            <a:r>
              <a:rPr lang="en-US" dirty="0" smtClean="0"/>
              <a:t>A second</a:t>
            </a:r>
            <a:r>
              <a:rPr lang="en-US" baseline="0" dirty="0" smtClean="0"/>
              <a:t> approximation to getting realistic uncertainties makes the assumption that the amplitude of the long-period sources of noise is proportional to the white noise.  </a:t>
            </a:r>
            <a:r>
              <a:rPr lang="en-US" dirty="0" smtClean="0"/>
              <a:t>Since </a:t>
            </a:r>
            <a:r>
              <a:rPr lang="en-US" dirty="0"/>
              <a:t>white noise can be easily computed from </a:t>
            </a:r>
            <a:r>
              <a:rPr lang="en-US" dirty="0" smtClean="0"/>
              <a:t>time </a:t>
            </a:r>
            <a:r>
              <a:rPr lang="en-US" dirty="0"/>
              <a:t>series, and flicker noise (or RW noise) not, Mao et </a:t>
            </a:r>
            <a:r>
              <a:rPr lang="en-US" dirty="0" err="1" smtClean="0"/>
              <a:t>al.performed</a:t>
            </a:r>
            <a:r>
              <a:rPr lang="en-US" dirty="0" smtClean="0"/>
              <a:t> a spectral analysis of</a:t>
            </a:r>
            <a:r>
              <a:rPr lang="en-US" baseline="0" dirty="0" smtClean="0"/>
              <a:t> times series(2 years only) for 24  IGS stations and</a:t>
            </a:r>
            <a:r>
              <a:rPr lang="en-US" dirty="0" smtClean="0"/>
              <a:t> </a:t>
            </a:r>
            <a:r>
              <a:rPr lang="en-US" dirty="0"/>
              <a:t>looked for correlations between the WN and FN components.   </a:t>
            </a:r>
            <a:r>
              <a:rPr lang="en-US" dirty="0" smtClean="0"/>
              <a:t>The figure shows their results, with N, E, an U plotted on the same As</a:t>
            </a:r>
            <a:r>
              <a:rPr lang="en-US" baseline="0" dirty="0" smtClean="0"/>
              <a:t> you can see, there is a correlation, and a straight-line fit to the points will get you within about 50% of the appropriate flicker noise component to apply for a given </a:t>
            </a:r>
            <a:r>
              <a:rPr lang="en-US" baseline="0" dirty="0" err="1" smtClean="0"/>
              <a:t>wrms</a:t>
            </a:r>
            <a:r>
              <a:rPr lang="en-US" baseline="0" dirty="0" smtClean="0"/>
              <a:t>.  See Equation 20 in their paper.</a:t>
            </a:r>
            <a:r>
              <a:rPr lang="en-US" dirty="0" smtClean="0"/>
              <a:t>.</a:t>
            </a:r>
            <a:endParaRPr lang="en-US" dirty="0"/>
          </a:p>
          <a:p>
            <a:pPr eaLnBrk="1" hangingPunct="1"/>
            <a:endParaRPr lang="en-US" dirty="0"/>
          </a:p>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42F8C3-9150-4E46-8C3C-7AE304DB4E42}" type="datetime1">
              <a:rPr lang="en-US" smtClean="0"/>
              <a:t>7/10/13</a:t>
            </a:fld>
            <a:endParaRPr lang="en-US"/>
          </a:p>
        </p:txBody>
      </p:sp>
      <p:sp>
        <p:nvSpPr>
          <p:cNvPr id="5" name="Footer Placeholder 4"/>
          <p:cNvSpPr>
            <a:spLocks noGrp="1"/>
          </p:cNvSpPr>
          <p:nvPr>
            <p:ph type="ftr" sz="quarter" idx="11"/>
          </p:nvPr>
        </p:nvSpPr>
        <p:spPr/>
        <p:txBody>
          <a:bodyPr/>
          <a:lstStyle/>
          <a:p>
            <a:r>
              <a:rPr lang="en-US" smtClean="0"/>
              <a:t>Error Analysis of GPS Velocity Estimates</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686B64-A26E-6645-A983-5BE1F1BF1A86}" type="datetime1">
              <a:rPr lang="en-US" smtClean="0"/>
              <a:t>7/10/13</a:t>
            </a:fld>
            <a:endParaRPr lang="en-US"/>
          </a:p>
        </p:txBody>
      </p:sp>
      <p:sp>
        <p:nvSpPr>
          <p:cNvPr id="5" name="Footer Placeholder 4"/>
          <p:cNvSpPr>
            <a:spLocks noGrp="1"/>
          </p:cNvSpPr>
          <p:nvPr>
            <p:ph type="ftr" sz="quarter" idx="11"/>
          </p:nvPr>
        </p:nvSpPr>
        <p:spPr/>
        <p:txBody>
          <a:bodyPr/>
          <a:lstStyle/>
          <a:p>
            <a:r>
              <a:rPr lang="en-US" smtClean="0"/>
              <a:t>Error Analysis of GPS Velocity Estimates</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B870F2-A9BA-6B4C-9C2E-420288039A58}" type="datetime1">
              <a:rPr lang="en-US" smtClean="0"/>
              <a:t>7/10/13</a:t>
            </a:fld>
            <a:endParaRPr lang="en-US"/>
          </a:p>
        </p:txBody>
      </p:sp>
      <p:sp>
        <p:nvSpPr>
          <p:cNvPr id="5" name="Footer Placeholder 4"/>
          <p:cNvSpPr>
            <a:spLocks noGrp="1"/>
          </p:cNvSpPr>
          <p:nvPr>
            <p:ph type="ftr" sz="quarter" idx="11"/>
          </p:nvPr>
        </p:nvSpPr>
        <p:spPr/>
        <p:txBody>
          <a:bodyPr/>
          <a:lstStyle/>
          <a:p>
            <a:r>
              <a:rPr lang="en-US" smtClean="0"/>
              <a:t>Error Analysis of GPS Velocity Estimates</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4B653B-A1AF-5E44-B290-B6D4832BC2AB}" type="datetime1">
              <a:rPr lang="en-US" smtClean="0"/>
              <a:t>7/10/13</a:t>
            </a:fld>
            <a:endParaRPr lang="en-US"/>
          </a:p>
        </p:txBody>
      </p:sp>
      <p:sp>
        <p:nvSpPr>
          <p:cNvPr id="5" name="Footer Placeholder 4"/>
          <p:cNvSpPr>
            <a:spLocks noGrp="1"/>
          </p:cNvSpPr>
          <p:nvPr>
            <p:ph type="ftr" sz="quarter" idx="11"/>
          </p:nvPr>
        </p:nvSpPr>
        <p:spPr/>
        <p:txBody>
          <a:bodyPr/>
          <a:lstStyle/>
          <a:p>
            <a:r>
              <a:rPr lang="en-US" smtClean="0"/>
              <a:t>Error Analysis of GPS Velocity Estimates</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5A4CD4-5D42-944F-9003-182FF1BBD8AD}" type="datetime1">
              <a:rPr lang="en-US" smtClean="0"/>
              <a:t>7/10/13</a:t>
            </a:fld>
            <a:endParaRPr lang="en-US"/>
          </a:p>
        </p:txBody>
      </p:sp>
      <p:sp>
        <p:nvSpPr>
          <p:cNvPr id="5" name="Footer Placeholder 4"/>
          <p:cNvSpPr>
            <a:spLocks noGrp="1"/>
          </p:cNvSpPr>
          <p:nvPr>
            <p:ph type="ftr" sz="quarter" idx="11"/>
          </p:nvPr>
        </p:nvSpPr>
        <p:spPr/>
        <p:txBody>
          <a:bodyPr/>
          <a:lstStyle/>
          <a:p>
            <a:r>
              <a:rPr lang="en-US" smtClean="0"/>
              <a:t>Error Analysis of GPS Velocity Estimates</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E7C745-3B63-0248-8A97-F9DFC50A7301}" type="datetime1">
              <a:rPr lang="en-US" smtClean="0"/>
              <a:t>7/10/13</a:t>
            </a:fld>
            <a:endParaRPr lang="en-US"/>
          </a:p>
        </p:txBody>
      </p:sp>
      <p:sp>
        <p:nvSpPr>
          <p:cNvPr id="6" name="Footer Placeholder 5"/>
          <p:cNvSpPr>
            <a:spLocks noGrp="1"/>
          </p:cNvSpPr>
          <p:nvPr>
            <p:ph type="ftr" sz="quarter" idx="11"/>
          </p:nvPr>
        </p:nvSpPr>
        <p:spPr/>
        <p:txBody>
          <a:bodyPr/>
          <a:lstStyle/>
          <a:p>
            <a:r>
              <a:rPr lang="en-US" smtClean="0"/>
              <a:t>Error Analysis of GPS Velocity Estimates</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5AA3C9-686E-7C4C-9022-04ED4A362E78}" type="datetime1">
              <a:rPr lang="en-US" smtClean="0"/>
              <a:t>7/10/13</a:t>
            </a:fld>
            <a:endParaRPr lang="en-US"/>
          </a:p>
        </p:txBody>
      </p:sp>
      <p:sp>
        <p:nvSpPr>
          <p:cNvPr id="8" name="Footer Placeholder 7"/>
          <p:cNvSpPr>
            <a:spLocks noGrp="1"/>
          </p:cNvSpPr>
          <p:nvPr>
            <p:ph type="ftr" sz="quarter" idx="11"/>
          </p:nvPr>
        </p:nvSpPr>
        <p:spPr/>
        <p:txBody>
          <a:bodyPr/>
          <a:lstStyle/>
          <a:p>
            <a:r>
              <a:rPr lang="en-US" smtClean="0"/>
              <a:t>Error Analysis of GPS Velocity Estimates</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2E84F7-8EB8-5B4B-8C1C-F8A93FD7422F}" type="datetime1">
              <a:rPr lang="en-US" smtClean="0"/>
              <a:t>7/10/13</a:t>
            </a:fld>
            <a:endParaRPr lang="en-US"/>
          </a:p>
        </p:txBody>
      </p:sp>
      <p:sp>
        <p:nvSpPr>
          <p:cNvPr id="4" name="Footer Placeholder 3"/>
          <p:cNvSpPr>
            <a:spLocks noGrp="1"/>
          </p:cNvSpPr>
          <p:nvPr>
            <p:ph type="ftr" sz="quarter" idx="11"/>
          </p:nvPr>
        </p:nvSpPr>
        <p:spPr/>
        <p:txBody>
          <a:bodyPr/>
          <a:lstStyle/>
          <a:p>
            <a:r>
              <a:rPr lang="en-US" smtClean="0"/>
              <a:t>Error Analysis of GPS Velocity Estimates</a:t>
            </a:r>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42AD38-4D93-5440-BD81-405397892CD8}" type="datetime1">
              <a:rPr lang="en-US" smtClean="0"/>
              <a:t>7/10/13</a:t>
            </a:fld>
            <a:endParaRPr lang="en-US"/>
          </a:p>
        </p:txBody>
      </p:sp>
      <p:sp>
        <p:nvSpPr>
          <p:cNvPr id="3" name="Footer Placeholder 2"/>
          <p:cNvSpPr>
            <a:spLocks noGrp="1"/>
          </p:cNvSpPr>
          <p:nvPr>
            <p:ph type="ftr" sz="quarter" idx="11"/>
          </p:nvPr>
        </p:nvSpPr>
        <p:spPr/>
        <p:txBody>
          <a:bodyPr/>
          <a:lstStyle/>
          <a:p>
            <a:r>
              <a:rPr lang="en-US" smtClean="0"/>
              <a:t>Error Analysis of GPS Velocity Estimates</a:t>
            </a:r>
            <a:endParaRPr lang="en-US"/>
          </a:p>
        </p:txBody>
      </p:sp>
      <p:sp>
        <p:nvSpPr>
          <p:cNvPr id="4" name="Slide Number Placeholder 3"/>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A69BD1-BE90-A144-8AA9-A515378F415D}" type="datetime1">
              <a:rPr lang="en-US" smtClean="0"/>
              <a:t>7/10/13</a:t>
            </a:fld>
            <a:endParaRPr lang="en-US"/>
          </a:p>
        </p:txBody>
      </p:sp>
      <p:sp>
        <p:nvSpPr>
          <p:cNvPr id="6" name="Footer Placeholder 5"/>
          <p:cNvSpPr>
            <a:spLocks noGrp="1"/>
          </p:cNvSpPr>
          <p:nvPr>
            <p:ph type="ftr" sz="quarter" idx="11"/>
          </p:nvPr>
        </p:nvSpPr>
        <p:spPr/>
        <p:txBody>
          <a:bodyPr/>
          <a:lstStyle/>
          <a:p>
            <a:r>
              <a:rPr lang="en-US" smtClean="0"/>
              <a:t>Error Analysis of GPS Velocity Estimates</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317B3D-4A22-9B46-9A15-7929D9943FD8}" type="datetime1">
              <a:rPr lang="en-US" smtClean="0"/>
              <a:t>7/10/13</a:t>
            </a:fld>
            <a:endParaRPr lang="en-US"/>
          </a:p>
        </p:txBody>
      </p:sp>
      <p:sp>
        <p:nvSpPr>
          <p:cNvPr id="6" name="Footer Placeholder 5"/>
          <p:cNvSpPr>
            <a:spLocks noGrp="1"/>
          </p:cNvSpPr>
          <p:nvPr>
            <p:ph type="ftr" sz="quarter" idx="11"/>
          </p:nvPr>
        </p:nvSpPr>
        <p:spPr/>
        <p:txBody>
          <a:bodyPr/>
          <a:lstStyle/>
          <a:p>
            <a:r>
              <a:rPr lang="en-US" smtClean="0"/>
              <a:t>Error Analysis of GPS Velocity Estimates</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2CD26-9887-1242-B320-4A4D87E6DFC7}" type="datetime1">
              <a:rPr lang="en-US" smtClean="0"/>
              <a:t>7/10/13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Error Analysis of GPS Velocity Estimates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5481C-4D2E-E241-87AD-12FCCFCFA9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0414"/>
            <a:ext cx="7772400" cy="1755775"/>
          </a:xfrm>
        </p:spPr>
        <p:txBody>
          <a:bodyPr>
            <a:normAutofit/>
          </a:bodyPr>
          <a:lstStyle/>
          <a:p>
            <a:r>
              <a:rPr lang="en-US" sz="3600" dirty="0" smtClean="0"/>
              <a:t>Error Analysis of GPS Velocity Estimates  </a:t>
            </a:r>
            <a:endParaRPr lang="en-US" sz="3600" dirty="0"/>
          </a:p>
        </p:txBody>
      </p:sp>
      <p:sp>
        <p:nvSpPr>
          <p:cNvPr id="3" name="Subtitle 2"/>
          <p:cNvSpPr>
            <a:spLocks noGrp="1"/>
          </p:cNvSpPr>
          <p:nvPr>
            <p:ph type="subTitle" idx="1"/>
          </p:nvPr>
        </p:nvSpPr>
        <p:spPr>
          <a:xfrm>
            <a:off x="1011426" y="5514211"/>
            <a:ext cx="6608234" cy="1062956"/>
          </a:xfrm>
        </p:spPr>
        <p:txBody>
          <a:bodyPr/>
          <a:lstStyle/>
          <a:p>
            <a:pPr>
              <a:spcBef>
                <a:spcPts val="300"/>
              </a:spcBef>
            </a:pPr>
            <a:r>
              <a:rPr lang="en-US" sz="1600" dirty="0" smtClean="0"/>
              <a:t>GPS Processing and Analysis with GAMIT/GLOBK/TRACK</a:t>
            </a:r>
          </a:p>
          <a:p>
            <a:pPr>
              <a:spcBef>
                <a:spcPts val="300"/>
              </a:spcBef>
            </a:pPr>
            <a:r>
              <a:rPr lang="en-US" sz="1600" dirty="0" smtClean="0"/>
              <a:t>T. Herring, R. King. M. Floyd – MIT</a:t>
            </a:r>
          </a:p>
          <a:p>
            <a:pPr>
              <a:spcBef>
                <a:spcPts val="300"/>
              </a:spcBef>
            </a:pPr>
            <a:r>
              <a:rPr lang="en-US" sz="1600" dirty="0" smtClean="0"/>
              <a:t>UNAVCO, Boulder -  July 8-12, 2013 </a:t>
            </a:r>
          </a:p>
          <a:p>
            <a:endParaRPr lang="en-US" dirty="0" smtClean="0"/>
          </a:p>
        </p:txBody>
      </p:sp>
      <p:sp>
        <p:nvSpPr>
          <p:cNvPr id="4" name="TextBox 3"/>
          <p:cNvSpPr txBox="1"/>
          <p:nvPr/>
        </p:nvSpPr>
        <p:spPr>
          <a:xfrm>
            <a:off x="1894206" y="3194075"/>
            <a:ext cx="4520637" cy="1200328"/>
          </a:xfrm>
          <a:prstGeom prst="rect">
            <a:avLst/>
          </a:prstGeom>
          <a:noFill/>
        </p:spPr>
        <p:txBody>
          <a:bodyPr wrap="square" rtlCol="0">
            <a:spAutoFit/>
          </a:bodyPr>
          <a:lstStyle/>
          <a:p>
            <a:r>
              <a:rPr lang="en-US" sz="2400" dirty="0" smtClean="0"/>
              <a:t>Issues to consider</a:t>
            </a:r>
          </a:p>
          <a:p>
            <a:r>
              <a:rPr lang="en-US" sz="2400" dirty="0" smtClean="0"/>
              <a:t>Determining a statistical model</a:t>
            </a:r>
          </a:p>
          <a:p>
            <a:r>
              <a:rPr lang="en-US" sz="2400" dirty="0" smtClean="0"/>
              <a:t>Tools to implement the model</a:t>
            </a:r>
          </a:p>
        </p:txBody>
      </p:sp>
    </p:spTree>
    <p:extLst>
      <p:ext uri="{BB962C8B-B14F-4D97-AF65-F5344CB8AC3E}">
        <p14:creationId xmlns:p14="http://schemas.microsoft.com/office/powerpoint/2010/main" val="2791643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sz="2800" dirty="0" smtClean="0"/>
              <a:t>“Realistic Sigma” Algorithm for Velocity Uncertainties</a:t>
            </a:r>
            <a:endParaRPr lang="en-US" sz="2800" dirty="0"/>
          </a:p>
        </p:txBody>
      </p:sp>
      <p:sp>
        <p:nvSpPr>
          <p:cNvPr id="48131" name="Rectangle 3"/>
          <p:cNvSpPr>
            <a:spLocks noGrp="1" noChangeArrowheads="1"/>
          </p:cNvSpPr>
          <p:nvPr>
            <p:ph type="body" idx="1"/>
          </p:nvPr>
        </p:nvSpPr>
        <p:spPr/>
        <p:txBody>
          <a:bodyPr>
            <a:normAutofit fontScale="77500" lnSpcReduction="20000"/>
          </a:bodyPr>
          <a:lstStyle/>
          <a:p>
            <a:pPr>
              <a:spcBef>
                <a:spcPts val="600"/>
              </a:spcBef>
            </a:pPr>
            <a:r>
              <a:rPr lang="en-US" sz="2600" dirty="0" smtClean="0"/>
              <a:t>Motivation: computational efficiency, handle time series with varying lengths and data gaps; obtain a model that can be used in </a:t>
            </a:r>
            <a:r>
              <a:rPr lang="en-US" sz="2600" i="1" dirty="0" err="1" smtClean="0"/>
              <a:t>globk</a:t>
            </a:r>
            <a:endParaRPr lang="en-US" sz="2600" i="1" dirty="0" smtClean="0"/>
          </a:p>
          <a:p>
            <a:pPr>
              <a:spcBef>
                <a:spcPts val="600"/>
              </a:spcBef>
            </a:pPr>
            <a:r>
              <a:rPr lang="en-US" sz="2600" dirty="0" smtClean="0"/>
              <a:t>Concept:  The departure from a white-noise (</a:t>
            </a:r>
            <a:r>
              <a:rPr lang="en-US" sz="2600" dirty="0" err="1" smtClean="0"/>
              <a:t>sqrt</a:t>
            </a:r>
            <a:r>
              <a:rPr lang="en-US" sz="2600" dirty="0" smtClean="0"/>
              <a:t> n) reduction in noise with averaging provides a measure of correlated noise.</a:t>
            </a:r>
          </a:p>
          <a:p>
            <a:pPr>
              <a:spcBef>
                <a:spcPts val="600"/>
              </a:spcBef>
            </a:pPr>
            <a:r>
              <a:rPr lang="en-US" sz="2600" dirty="0" smtClean="0"/>
              <a:t>Implementation:</a:t>
            </a:r>
          </a:p>
          <a:p>
            <a:pPr lvl="1">
              <a:spcBef>
                <a:spcPts val="600"/>
              </a:spcBef>
            </a:pPr>
            <a:r>
              <a:rPr lang="en-US" sz="2600" dirty="0" smtClean="0"/>
              <a:t>Fit the values of chi2 </a:t>
            </a:r>
            <a:r>
              <a:rPr lang="en-US" sz="2600" dirty="0" err="1" smtClean="0"/>
              <a:t>vs</a:t>
            </a:r>
            <a:r>
              <a:rPr lang="en-US" sz="2600" dirty="0" smtClean="0"/>
              <a:t> averaging time to the exponential function expected for a first-order Gauss-Markov (FOGM) process (amplitude, correlation time)</a:t>
            </a:r>
          </a:p>
          <a:p>
            <a:pPr lvl="1">
              <a:spcBef>
                <a:spcPts val="600"/>
              </a:spcBef>
            </a:pPr>
            <a:r>
              <a:rPr lang="en-US" sz="2600" dirty="0" smtClean="0"/>
              <a:t>Use the chi2 value for infinite averaging time predicted from this model to scale the white-noise sigma estimates from the original fit </a:t>
            </a:r>
          </a:p>
          <a:p>
            <a:pPr lvl="1">
              <a:spcBef>
                <a:spcPts val="600"/>
              </a:spcBef>
            </a:pPr>
            <a:r>
              <a:rPr lang="en-US" sz="2600" dirty="0" smtClean="0"/>
              <a:t>       and/or</a:t>
            </a:r>
          </a:p>
          <a:p>
            <a:pPr lvl="1">
              <a:spcBef>
                <a:spcPts val="600"/>
              </a:spcBef>
            </a:pPr>
            <a:r>
              <a:rPr lang="en-US" sz="2600" dirty="0" smtClean="0"/>
              <a:t>Fit the values to a FOGM with infinite averaging time (i.e., random walk) and use these estimates as input to </a:t>
            </a:r>
            <a:r>
              <a:rPr lang="en-US" sz="2600" i="1" dirty="0" err="1" smtClean="0"/>
              <a:t>globk</a:t>
            </a:r>
            <a:r>
              <a:rPr lang="en-US" sz="2600" i="1" dirty="0" smtClean="0"/>
              <a:t> </a:t>
            </a:r>
            <a:r>
              <a:rPr lang="en-US" sz="2600" dirty="0" smtClean="0"/>
              <a:t>(</a:t>
            </a:r>
            <a:r>
              <a:rPr lang="en-US" sz="2100" dirty="0" err="1" smtClean="0"/>
              <a:t>mar_neu</a:t>
            </a:r>
            <a:r>
              <a:rPr lang="en-US" sz="2600" dirty="0" smtClean="0"/>
              <a:t> command)</a:t>
            </a:r>
          </a:p>
          <a:p>
            <a:pPr lvl="1">
              <a:spcBef>
                <a:spcPts val="600"/>
              </a:spcBef>
            </a:pPr>
            <a:endParaRPr lang="en-US" dirty="0"/>
          </a:p>
        </p:txBody>
      </p:sp>
      <p:sp>
        <p:nvSpPr>
          <p:cNvPr id="6" name="Date Placeholder 5"/>
          <p:cNvSpPr>
            <a:spLocks noGrp="1"/>
          </p:cNvSpPr>
          <p:nvPr>
            <p:ph type="dt" sz="half" idx="10"/>
          </p:nvPr>
        </p:nvSpPr>
        <p:spPr/>
        <p:txBody>
          <a:bodyPr/>
          <a:lstStyle/>
          <a:p>
            <a:fld id="{97BAED51-31CB-D444-AC6C-5FA43C0752B4}" type="datetime1">
              <a:rPr lang="en-US" smtClean="0"/>
              <a:t>7/10/13</a:t>
            </a:fld>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10</a:t>
            </a:fld>
            <a:endParaRPr lang="en-US"/>
          </a:p>
        </p:txBody>
      </p:sp>
      <p:sp>
        <p:nvSpPr>
          <p:cNvPr id="8" name="Footer Placeholder 7"/>
          <p:cNvSpPr>
            <a:spLocks noGrp="1"/>
          </p:cNvSpPr>
          <p:nvPr>
            <p:ph type="ftr" sz="quarter" idx="11"/>
          </p:nvPr>
        </p:nvSpPr>
        <p:spPr/>
        <p:txBody>
          <a:bodyPr/>
          <a:lstStyle/>
          <a:p>
            <a:r>
              <a:rPr lang="en-US" smtClean="0"/>
              <a:t>Error Analysis of GPS Velocity Estimates</a:t>
            </a:r>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VHS_05_raw"/>
          <p:cNvPicPr>
            <a:picLocks noChangeAspect="1" noChangeArrowheads="1"/>
          </p:cNvPicPr>
          <p:nvPr/>
        </p:nvPicPr>
        <p:blipFill>
          <a:blip r:embed="rId3"/>
          <a:srcRect l="25212" t="4747" r="1526" b="2608"/>
          <a:stretch>
            <a:fillRect/>
          </a:stretch>
        </p:blipFill>
        <p:spPr bwMode="auto">
          <a:xfrm>
            <a:off x="152400" y="762000"/>
            <a:ext cx="7315200" cy="5638800"/>
          </a:xfrm>
          <a:prstGeom prst="rect">
            <a:avLst/>
          </a:prstGeom>
          <a:noFill/>
          <a:ln w="9525">
            <a:noFill/>
            <a:miter lim="800000"/>
            <a:headEnd/>
            <a:tailEnd/>
          </a:ln>
        </p:spPr>
      </p:pic>
      <p:sp>
        <p:nvSpPr>
          <p:cNvPr id="50179" name="Text Box 3"/>
          <p:cNvSpPr txBox="1">
            <a:spLocks noChangeArrowheads="1"/>
          </p:cNvSpPr>
          <p:nvPr/>
        </p:nvSpPr>
        <p:spPr bwMode="auto">
          <a:xfrm>
            <a:off x="1066800" y="6461125"/>
            <a:ext cx="6324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solidFill>
                  <a:schemeClr val="bg1"/>
                </a:solidFill>
              </a:rPr>
              <a:t>Yellow: Daily (raw)       Blue:  7-day averages</a:t>
            </a:r>
            <a:endParaRPr lang="en-US" sz="2200">
              <a:solidFill>
                <a:schemeClr val="bg1"/>
              </a:solidFill>
            </a:endParaRPr>
          </a:p>
        </p:txBody>
      </p:sp>
      <p:sp>
        <p:nvSpPr>
          <p:cNvPr id="50180" name="Text Box 4"/>
          <p:cNvSpPr txBox="1">
            <a:spLocks noChangeArrowheads="1"/>
          </p:cNvSpPr>
          <p:nvPr/>
        </p:nvSpPr>
        <p:spPr bwMode="auto">
          <a:xfrm>
            <a:off x="152400" y="226536"/>
            <a:ext cx="7076502"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000000"/>
                </a:solidFill>
              </a:rPr>
              <a:t>Understanding the RS algorithm: Effect </a:t>
            </a:r>
            <a:r>
              <a:rPr lang="en-US" dirty="0">
                <a:solidFill>
                  <a:srgbClr val="000000"/>
                </a:solidFill>
              </a:rPr>
              <a:t>of </a:t>
            </a:r>
            <a:r>
              <a:rPr lang="en-US" dirty="0" smtClean="0">
                <a:solidFill>
                  <a:srgbClr val="000000"/>
                </a:solidFill>
              </a:rPr>
              <a:t>averaging </a:t>
            </a:r>
            <a:r>
              <a:rPr lang="en-US" dirty="0">
                <a:solidFill>
                  <a:srgbClr val="000000"/>
                </a:solidFill>
              </a:rPr>
              <a:t>on </a:t>
            </a:r>
            <a:r>
              <a:rPr lang="en-US" dirty="0" smtClean="0">
                <a:solidFill>
                  <a:srgbClr val="000000"/>
                </a:solidFill>
              </a:rPr>
              <a:t>time</a:t>
            </a:r>
            <a:r>
              <a:rPr lang="en-US" dirty="0">
                <a:solidFill>
                  <a:srgbClr val="000000"/>
                </a:solidFill>
              </a:rPr>
              <a:t>-series </a:t>
            </a:r>
            <a:r>
              <a:rPr lang="en-US" dirty="0" smtClean="0">
                <a:solidFill>
                  <a:srgbClr val="000000"/>
                </a:solidFill>
              </a:rPr>
              <a:t>noise</a:t>
            </a:r>
            <a:endParaRPr lang="en-US" dirty="0">
              <a:solidFill>
                <a:srgbClr val="000000"/>
              </a:solidFill>
            </a:endParaRPr>
          </a:p>
        </p:txBody>
      </p:sp>
      <p:sp>
        <p:nvSpPr>
          <p:cNvPr id="50181" name="Text Box 5"/>
          <p:cNvSpPr txBox="1">
            <a:spLocks noChangeArrowheads="1"/>
          </p:cNvSpPr>
          <p:nvPr/>
        </p:nvSpPr>
        <p:spPr bwMode="auto">
          <a:xfrm>
            <a:off x="7467600" y="1447800"/>
            <a:ext cx="1676400" cy="2390775"/>
          </a:xfrm>
          <a:prstGeom prst="rect">
            <a:avLst/>
          </a:prstGeom>
          <a:noFill/>
          <a:ln w="9525">
            <a:noFill/>
            <a:miter lim="800000"/>
            <a:headEnd/>
            <a:tailEnd/>
          </a:ln>
        </p:spPr>
        <p:txBody>
          <a:bodyPr>
            <a:prstTxWarp prst="textNoShape">
              <a:avLst/>
            </a:prstTxWarp>
            <a:spAutoFit/>
          </a:bodyPr>
          <a:lstStyle/>
          <a:p>
            <a:pPr>
              <a:spcBef>
                <a:spcPct val="20000"/>
              </a:spcBef>
            </a:pPr>
            <a:r>
              <a:rPr lang="en-US" sz="1600">
                <a:solidFill>
                  <a:schemeClr val="bg1"/>
                </a:solidFill>
              </a:rPr>
              <a:t>Note the dominance of correlated errors and unrealistic rate uncertainties with a white noise assumption: </a:t>
            </a:r>
          </a:p>
          <a:p>
            <a:pPr>
              <a:spcBef>
                <a:spcPct val="20000"/>
              </a:spcBef>
            </a:pPr>
            <a:r>
              <a:rPr lang="en-US" sz="1600">
                <a:solidFill>
                  <a:schemeClr val="bg1"/>
                </a:solidFill>
              </a:rPr>
              <a:t> .01 mm/yr  N,E</a:t>
            </a:r>
          </a:p>
          <a:p>
            <a:pPr>
              <a:spcBef>
                <a:spcPct val="20000"/>
              </a:spcBef>
            </a:pPr>
            <a:r>
              <a:rPr lang="en-US" sz="1600">
                <a:solidFill>
                  <a:schemeClr val="bg1"/>
                </a:solidFill>
              </a:rPr>
              <a:t>.04 mm/yr   U </a:t>
            </a:r>
          </a:p>
        </p:txBody>
      </p:sp>
      <p:sp>
        <p:nvSpPr>
          <p:cNvPr id="8" name="Date Placeholder 7"/>
          <p:cNvSpPr>
            <a:spLocks noGrp="1"/>
          </p:cNvSpPr>
          <p:nvPr>
            <p:ph type="dt" sz="half" idx="10"/>
          </p:nvPr>
        </p:nvSpPr>
        <p:spPr/>
        <p:txBody>
          <a:bodyPr/>
          <a:lstStyle/>
          <a:p>
            <a:fld id="{5BD9DC45-4BC0-794E-A499-83B6FDE0A39C}" type="datetime1">
              <a:rPr lang="en-US" smtClean="0"/>
              <a:t>7/10/13</a:t>
            </a:fld>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11</a:t>
            </a:fld>
            <a:endParaRPr lang="en-US"/>
          </a:p>
        </p:txBody>
      </p:sp>
      <p:sp>
        <p:nvSpPr>
          <p:cNvPr id="10" name="Footer Placeholder 9"/>
          <p:cNvSpPr>
            <a:spLocks noGrp="1"/>
          </p:cNvSpPr>
          <p:nvPr>
            <p:ph type="ftr" sz="quarter" idx="11"/>
          </p:nvPr>
        </p:nvSpPr>
        <p:spPr/>
        <p:txBody>
          <a:bodyPr/>
          <a:lstStyle/>
          <a:p>
            <a:r>
              <a:rPr lang="en-US" smtClean="0"/>
              <a:t>Error Analysis of GPS Velocity Estimates</a:t>
            </a:r>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VHS_05_64"/>
          <p:cNvPicPr>
            <a:picLocks noChangeAspect="1" noChangeArrowheads="1"/>
          </p:cNvPicPr>
          <p:nvPr/>
        </p:nvPicPr>
        <p:blipFill>
          <a:blip r:embed="rId3"/>
          <a:srcRect l="25447" t="34547" r="1521" b="34404"/>
          <a:stretch>
            <a:fillRect/>
          </a:stretch>
        </p:blipFill>
        <p:spPr bwMode="auto">
          <a:xfrm>
            <a:off x="152400" y="990600"/>
            <a:ext cx="6858000" cy="1778000"/>
          </a:xfrm>
          <a:prstGeom prst="rect">
            <a:avLst/>
          </a:prstGeom>
          <a:noFill/>
          <a:ln w="9525">
            <a:noFill/>
            <a:miter lim="800000"/>
            <a:headEnd/>
            <a:tailEnd/>
          </a:ln>
        </p:spPr>
      </p:pic>
      <p:pic>
        <p:nvPicPr>
          <p:cNvPr id="52227" name="Picture 3" descr="CVHS_05_100"/>
          <p:cNvPicPr>
            <a:picLocks noChangeAspect="1" noChangeArrowheads="1"/>
          </p:cNvPicPr>
          <p:nvPr/>
        </p:nvPicPr>
        <p:blipFill>
          <a:blip r:embed="rId4"/>
          <a:srcRect l="25241" t="34700" r="1526" b="34451"/>
          <a:stretch>
            <a:fillRect/>
          </a:stretch>
        </p:blipFill>
        <p:spPr bwMode="auto">
          <a:xfrm>
            <a:off x="152400" y="2971800"/>
            <a:ext cx="6934200" cy="1781175"/>
          </a:xfrm>
          <a:prstGeom prst="rect">
            <a:avLst/>
          </a:prstGeom>
          <a:noFill/>
          <a:ln w="9525">
            <a:noFill/>
            <a:miter lim="800000"/>
            <a:headEnd/>
            <a:tailEnd/>
          </a:ln>
        </p:spPr>
      </p:pic>
      <p:pic>
        <p:nvPicPr>
          <p:cNvPr id="52228" name="Picture 4" descr="CVHS_05_400"/>
          <p:cNvPicPr>
            <a:picLocks noChangeAspect="1" noChangeArrowheads="1"/>
          </p:cNvPicPr>
          <p:nvPr/>
        </p:nvPicPr>
        <p:blipFill>
          <a:blip r:embed="rId5"/>
          <a:srcRect l="24686" t="34547" r="1537" b="34404"/>
          <a:stretch>
            <a:fillRect/>
          </a:stretch>
        </p:blipFill>
        <p:spPr bwMode="auto">
          <a:xfrm>
            <a:off x="152400" y="4876800"/>
            <a:ext cx="6934200" cy="1781175"/>
          </a:xfrm>
          <a:prstGeom prst="rect">
            <a:avLst/>
          </a:prstGeom>
          <a:noFill/>
          <a:ln w="9525">
            <a:noFill/>
            <a:miter lim="800000"/>
            <a:headEnd/>
            <a:tailEnd/>
          </a:ln>
        </p:spPr>
      </p:pic>
      <p:sp>
        <p:nvSpPr>
          <p:cNvPr id="52229" name="Text Box 5"/>
          <p:cNvSpPr txBox="1">
            <a:spLocks noChangeArrowheads="1"/>
          </p:cNvSpPr>
          <p:nvPr/>
        </p:nvSpPr>
        <p:spPr bwMode="auto">
          <a:xfrm>
            <a:off x="228600" y="228600"/>
            <a:ext cx="8534400" cy="427038"/>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Same site,  East component     ( </a:t>
            </a:r>
            <a:r>
              <a:rPr lang="en-US" sz="2000" dirty="0">
                <a:solidFill>
                  <a:srgbClr val="000000"/>
                </a:solidFill>
              </a:rPr>
              <a:t>daily </a:t>
            </a:r>
            <a:r>
              <a:rPr lang="en-US" sz="2000" dirty="0" err="1">
                <a:solidFill>
                  <a:srgbClr val="000000"/>
                </a:solidFill>
              </a:rPr>
              <a:t>wrms</a:t>
            </a:r>
            <a:r>
              <a:rPr lang="en-US" sz="2000" dirty="0">
                <a:solidFill>
                  <a:srgbClr val="000000"/>
                </a:solidFill>
              </a:rPr>
              <a:t> 0.9 mm    </a:t>
            </a:r>
            <a:r>
              <a:rPr lang="en-US" sz="2000" dirty="0" err="1">
                <a:solidFill>
                  <a:srgbClr val="000000"/>
                </a:solidFill>
              </a:rPr>
              <a:t>nrms</a:t>
            </a:r>
            <a:r>
              <a:rPr lang="en-US" sz="2000" dirty="0">
                <a:solidFill>
                  <a:srgbClr val="000000"/>
                </a:solidFill>
              </a:rPr>
              <a:t> 0.</a:t>
            </a:r>
            <a:r>
              <a:rPr lang="en-US" sz="2200" dirty="0">
                <a:solidFill>
                  <a:srgbClr val="000000"/>
                </a:solidFill>
              </a:rPr>
              <a:t>5 )</a:t>
            </a:r>
            <a:endParaRPr lang="en-US" dirty="0">
              <a:solidFill>
                <a:srgbClr val="000000"/>
              </a:solidFill>
            </a:endParaRPr>
          </a:p>
        </p:txBody>
      </p:sp>
      <p:sp>
        <p:nvSpPr>
          <p:cNvPr id="52230" name="Text Box 6"/>
          <p:cNvSpPr txBox="1">
            <a:spLocks noChangeArrowheads="1"/>
          </p:cNvSpPr>
          <p:nvPr/>
        </p:nvSpPr>
        <p:spPr bwMode="auto">
          <a:xfrm>
            <a:off x="7239000" y="12954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64-d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0.7 mm</a:t>
            </a:r>
          </a:p>
          <a:p>
            <a:r>
              <a:rPr lang="en-US" sz="1900" dirty="0" err="1">
                <a:solidFill>
                  <a:srgbClr val="000000"/>
                </a:solidFill>
              </a:rPr>
              <a:t>nrms</a:t>
            </a:r>
            <a:r>
              <a:rPr lang="en-US" sz="1900" dirty="0">
                <a:solidFill>
                  <a:srgbClr val="000000"/>
                </a:solidFill>
              </a:rPr>
              <a:t>  2.0</a:t>
            </a:r>
          </a:p>
          <a:p>
            <a:endParaRPr lang="en-US" dirty="0">
              <a:solidFill>
                <a:srgbClr val="000000"/>
              </a:solidFill>
            </a:endParaRPr>
          </a:p>
        </p:txBody>
      </p:sp>
      <p:sp>
        <p:nvSpPr>
          <p:cNvPr id="52231" name="Rectangle 7"/>
          <p:cNvSpPr>
            <a:spLocks noChangeArrowheads="1"/>
          </p:cNvSpPr>
          <p:nvPr/>
        </p:nvSpPr>
        <p:spPr bwMode="auto">
          <a:xfrm>
            <a:off x="7239000" y="32004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100-d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0.6 mm</a:t>
            </a:r>
          </a:p>
          <a:p>
            <a:r>
              <a:rPr lang="en-US" sz="1900" dirty="0" err="1">
                <a:solidFill>
                  <a:srgbClr val="000000"/>
                </a:solidFill>
              </a:rPr>
              <a:t>nrms</a:t>
            </a:r>
            <a:r>
              <a:rPr lang="en-US" sz="1900" dirty="0">
                <a:solidFill>
                  <a:srgbClr val="000000"/>
                </a:solidFill>
              </a:rPr>
              <a:t>  3.4</a:t>
            </a:r>
          </a:p>
          <a:p>
            <a:endParaRPr lang="en-US" dirty="0">
              <a:solidFill>
                <a:srgbClr val="000000"/>
              </a:solidFill>
            </a:endParaRPr>
          </a:p>
        </p:txBody>
      </p:sp>
      <p:sp>
        <p:nvSpPr>
          <p:cNvPr id="52232" name="Rectangle 8"/>
          <p:cNvSpPr>
            <a:spLocks noChangeArrowheads="1"/>
          </p:cNvSpPr>
          <p:nvPr/>
        </p:nvSpPr>
        <p:spPr bwMode="auto">
          <a:xfrm>
            <a:off x="7239000" y="50292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400-d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0.3 mm</a:t>
            </a:r>
          </a:p>
          <a:p>
            <a:r>
              <a:rPr lang="en-US" sz="1900" dirty="0" err="1">
                <a:solidFill>
                  <a:srgbClr val="000000"/>
                </a:solidFill>
              </a:rPr>
              <a:t>nrms</a:t>
            </a:r>
            <a:r>
              <a:rPr lang="en-US" sz="1900" dirty="0">
                <a:solidFill>
                  <a:srgbClr val="000000"/>
                </a:solidFill>
              </a:rPr>
              <a:t>  3.1</a:t>
            </a:r>
          </a:p>
          <a:p>
            <a:endParaRPr lang="en-US" dirty="0">
              <a:solidFill>
                <a:srgbClr val="000000"/>
              </a:solidFill>
            </a:endParaRPr>
          </a:p>
        </p:txBody>
      </p:sp>
      <p:sp>
        <p:nvSpPr>
          <p:cNvPr id="9" name="Date Placeholder 8"/>
          <p:cNvSpPr>
            <a:spLocks noGrp="1"/>
          </p:cNvSpPr>
          <p:nvPr>
            <p:ph type="dt" sz="half" idx="10"/>
          </p:nvPr>
        </p:nvSpPr>
        <p:spPr/>
        <p:txBody>
          <a:bodyPr/>
          <a:lstStyle/>
          <a:p>
            <a:fld id="{DC211CA5-BF89-8E4F-AFB7-A77AE32726B9}" type="datetime1">
              <a:rPr lang="en-US" smtClean="0"/>
              <a:t>7/10/13</a:t>
            </a:fld>
            <a:endParaRPr lang="en-US"/>
          </a:p>
        </p:txBody>
      </p:sp>
      <p:sp>
        <p:nvSpPr>
          <p:cNvPr id="10" name="Slide Number Placeholder 9"/>
          <p:cNvSpPr>
            <a:spLocks noGrp="1"/>
          </p:cNvSpPr>
          <p:nvPr>
            <p:ph type="sldNum" sz="quarter" idx="12"/>
          </p:nvPr>
        </p:nvSpPr>
        <p:spPr/>
        <p:txBody>
          <a:bodyPr/>
          <a:lstStyle/>
          <a:p>
            <a:fld id="{2575481C-4D2E-E241-87AD-12FCCFCFA92E}" type="slidenum">
              <a:rPr lang="en-US" smtClean="0"/>
              <a:t>12</a:t>
            </a:fld>
            <a:endParaRPr lang="en-US"/>
          </a:p>
        </p:txBody>
      </p:sp>
      <p:sp>
        <p:nvSpPr>
          <p:cNvPr id="11" name="Footer Placeholder 10"/>
          <p:cNvSpPr>
            <a:spLocks noGrp="1"/>
          </p:cNvSpPr>
          <p:nvPr>
            <p:ph type="ftr" sz="quarter" idx="11"/>
          </p:nvPr>
        </p:nvSpPr>
        <p:spPr/>
        <p:txBody>
          <a:bodyPr/>
          <a:lstStyle/>
          <a:p>
            <a:r>
              <a:rPr lang="en-US" smtClean="0"/>
              <a:t>Error Analysis of GPS Velocity Estimates</a:t>
            </a:r>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VHS_05_e"/>
          <p:cNvPicPr>
            <a:picLocks noChangeAspect="1" noChangeArrowheads="1"/>
          </p:cNvPicPr>
          <p:nvPr/>
        </p:nvPicPr>
        <p:blipFill>
          <a:blip r:embed="rId3"/>
          <a:srcRect/>
          <a:stretch>
            <a:fillRect/>
          </a:stretch>
        </p:blipFill>
        <p:spPr bwMode="auto">
          <a:xfrm>
            <a:off x="152400" y="1295400"/>
            <a:ext cx="6858000" cy="5145088"/>
          </a:xfrm>
          <a:prstGeom prst="rect">
            <a:avLst/>
          </a:prstGeom>
          <a:noFill/>
          <a:ln w="9525">
            <a:noFill/>
            <a:miter lim="800000"/>
            <a:headEnd/>
            <a:tailEnd/>
          </a:ln>
        </p:spPr>
      </p:pic>
      <p:sp>
        <p:nvSpPr>
          <p:cNvPr id="54275" name="Text Box 3"/>
          <p:cNvSpPr txBox="1">
            <a:spLocks noChangeArrowheads="1"/>
          </p:cNvSpPr>
          <p:nvPr/>
        </p:nvSpPr>
        <p:spPr bwMode="auto">
          <a:xfrm>
            <a:off x="228600" y="304800"/>
            <a:ext cx="8001000" cy="7620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200" dirty="0">
                <a:solidFill>
                  <a:srgbClr val="000000"/>
                </a:solidFill>
              </a:rPr>
              <a:t>Estimating a “realistic-sigma” by fitting an exponential function to chi-square </a:t>
            </a:r>
            <a:r>
              <a:rPr lang="en-US" sz="2200" dirty="0" err="1">
                <a:solidFill>
                  <a:srgbClr val="000000"/>
                </a:solidFill>
              </a:rPr>
              <a:t>vs</a:t>
            </a:r>
            <a:r>
              <a:rPr lang="en-US" sz="2200" dirty="0">
                <a:solidFill>
                  <a:srgbClr val="000000"/>
                </a:solidFill>
              </a:rPr>
              <a:t> averaging time</a:t>
            </a:r>
          </a:p>
        </p:txBody>
      </p:sp>
      <p:sp>
        <p:nvSpPr>
          <p:cNvPr id="54276" name="Text Box 4"/>
          <p:cNvSpPr txBox="1">
            <a:spLocks noChangeArrowheads="1"/>
          </p:cNvSpPr>
          <p:nvPr/>
        </p:nvSpPr>
        <p:spPr bwMode="auto">
          <a:xfrm>
            <a:off x="6553200" y="1892300"/>
            <a:ext cx="2362200" cy="1200329"/>
          </a:xfrm>
          <a:prstGeom prst="rect">
            <a:avLst/>
          </a:prstGeom>
          <a:noFill/>
          <a:ln w="9525">
            <a:noFill/>
            <a:miter lim="800000"/>
            <a:headEnd/>
            <a:tailEnd/>
          </a:ln>
        </p:spPr>
        <p:txBody>
          <a:bodyPr wrap="square">
            <a:prstTxWarp prst="textNoShape">
              <a:avLst/>
            </a:prstTxWarp>
            <a:spAutoFit/>
          </a:bodyPr>
          <a:lstStyle/>
          <a:p>
            <a:r>
              <a:rPr lang="en-US" sz="1800" dirty="0">
                <a:solidFill>
                  <a:srgbClr val="000000"/>
                </a:solidFill>
              </a:rPr>
              <a:t>Get scale factor by evaluating the function at an infinite averaging time</a:t>
            </a:r>
          </a:p>
        </p:txBody>
      </p:sp>
      <p:sp>
        <p:nvSpPr>
          <p:cNvPr id="5" name="Date Placeholder 4"/>
          <p:cNvSpPr>
            <a:spLocks noGrp="1"/>
          </p:cNvSpPr>
          <p:nvPr>
            <p:ph type="dt" sz="half" idx="10"/>
          </p:nvPr>
        </p:nvSpPr>
        <p:spPr/>
        <p:txBody>
          <a:bodyPr/>
          <a:lstStyle/>
          <a:p>
            <a:fld id="{D43045A2-FF54-FA43-BA3C-5C746EA1F75B}" type="datetime1">
              <a:rPr lang="en-US" smtClean="0"/>
              <a:t>7/10/13</a:t>
            </a:fld>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13</a:t>
            </a:fld>
            <a:endParaRPr lang="en-US"/>
          </a:p>
        </p:txBody>
      </p:sp>
      <p:sp>
        <p:nvSpPr>
          <p:cNvPr id="7" name="Footer Placeholder 6"/>
          <p:cNvSpPr>
            <a:spLocks noGrp="1"/>
          </p:cNvSpPr>
          <p:nvPr>
            <p:ph type="ftr" sz="quarter" idx="11"/>
          </p:nvPr>
        </p:nvSpPr>
        <p:spPr/>
        <p:txBody>
          <a:bodyPr/>
          <a:lstStyle/>
          <a:p>
            <a:r>
              <a:rPr lang="en-US" smtClean="0"/>
              <a:t>Error Analysis of GPS Velocity Estimates</a:t>
            </a:r>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VHS_05_RS"/>
          <p:cNvPicPr>
            <a:picLocks noChangeAspect="1" noChangeArrowheads="1"/>
          </p:cNvPicPr>
          <p:nvPr/>
        </p:nvPicPr>
        <p:blipFill>
          <a:blip r:embed="rId3"/>
          <a:srcRect l="25212" t="3680"/>
          <a:stretch>
            <a:fillRect/>
          </a:stretch>
        </p:blipFill>
        <p:spPr bwMode="auto">
          <a:xfrm>
            <a:off x="228600" y="736600"/>
            <a:ext cx="6781800" cy="5326063"/>
          </a:xfrm>
          <a:prstGeom prst="rect">
            <a:avLst/>
          </a:prstGeom>
          <a:noFill/>
          <a:ln w="9525">
            <a:noFill/>
            <a:miter lim="800000"/>
            <a:headEnd/>
            <a:tailEnd/>
          </a:ln>
        </p:spPr>
      </p:pic>
      <p:grpSp>
        <p:nvGrpSpPr>
          <p:cNvPr id="11" name="Group 10"/>
          <p:cNvGrpSpPr/>
          <p:nvPr/>
        </p:nvGrpSpPr>
        <p:grpSpPr>
          <a:xfrm>
            <a:off x="457200" y="4794131"/>
            <a:ext cx="8686800" cy="1661426"/>
            <a:chOff x="457200" y="4794131"/>
            <a:chExt cx="8686800" cy="1661426"/>
          </a:xfrm>
        </p:grpSpPr>
        <p:sp>
          <p:nvSpPr>
            <p:cNvPr id="56323" name="Text Box 3"/>
            <p:cNvSpPr txBox="1">
              <a:spLocks noChangeArrowheads="1"/>
            </p:cNvSpPr>
            <p:nvPr/>
          </p:nvSpPr>
          <p:spPr bwMode="auto">
            <a:xfrm>
              <a:off x="457200" y="5961063"/>
              <a:ext cx="8686800" cy="494494"/>
            </a:xfrm>
            <a:prstGeom prst="rect">
              <a:avLst/>
            </a:prstGeom>
            <a:noFill/>
            <a:ln w="9525">
              <a:noFill/>
              <a:miter lim="800000"/>
              <a:headEnd/>
              <a:tailEnd/>
            </a:ln>
          </p:spPr>
          <p:txBody>
            <a:bodyPr wrap="square">
              <a:prstTxWarp prst="textNoShape">
                <a:avLst/>
              </a:prstTxWarp>
              <a:spAutoFit/>
            </a:bodyPr>
            <a:lstStyle/>
            <a:p>
              <a:pPr eaLnBrk="0" hangingPunct="0">
                <a:lnSpc>
                  <a:spcPct val="80000"/>
                </a:lnSpc>
                <a:spcBef>
                  <a:spcPct val="50000"/>
                </a:spcBef>
              </a:pPr>
              <a:r>
                <a:rPr lang="en-US" sz="1600" dirty="0">
                  <a:solidFill>
                    <a:srgbClr val="000000"/>
                  </a:solidFill>
                </a:rPr>
                <a:t>Red lines show the 68% probability bounds of the velocity based on the results of applying the algorithm. </a:t>
              </a:r>
            </a:p>
          </p:txBody>
        </p:sp>
        <p:sp>
          <p:nvSpPr>
            <p:cNvPr id="56324" name="Line 4"/>
            <p:cNvSpPr>
              <a:spLocks noChangeShapeType="1"/>
            </p:cNvSpPr>
            <p:nvPr/>
          </p:nvSpPr>
          <p:spPr bwMode="auto">
            <a:xfrm flipH="1" flipV="1">
              <a:off x="6834121" y="4794131"/>
              <a:ext cx="1243079" cy="1166932"/>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6325" name="Line 5"/>
            <p:cNvSpPr>
              <a:spLocks noChangeShapeType="1"/>
            </p:cNvSpPr>
            <p:nvPr/>
          </p:nvSpPr>
          <p:spPr bwMode="auto">
            <a:xfrm flipH="1" flipV="1">
              <a:off x="6834121" y="5063177"/>
              <a:ext cx="1243079" cy="897885"/>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grpSp>
      <p:sp>
        <p:nvSpPr>
          <p:cNvPr id="56326" name="Text Box 6"/>
          <p:cNvSpPr txBox="1">
            <a:spLocks noChangeArrowheads="1"/>
          </p:cNvSpPr>
          <p:nvPr/>
        </p:nvSpPr>
        <p:spPr bwMode="auto">
          <a:xfrm>
            <a:off x="457200" y="228600"/>
            <a:ext cx="8458200" cy="427038"/>
          </a:xfrm>
          <a:prstGeom prst="rect">
            <a:avLst/>
          </a:prstGeom>
          <a:noFill/>
          <a:ln w="9525">
            <a:noFill/>
            <a:miter lim="800000"/>
            <a:headEnd/>
            <a:tailEnd/>
          </a:ln>
        </p:spPr>
        <p:txBody>
          <a:bodyPr>
            <a:prstTxWarp prst="textNoShape">
              <a:avLst/>
            </a:prstTxWarp>
            <a:spAutoFit/>
          </a:bodyPr>
          <a:lstStyle/>
          <a:p>
            <a:pPr>
              <a:spcBef>
                <a:spcPct val="50000"/>
              </a:spcBef>
            </a:pPr>
            <a:r>
              <a:rPr lang="en-US" sz="2200" dirty="0">
                <a:solidFill>
                  <a:srgbClr val="000000"/>
                </a:solidFill>
              </a:rPr>
              <a:t>Using </a:t>
            </a:r>
            <a:r>
              <a:rPr lang="en-US" sz="2200" dirty="0">
                <a:solidFill>
                  <a:srgbClr val="000000"/>
                </a:solidFill>
                <a:latin typeface="Helvetica" charset="0"/>
              </a:rPr>
              <a:t>TSVIEW</a:t>
            </a:r>
            <a:r>
              <a:rPr lang="en-US" sz="2200" dirty="0">
                <a:solidFill>
                  <a:srgbClr val="000000"/>
                </a:solidFill>
              </a:rPr>
              <a:t> to compute and display the “realistic-sigma” results   </a:t>
            </a:r>
            <a:endParaRPr lang="en-US" dirty="0">
              <a:solidFill>
                <a:srgbClr val="000000"/>
              </a:solidFill>
            </a:endParaRPr>
          </a:p>
        </p:txBody>
      </p:sp>
      <p:sp>
        <p:nvSpPr>
          <p:cNvPr id="56327" name="Text Box 7"/>
          <p:cNvSpPr txBox="1">
            <a:spLocks noChangeArrowheads="1"/>
          </p:cNvSpPr>
          <p:nvPr/>
        </p:nvSpPr>
        <p:spPr bwMode="auto">
          <a:xfrm>
            <a:off x="7375525" y="1423988"/>
            <a:ext cx="1387475" cy="2536825"/>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Note rate uncertainties with the “realistic-sigma” algorithm : </a:t>
            </a:r>
          </a:p>
          <a:p>
            <a:endParaRPr lang="en-US" sz="1600" dirty="0">
              <a:solidFill>
                <a:srgbClr val="000000"/>
              </a:solidFill>
            </a:endParaRPr>
          </a:p>
          <a:p>
            <a:r>
              <a:rPr lang="en-US" sz="1600" dirty="0">
                <a:solidFill>
                  <a:srgbClr val="000000"/>
                </a:solidFill>
              </a:rPr>
              <a:t>0.09  mm/yr N</a:t>
            </a:r>
          </a:p>
          <a:p>
            <a:r>
              <a:rPr lang="en-US" sz="1600" dirty="0">
                <a:solidFill>
                  <a:srgbClr val="000000"/>
                </a:solidFill>
              </a:rPr>
              <a:t>0.13 mm/yr E</a:t>
            </a:r>
          </a:p>
          <a:p>
            <a:r>
              <a:rPr lang="en-US" sz="1600" dirty="0">
                <a:solidFill>
                  <a:srgbClr val="000000"/>
                </a:solidFill>
              </a:rPr>
              <a:t>0.13 mm/yr U </a:t>
            </a:r>
          </a:p>
        </p:txBody>
      </p:sp>
      <p:sp>
        <p:nvSpPr>
          <p:cNvPr id="8" name="Date Placeholder 7"/>
          <p:cNvSpPr>
            <a:spLocks noGrp="1"/>
          </p:cNvSpPr>
          <p:nvPr>
            <p:ph type="dt" sz="half" idx="10"/>
          </p:nvPr>
        </p:nvSpPr>
        <p:spPr/>
        <p:txBody>
          <a:bodyPr/>
          <a:lstStyle/>
          <a:p>
            <a:fld id="{C71877D0-8F9B-2740-B9E1-D2A5702F4757}" type="datetime1">
              <a:rPr lang="en-US" smtClean="0"/>
              <a:t>7/10/13</a:t>
            </a:fld>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14</a:t>
            </a:fld>
            <a:endParaRPr lang="en-US"/>
          </a:p>
        </p:txBody>
      </p:sp>
      <p:sp>
        <p:nvSpPr>
          <p:cNvPr id="10" name="Footer Placeholder 9"/>
          <p:cNvSpPr>
            <a:spLocks noGrp="1"/>
          </p:cNvSpPr>
          <p:nvPr>
            <p:ph type="ftr" sz="quarter" idx="11"/>
          </p:nvPr>
        </p:nvSpPr>
        <p:spPr/>
        <p:txBody>
          <a:bodyPr/>
          <a:lstStyle/>
          <a:p>
            <a:r>
              <a:rPr lang="en-US" smtClean="0"/>
              <a:t>Error Analysis of GPS Velocity Estimates</a:t>
            </a:r>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85800" y="609600"/>
            <a:ext cx="8229600" cy="1143000"/>
          </a:xfrm>
        </p:spPr>
        <p:txBody>
          <a:bodyPr/>
          <a:lstStyle/>
          <a:p>
            <a:r>
              <a:rPr lang="en-US" sz="2400" dirty="0" smtClean="0">
                <a:solidFill>
                  <a:srgbClr val="000000"/>
                </a:solidFill>
              </a:rPr>
              <a:t>Comparison of estimated velocity uncertainties using spectral analysis (CATS*) and Gauss-Markov fitting of averages (GLOBK)</a:t>
            </a:r>
          </a:p>
        </p:txBody>
      </p:sp>
      <p:pic>
        <p:nvPicPr>
          <p:cNvPr id="58371" name="Content Placeholder 3" descr="RSvsFlicker.jpg"/>
          <p:cNvPicPr>
            <a:picLocks noGrp="1" noChangeAspect="1"/>
          </p:cNvPicPr>
          <p:nvPr>
            <p:ph idx="1"/>
          </p:nvPr>
        </p:nvPicPr>
        <p:blipFill>
          <a:blip r:embed="rId3"/>
          <a:srcRect t="-5432" b="-5432"/>
          <a:stretch>
            <a:fillRect/>
          </a:stretch>
        </p:blipFill>
        <p:spPr/>
      </p:pic>
      <p:sp>
        <p:nvSpPr>
          <p:cNvPr id="58372" name="TextBox 3"/>
          <p:cNvSpPr txBox="1">
            <a:spLocks noChangeArrowheads="1"/>
          </p:cNvSpPr>
          <p:nvPr/>
        </p:nvSpPr>
        <p:spPr bwMode="auto">
          <a:xfrm>
            <a:off x="609600" y="6018212"/>
            <a:ext cx="1996861" cy="338554"/>
          </a:xfrm>
          <a:prstGeom prst="rect">
            <a:avLst/>
          </a:prstGeom>
          <a:noFill/>
          <a:ln w="9525">
            <a:noFill/>
            <a:miter lim="800000"/>
            <a:headEnd/>
            <a:tailEnd/>
          </a:ln>
        </p:spPr>
        <p:txBody>
          <a:bodyPr wrap="none">
            <a:prstTxWarp prst="textNoShape">
              <a:avLst/>
            </a:prstTxWarp>
            <a:spAutoFit/>
          </a:bodyPr>
          <a:lstStyle/>
          <a:p>
            <a:r>
              <a:rPr lang="en-US" sz="1600" dirty="0" smtClean="0">
                <a:solidFill>
                  <a:srgbClr val="000000"/>
                </a:solidFill>
              </a:rPr>
              <a:t>Plot </a:t>
            </a:r>
            <a:r>
              <a:rPr lang="en-US" sz="1600" dirty="0">
                <a:solidFill>
                  <a:srgbClr val="000000"/>
                </a:solidFill>
              </a:rPr>
              <a:t>courtesy E. </a:t>
            </a:r>
            <a:r>
              <a:rPr lang="en-US" sz="1600" dirty="0" err="1">
                <a:solidFill>
                  <a:srgbClr val="000000"/>
                </a:solidFill>
              </a:rPr>
              <a:t>Calias</a:t>
            </a:r>
            <a:endParaRPr lang="en-US" sz="1600" dirty="0">
              <a:solidFill>
                <a:srgbClr val="000000"/>
              </a:solidFill>
            </a:endParaRPr>
          </a:p>
        </p:txBody>
      </p:sp>
      <p:sp>
        <p:nvSpPr>
          <p:cNvPr id="5" name="Date Placeholder 4"/>
          <p:cNvSpPr>
            <a:spLocks noGrp="1"/>
          </p:cNvSpPr>
          <p:nvPr>
            <p:ph type="dt" sz="half" idx="10"/>
          </p:nvPr>
        </p:nvSpPr>
        <p:spPr/>
        <p:txBody>
          <a:bodyPr/>
          <a:lstStyle/>
          <a:p>
            <a:fld id="{61FDEA94-2F57-7549-A988-0CD7D5130DA4}" type="datetime1">
              <a:rPr lang="en-US" smtClean="0"/>
              <a:t>7/10/13</a:t>
            </a:fld>
            <a:endParaRPr lang="en-US" dirty="0"/>
          </a:p>
        </p:txBody>
      </p:sp>
      <p:sp>
        <p:nvSpPr>
          <p:cNvPr id="6" name="Slide Number Placeholder 5"/>
          <p:cNvSpPr>
            <a:spLocks noGrp="1"/>
          </p:cNvSpPr>
          <p:nvPr>
            <p:ph type="sldNum" sz="quarter" idx="12"/>
          </p:nvPr>
        </p:nvSpPr>
        <p:spPr/>
        <p:txBody>
          <a:bodyPr/>
          <a:lstStyle/>
          <a:p>
            <a:fld id="{2575481C-4D2E-E241-87AD-12FCCFCFA92E}" type="slidenum">
              <a:rPr lang="en-US" smtClean="0"/>
              <a:t>15</a:t>
            </a:fld>
            <a:endParaRPr lang="en-US"/>
          </a:p>
        </p:txBody>
      </p:sp>
      <p:sp>
        <p:nvSpPr>
          <p:cNvPr id="7" name="Footer Placeholder 6"/>
          <p:cNvSpPr>
            <a:spLocks noGrp="1"/>
          </p:cNvSpPr>
          <p:nvPr>
            <p:ph type="ftr" sz="quarter" idx="11"/>
          </p:nvPr>
        </p:nvSpPr>
        <p:spPr/>
        <p:txBody>
          <a:bodyPr/>
          <a:lstStyle/>
          <a:p>
            <a:r>
              <a:rPr lang="en-US" smtClean="0"/>
              <a:t>Error Analysis of GPS Velocity Estimates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p:cNvPicPr>
          <p:nvPr/>
        </p:nvPicPr>
        <p:blipFill>
          <a:blip r:embed="rId3"/>
          <a:srcRect/>
          <a:stretch>
            <a:fillRect/>
          </a:stretch>
        </p:blipFill>
        <p:spPr bwMode="auto">
          <a:xfrm>
            <a:off x="50799" y="1417638"/>
            <a:ext cx="3497333" cy="2633662"/>
          </a:xfrm>
          <a:prstGeom prst="rect">
            <a:avLst/>
          </a:prstGeom>
          <a:noFill/>
          <a:ln w="9525">
            <a:noFill/>
            <a:miter lim="800000"/>
            <a:headEnd/>
            <a:tailEnd/>
          </a:ln>
        </p:spPr>
      </p:pic>
      <p:pic>
        <p:nvPicPr>
          <p:cNvPr id="59395" name="Picture 4"/>
          <p:cNvPicPr>
            <a:picLocks noChangeAspect="1"/>
          </p:cNvPicPr>
          <p:nvPr/>
        </p:nvPicPr>
        <p:blipFill>
          <a:blip r:embed="rId4"/>
          <a:srcRect/>
          <a:stretch>
            <a:fillRect/>
          </a:stretch>
        </p:blipFill>
        <p:spPr bwMode="auto">
          <a:xfrm>
            <a:off x="126998" y="4051300"/>
            <a:ext cx="3344933" cy="2312546"/>
          </a:xfrm>
          <a:prstGeom prst="rect">
            <a:avLst/>
          </a:prstGeom>
          <a:noFill/>
          <a:ln w="9525">
            <a:noFill/>
            <a:miter lim="800000"/>
            <a:headEnd/>
            <a:tailEnd/>
          </a:ln>
        </p:spPr>
      </p:pic>
      <p:sp>
        <p:nvSpPr>
          <p:cNvPr id="59397" name="TextBox 6"/>
          <p:cNvSpPr txBox="1">
            <a:spLocks noChangeArrowheads="1"/>
          </p:cNvSpPr>
          <p:nvPr/>
        </p:nvSpPr>
        <p:spPr bwMode="auto">
          <a:xfrm>
            <a:off x="3597275" y="1905000"/>
            <a:ext cx="184666" cy="338554"/>
          </a:xfrm>
          <a:prstGeom prst="rect">
            <a:avLst/>
          </a:prstGeom>
          <a:noFill/>
          <a:ln w="9525">
            <a:noFill/>
            <a:miter lim="800000"/>
            <a:headEnd/>
            <a:tailEnd/>
          </a:ln>
        </p:spPr>
        <p:txBody>
          <a:bodyPr wrap="none">
            <a:prstTxWarp prst="textNoShape">
              <a:avLst/>
            </a:prstTxWarp>
            <a:spAutoFit/>
          </a:bodyPr>
          <a:lstStyle/>
          <a:p>
            <a:endParaRPr lang="en-US" sz="1600" dirty="0">
              <a:solidFill>
                <a:srgbClr val="000000"/>
              </a:solidFill>
            </a:endParaRPr>
          </a:p>
        </p:txBody>
      </p:sp>
      <p:sp>
        <p:nvSpPr>
          <p:cNvPr id="59398" name="TextBox 7"/>
          <p:cNvSpPr txBox="1">
            <a:spLocks noChangeArrowheads="1"/>
          </p:cNvSpPr>
          <p:nvPr/>
        </p:nvSpPr>
        <p:spPr bwMode="auto">
          <a:xfrm>
            <a:off x="1143000" y="1066800"/>
            <a:ext cx="7315200" cy="584200"/>
          </a:xfrm>
          <a:prstGeom prst="rect">
            <a:avLst/>
          </a:prstGeom>
          <a:noFill/>
          <a:ln w="9525">
            <a:noFill/>
            <a:miter lim="800000"/>
            <a:headEnd/>
            <a:tailEnd/>
          </a:ln>
        </p:spPr>
        <p:txBody>
          <a:bodyPr>
            <a:prstTxWarp prst="textNoShape">
              <a:avLst/>
            </a:prstTxWarp>
            <a:spAutoFit/>
          </a:bodyPr>
          <a:lstStyle/>
          <a:p>
            <a:r>
              <a:rPr lang="en-US" sz="1600" i="1">
                <a:solidFill>
                  <a:schemeClr val="bg1"/>
                </a:solidFill>
              </a:rPr>
              <a:t>Annual signals from atmospheric and hydrological loading, monument translation and tilt, and antenna temperature sensitivity are common in GPS time series</a:t>
            </a:r>
            <a:endParaRPr lang="en-US" sz="1600" i="1"/>
          </a:p>
        </p:txBody>
      </p:sp>
      <p:sp>
        <p:nvSpPr>
          <p:cNvPr id="12" name="Title 11"/>
          <p:cNvSpPr>
            <a:spLocks noGrp="1"/>
          </p:cNvSpPr>
          <p:nvPr>
            <p:ph type="title"/>
          </p:nvPr>
        </p:nvSpPr>
        <p:spPr/>
        <p:txBody>
          <a:bodyPr>
            <a:normAutofit/>
          </a:bodyPr>
          <a:lstStyle/>
          <a:p>
            <a:r>
              <a:rPr lang="en-US" sz="2400" dirty="0" smtClean="0">
                <a:solidFill>
                  <a:srgbClr val="000000"/>
                </a:solidFill>
              </a:rPr>
              <a:t>Velocity Errors due to Seasonal Signals in Continuous Time Series</a:t>
            </a:r>
            <a:br>
              <a:rPr lang="en-US" sz="2400" dirty="0" smtClean="0">
                <a:solidFill>
                  <a:srgbClr val="000000"/>
                </a:solidFill>
              </a:rPr>
            </a:br>
            <a:endParaRPr lang="en-US" sz="2400" dirty="0"/>
          </a:p>
        </p:txBody>
      </p:sp>
      <p:sp>
        <p:nvSpPr>
          <p:cNvPr id="13" name="Content Placeholder 12"/>
          <p:cNvSpPr>
            <a:spLocks noGrp="1"/>
          </p:cNvSpPr>
          <p:nvPr>
            <p:ph idx="1"/>
          </p:nvPr>
        </p:nvSpPr>
        <p:spPr>
          <a:xfrm>
            <a:off x="3475037" y="1562100"/>
            <a:ext cx="5089525" cy="4525963"/>
          </a:xfrm>
        </p:spPr>
        <p:txBody>
          <a:bodyPr>
            <a:normAutofit fontScale="77500" lnSpcReduction="20000"/>
          </a:bodyPr>
          <a:lstStyle/>
          <a:p>
            <a:pPr>
              <a:buNone/>
            </a:pPr>
            <a:r>
              <a:rPr lang="en-US" sz="2600" dirty="0" smtClean="0">
                <a:solidFill>
                  <a:srgbClr val="000000"/>
                </a:solidFill>
              </a:rPr>
              <a:t>Theoretical analysis of a continuous time series by </a:t>
            </a:r>
            <a:r>
              <a:rPr lang="en-US" sz="2600" i="1" dirty="0" err="1" smtClean="0">
                <a:solidFill>
                  <a:srgbClr val="000000"/>
                </a:solidFill>
              </a:rPr>
              <a:t>Blewitt</a:t>
            </a:r>
            <a:r>
              <a:rPr lang="en-US" sz="2600" i="1" dirty="0" smtClean="0">
                <a:solidFill>
                  <a:srgbClr val="000000"/>
                </a:solidFill>
              </a:rPr>
              <a:t> and </a:t>
            </a:r>
            <a:r>
              <a:rPr lang="en-US" sz="2600" i="1" dirty="0" err="1" smtClean="0">
                <a:solidFill>
                  <a:srgbClr val="000000"/>
                </a:solidFill>
              </a:rPr>
              <a:t>Lavallee</a:t>
            </a:r>
            <a:r>
              <a:rPr lang="en-US" sz="2600" i="1" dirty="0" smtClean="0">
                <a:solidFill>
                  <a:srgbClr val="000000"/>
                </a:solidFill>
              </a:rPr>
              <a:t> [2002]</a:t>
            </a:r>
          </a:p>
          <a:p>
            <a:pPr>
              <a:buNone/>
            </a:pPr>
            <a:endParaRPr lang="en-US" sz="2600" i="1" dirty="0" smtClean="0">
              <a:solidFill>
                <a:srgbClr val="000000"/>
              </a:solidFill>
            </a:endParaRPr>
          </a:p>
          <a:p>
            <a:pPr>
              <a:buNone/>
            </a:pPr>
            <a:r>
              <a:rPr lang="en-US" sz="2600" i="1" dirty="0" smtClean="0">
                <a:solidFill>
                  <a:srgbClr val="000000"/>
                </a:solidFill>
              </a:rPr>
              <a:t>Top: </a:t>
            </a:r>
            <a:r>
              <a:rPr lang="en-US" sz="2600" dirty="0" smtClean="0">
                <a:solidFill>
                  <a:srgbClr val="000000"/>
                </a:solidFill>
              </a:rPr>
              <a:t> Bias in velocity from a 1mm sinusoidal signal in-phase and  with a 90-degree lag with respect to the start of the data span</a:t>
            </a:r>
          </a:p>
          <a:p>
            <a:pPr>
              <a:buNone/>
            </a:pPr>
            <a:endParaRPr lang="en-US" sz="2600" i="1" dirty="0" smtClean="0">
              <a:solidFill>
                <a:srgbClr val="000000"/>
              </a:solidFill>
            </a:endParaRPr>
          </a:p>
          <a:p>
            <a:pPr>
              <a:buNone/>
            </a:pPr>
            <a:endParaRPr lang="en-US" sz="2600" i="1" dirty="0">
              <a:solidFill>
                <a:srgbClr val="000000"/>
              </a:solidFill>
            </a:endParaRPr>
          </a:p>
          <a:p>
            <a:pPr>
              <a:buNone/>
            </a:pPr>
            <a:endParaRPr lang="en-US" sz="2600" i="1" dirty="0" smtClean="0">
              <a:solidFill>
                <a:srgbClr val="000000"/>
              </a:solidFill>
            </a:endParaRPr>
          </a:p>
          <a:p>
            <a:pPr>
              <a:buNone/>
            </a:pPr>
            <a:r>
              <a:rPr lang="en-US" sz="2600" i="1" dirty="0" smtClean="0">
                <a:solidFill>
                  <a:srgbClr val="000000"/>
                </a:solidFill>
              </a:rPr>
              <a:t>Bottom</a:t>
            </a:r>
            <a:r>
              <a:rPr lang="en-US" sz="2600" dirty="0" smtClean="0">
                <a:solidFill>
                  <a:srgbClr val="000000"/>
                </a:solidFill>
              </a:rPr>
              <a:t>:  Maximum and </a:t>
            </a:r>
            <a:r>
              <a:rPr lang="en-US" sz="2600" dirty="0" err="1" smtClean="0">
                <a:solidFill>
                  <a:srgbClr val="000000"/>
                </a:solidFill>
              </a:rPr>
              <a:t>rms</a:t>
            </a:r>
            <a:r>
              <a:rPr lang="en-US" sz="2600" dirty="0" smtClean="0">
                <a:solidFill>
                  <a:srgbClr val="000000"/>
                </a:solidFill>
              </a:rPr>
              <a:t> velocity  bias over all phase angles</a:t>
            </a:r>
          </a:p>
          <a:p>
            <a:pPr lvl="1"/>
            <a:r>
              <a:rPr lang="en-US" sz="2600" dirty="0" smtClean="0">
                <a:solidFill>
                  <a:srgbClr val="000000"/>
                </a:solidFill>
              </a:rPr>
              <a:t>The minimum bias is NOT obtained with continuous data spanning an even number of years </a:t>
            </a:r>
          </a:p>
          <a:p>
            <a:pPr lvl="1"/>
            <a:r>
              <a:rPr lang="en-US" sz="2600" dirty="0" smtClean="0">
                <a:solidFill>
                  <a:srgbClr val="000000"/>
                </a:solidFill>
              </a:rPr>
              <a:t>The bias becomes small after 3.5 years of  observation</a:t>
            </a:r>
          </a:p>
          <a:p>
            <a:endParaRPr lang="en-US" dirty="0" smtClean="0">
              <a:solidFill>
                <a:srgbClr val="000000"/>
              </a:solidFill>
            </a:endParaRPr>
          </a:p>
          <a:p>
            <a:endParaRPr lang="en-US" dirty="0"/>
          </a:p>
        </p:txBody>
      </p:sp>
      <p:sp>
        <p:nvSpPr>
          <p:cNvPr id="9" name="Date Placeholder 8"/>
          <p:cNvSpPr>
            <a:spLocks noGrp="1"/>
          </p:cNvSpPr>
          <p:nvPr>
            <p:ph type="dt" sz="half" idx="10"/>
          </p:nvPr>
        </p:nvSpPr>
        <p:spPr/>
        <p:txBody>
          <a:bodyPr/>
          <a:lstStyle/>
          <a:p>
            <a:fld id="{99B8AA70-7C46-A44B-9054-8C54B0AE7452}" type="datetime1">
              <a:rPr lang="en-US" smtClean="0"/>
              <a:t>7/10/13</a:t>
            </a:fld>
            <a:endParaRPr lang="en-US"/>
          </a:p>
        </p:txBody>
      </p:sp>
      <p:sp>
        <p:nvSpPr>
          <p:cNvPr id="11" name="Footer Placeholder 10"/>
          <p:cNvSpPr>
            <a:spLocks noGrp="1"/>
          </p:cNvSpPr>
          <p:nvPr>
            <p:ph type="ftr" sz="quarter" idx="11"/>
          </p:nvPr>
        </p:nvSpPr>
        <p:spPr/>
        <p:txBody>
          <a:bodyPr/>
          <a:lstStyle/>
          <a:p>
            <a:r>
              <a:rPr lang="en-US" smtClean="0"/>
              <a:t>Error Analysis of GPS Velocity Estimates</a:t>
            </a:r>
            <a:endParaRPr lang="en-US"/>
          </a:p>
        </p:txBody>
      </p:sp>
      <p:sp>
        <p:nvSpPr>
          <p:cNvPr id="10" name="Slide Number Placeholder 9"/>
          <p:cNvSpPr>
            <a:spLocks noGrp="1"/>
          </p:cNvSpPr>
          <p:nvPr>
            <p:ph type="sldNum" sz="quarter" idx="12"/>
          </p:nvPr>
        </p:nvSpPr>
        <p:spPr/>
        <p:txBody>
          <a:bodyPr/>
          <a:lstStyle/>
          <a:p>
            <a:fld id="{2575481C-4D2E-E241-87AD-12FCCFCFA92E}" type="slidenum">
              <a:rPr lang="en-US" smtClean="0"/>
              <a:t>16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7734300" cy="817562"/>
          </a:xfrm>
        </p:spPr>
        <p:txBody>
          <a:bodyPr>
            <a:normAutofit/>
          </a:bodyPr>
          <a:lstStyle/>
          <a:p>
            <a:r>
              <a:rPr lang="en-US" sz="2800" dirty="0" smtClean="0"/>
              <a:t>Summary of Practical Approaches</a:t>
            </a:r>
            <a:endParaRPr lang="en-US" sz="2800" dirty="0"/>
          </a:p>
        </p:txBody>
      </p:sp>
      <p:sp>
        <p:nvSpPr>
          <p:cNvPr id="60419" name="Rectangle 3"/>
          <p:cNvSpPr>
            <a:spLocks noGrp="1" noChangeArrowheads="1"/>
          </p:cNvSpPr>
          <p:nvPr>
            <p:ph type="body" idx="1"/>
          </p:nvPr>
        </p:nvSpPr>
        <p:spPr>
          <a:xfrm>
            <a:off x="596900" y="1117600"/>
            <a:ext cx="8229600" cy="4525963"/>
          </a:xfrm>
        </p:spPr>
        <p:txBody>
          <a:bodyPr>
            <a:normAutofit/>
          </a:bodyPr>
          <a:lstStyle/>
          <a:p>
            <a:r>
              <a:rPr lang="en-US" sz="1800" dirty="0" smtClean="0"/>
              <a:t>White noise + flicker noise (+ random walk) to model the spectrum [Williams et al., 2004]</a:t>
            </a:r>
          </a:p>
          <a:p>
            <a:r>
              <a:rPr lang="en-US" sz="1800" dirty="0" smtClean="0"/>
              <a:t>White noise as a proxy for flicker noise [Mao et al., 1999]</a:t>
            </a:r>
          </a:p>
          <a:p>
            <a:r>
              <a:rPr lang="en-US" sz="1800" dirty="0" smtClean="0"/>
              <a:t>Random walk to model to model an exponential spectrum [Herring “realistic sigma” algorithm for velocities]</a:t>
            </a:r>
          </a:p>
          <a:p>
            <a:r>
              <a:rPr lang="en-US" sz="1800" dirty="0" smtClean="0"/>
              <a:t>“Eyeball” white noise + random walk for non-continuous data</a:t>
            </a:r>
          </a:p>
          <a:p>
            <a:pPr>
              <a:buNone/>
            </a:pPr>
            <a:r>
              <a:rPr lang="en-US" sz="1800" dirty="0" smtClean="0"/>
              <a:t>______________________________________  </a:t>
            </a:r>
          </a:p>
          <a:p>
            <a:r>
              <a:rPr lang="en-US" sz="1800" dirty="0" smtClean="0"/>
              <a:t>Only the last two can be applied in GLOBK for velocity estimation</a:t>
            </a:r>
          </a:p>
          <a:p>
            <a:r>
              <a:rPr lang="en-US" sz="1800" dirty="0" smtClean="0"/>
              <a:t>All approaches require common sense and </a:t>
            </a:r>
            <a:r>
              <a:rPr lang="en-US" sz="1800" u="sng" dirty="0" smtClean="0"/>
              <a:t>verification </a:t>
            </a:r>
            <a:r>
              <a:rPr lang="en-US" sz="1800" dirty="0" smtClean="0"/>
              <a:t>                                                                      </a:t>
            </a:r>
            <a:endParaRPr lang="en-US" sz="1800" dirty="0"/>
          </a:p>
        </p:txBody>
      </p:sp>
      <p:sp>
        <p:nvSpPr>
          <p:cNvPr id="6" name="Date Placeholder 5"/>
          <p:cNvSpPr>
            <a:spLocks noGrp="1"/>
          </p:cNvSpPr>
          <p:nvPr>
            <p:ph type="dt" sz="half" idx="10"/>
          </p:nvPr>
        </p:nvSpPr>
        <p:spPr/>
        <p:txBody>
          <a:bodyPr/>
          <a:lstStyle/>
          <a:p>
            <a:fld id="{AF82E1B7-835D-F340-B2A1-7EF57C377CA9}" type="datetime1">
              <a:rPr lang="en-US" smtClean="0"/>
              <a:t>7/10/13</a:t>
            </a:fld>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17</a:t>
            </a:fld>
            <a:endParaRPr lang="en-US"/>
          </a:p>
        </p:txBody>
      </p:sp>
      <p:sp>
        <p:nvSpPr>
          <p:cNvPr id="8" name="Footer Placeholder 7"/>
          <p:cNvSpPr>
            <a:spLocks noGrp="1"/>
          </p:cNvSpPr>
          <p:nvPr>
            <p:ph type="ftr" sz="quarter" idx="11"/>
          </p:nvPr>
        </p:nvSpPr>
        <p:spPr/>
        <p:txBody>
          <a:bodyPr/>
          <a:lstStyle/>
          <a:p>
            <a:r>
              <a:rPr lang="en-US" smtClean="0"/>
              <a:t>Error Analysis of GPS Velocity Estimates</a:t>
            </a:r>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macd70osu"/>
          <p:cNvPicPr>
            <a:picLocks noChangeAspect="1" noChangeArrowheads="1"/>
          </p:cNvPicPr>
          <p:nvPr/>
        </p:nvPicPr>
        <p:blipFill>
          <a:blip r:embed="rId3"/>
          <a:srcRect b="10933"/>
          <a:stretch>
            <a:fillRect/>
          </a:stretch>
        </p:blipFill>
        <p:spPr bwMode="auto">
          <a:xfrm>
            <a:off x="152400" y="1524000"/>
            <a:ext cx="7467600" cy="5106988"/>
          </a:xfrm>
          <a:prstGeom prst="rect">
            <a:avLst/>
          </a:prstGeom>
          <a:noFill/>
          <a:ln w="9525">
            <a:noFill/>
            <a:miter lim="800000"/>
            <a:headEnd/>
            <a:tailEnd/>
          </a:ln>
        </p:spPr>
      </p:pic>
      <p:sp>
        <p:nvSpPr>
          <p:cNvPr id="64515" name="Text Box 3"/>
          <p:cNvSpPr txBox="1">
            <a:spLocks noChangeArrowheads="1"/>
          </p:cNvSpPr>
          <p:nvPr/>
        </p:nvSpPr>
        <p:spPr bwMode="auto">
          <a:xfrm>
            <a:off x="838200" y="304800"/>
            <a:ext cx="7315200" cy="1373709"/>
          </a:xfrm>
          <a:prstGeom prst="rect">
            <a:avLst/>
          </a:prstGeom>
          <a:noFill/>
          <a:ln w="9525">
            <a:noFill/>
            <a:miter lim="800000"/>
            <a:headEnd/>
            <a:tailEnd/>
          </a:ln>
        </p:spPr>
        <p:txBody>
          <a:bodyPr>
            <a:prstTxWarp prst="textNoShape">
              <a:avLst/>
            </a:prstTxWarp>
            <a:spAutoFit/>
          </a:bodyPr>
          <a:lstStyle/>
          <a:p>
            <a:pPr>
              <a:lnSpc>
                <a:spcPct val="120000"/>
              </a:lnSpc>
            </a:pPr>
            <a:r>
              <a:rPr lang="en-US" sz="2400" dirty="0">
                <a:solidFill>
                  <a:srgbClr val="000000"/>
                </a:solidFill>
              </a:rPr>
              <a:t>External </a:t>
            </a:r>
            <a:r>
              <a:rPr lang="en-US" sz="2400" dirty="0" smtClean="0">
                <a:solidFill>
                  <a:srgbClr val="000000"/>
                </a:solidFill>
              </a:rPr>
              <a:t>validation of </a:t>
            </a:r>
            <a:r>
              <a:rPr lang="en-US" sz="2400" dirty="0">
                <a:solidFill>
                  <a:srgbClr val="000000"/>
                </a:solidFill>
              </a:rPr>
              <a:t>v</a:t>
            </a:r>
            <a:r>
              <a:rPr lang="en-US" sz="2400" dirty="0" smtClean="0">
                <a:solidFill>
                  <a:srgbClr val="000000"/>
                </a:solidFill>
              </a:rPr>
              <a:t>elocity uncertainties by comparing with a model</a:t>
            </a:r>
            <a:endParaRPr lang="en-US" sz="2400" dirty="0">
              <a:solidFill>
                <a:srgbClr val="000000"/>
              </a:solidFill>
            </a:endParaRPr>
          </a:p>
          <a:p>
            <a:pPr>
              <a:lnSpc>
                <a:spcPct val="120000"/>
              </a:lnSpc>
            </a:pPr>
            <a:r>
              <a:rPr lang="en-US" sz="2200" dirty="0">
                <a:solidFill>
                  <a:srgbClr val="000000"/>
                </a:solidFill>
              </a:rPr>
              <a:t> </a:t>
            </a:r>
            <a:r>
              <a:rPr lang="en-US" sz="2200" dirty="0" smtClean="0">
                <a:solidFill>
                  <a:srgbClr val="000000"/>
                </a:solidFill>
              </a:rPr>
              <a:t>- </a:t>
            </a:r>
            <a:r>
              <a:rPr lang="en-US" dirty="0" smtClean="0">
                <a:solidFill>
                  <a:srgbClr val="000000"/>
                </a:solidFill>
              </a:rPr>
              <a:t> Simple case: assume </a:t>
            </a:r>
            <a:r>
              <a:rPr lang="en-US" dirty="0">
                <a:solidFill>
                  <a:srgbClr val="000000"/>
                </a:solidFill>
              </a:rPr>
              <a:t>no strain within a </a:t>
            </a:r>
            <a:r>
              <a:rPr lang="en-US" dirty="0" smtClean="0">
                <a:solidFill>
                  <a:srgbClr val="000000"/>
                </a:solidFill>
              </a:rPr>
              <a:t>geologically </a:t>
            </a:r>
            <a:r>
              <a:rPr lang="en-US" dirty="0">
                <a:solidFill>
                  <a:srgbClr val="000000"/>
                </a:solidFill>
              </a:rPr>
              <a:t>rigid block</a:t>
            </a:r>
          </a:p>
        </p:txBody>
      </p:sp>
      <p:sp>
        <p:nvSpPr>
          <p:cNvPr id="64516" name="Text Box 4"/>
          <p:cNvSpPr txBox="1">
            <a:spLocks noChangeArrowheads="1"/>
          </p:cNvSpPr>
          <p:nvPr/>
        </p:nvSpPr>
        <p:spPr bwMode="auto">
          <a:xfrm>
            <a:off x="7696200" y="1676400"/>
            <a:ext cx="1447800" cy="2701925"/>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solidFill>
                  <a:srgbClr val="000000"/>
                </a:solidFill>
              </a:rPr>
              <a:t>GMT plot at 70% confidence</a:t>
            </a:r>
          </a:p>
          <a:p>
            <a:pPr>
              <a:spcBef>
                <a:spcPct val="50000"/>
              </a:spcBef>
            </a:pPr>
            <a:r>
              <a:rPr lang="en-US" sz="1800" dirty="0">
                <a:solidFill>
                  <a:srgbClr val="000000"/>
                </a:solidFill>
              </a:rPr>
              <a:t>17 sites in central Macedonia: 4-5 velocities pierce error ellipses</a:t>
            </a:r>
          </a:p>
        </p:txBody>
      </p:sp>
      <p:sp>
        <p:nvSpPr>
          <p:cNvPr id="5" name="Date Placeholder 4"/>
          <p:cNvSpPr>
            <a:spLocks noGrp="1"/>
          </p:cNvSpPr>
          <p:nvPr>
            <p:ph type="dt" sz="half" idx="10"/>
          </p:nvPr>
        </p:nvSpPr>
        <p:spPr/>
        <p:txBody>
          <a:bodyPr/>
          <a:lstStyle/>
          <a:p>
            <a:fld id="{A331D17B-761D-954E-B246-6F732A523147}" type="datetime1">
              <a:rPr lang="en-US" smtClean="0"/>
              <a:t>7/10/13</a:t>
            </a:fld>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18</a:t>
            </a:fld>
            <a:endParaRPr lang="en-US"/>
          </a:p>
        </p:txBody>
      </p:sp>
      <p:sp>
        <p:nvSpPr>
          <p:cNvPr id="7" name="Footer Placeholder 6"/>
          <p:cNvSpPr>
            <a:spLocks noGrp="1"/>
          </p:cNvSpPr>
          <p:nvPr>
            <p:ph type="ftr" sz="quarter" idx="11"/>
          </p:nvPr>
        </p:nvSpPr>
        <p:spPr/>
        <p:txBody>
          <a:bodyPr/>
          <a:lstStyle/>
          <a:p>
            <a:r>
              <a:rPr lang="en-US" smtClean="0"/>
              <a:t>Error Analysis of GPS Velocity Estimates</a:t>
            </a:r>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macd95osu"/>
          <p:cNvPicPr>
            <a:picLocks noChangeAspect="1" noChangeArrowheads="1"/>
          </p:cNvPicPr>
          <p:nvPr/>
        </p:nvPicPr>
        <p:blipFill>
          <a:blip r:embed="rId3"/>
          <a:srcRect b="11412"/>
          <a:stretch>
            <a:fillRect/>
          </a:stretch>
        </p:blipFill>
        <p:spPr bwMode="auto">
          <a:xfrm>
            <a:off x="152400" y="1143000"/>
            <a:ext cx="7543800" cy="5176838"/>
          </a:xfrm>
          <a:prstGeom prst="rect">
            <a:avLst/>
          </a:prstGeom>
          <a:noFill/>
          <a:ln w="9525">
            <a:noFill/>
            <a:miter lim="800000"/>
            <a:headEnd/>
            <a:tailEnd/>
          </a:ln>
        </p:spPr>
      </p:pic>
      <p:sp>
        <p:nvSpPr>
          <p:cNvPr id="66563" name="Text Box 3"/>
          <p:cNvSpPr txBox="1">
            <a:spLocks noChangeArrowheads="1"/>
          </p:cNvSpPr>
          <p:nvPr/>
        </p:nvSpPr>
        <p:spPr bwMode="auto">
          <a:xfrm>
            <a:off x="838200" y="381000"/>
            <a:ext cx="6237893" cy="430887"/>
          </a:xfrm>
          <a:prstGeom prst="rect">
            <a:avLst/>
          </a:prstGeom>
          <a:noFill/>
          <a:ln w="9525">
            <a:noFill/>
            <a:miter lim="800000"/>
            <a:headEnd/>
            <a:tailEnd/>
          </a:ln>
        </p:spPr>
        <p:txBody>
          <a:bodyPr wrap="none">
            <a:prstTxWarp prst="textNoShape">
              <a:avLst/>
            </a:prstTxWarp>
            <a:spAutoFit/>
          </a:bodyPr>
          <a:lstStyle/>
          <a:p>
            <a:r>
              <a:rPr lang="en-US" sz="2200" dirty="0">
                <a:solidFill>
                  <a:srgbClr val="000000"/>
                </a:solidFill>
              </a:rPr>
              <a:t>.. same solution plotted with 95% confidence ellipses</a:t>
            </a:r>
          </a:p>
        </p:txBody>
      </p:sp>
      <p:sp>
        <p:nvSpPr>
          <p:cNvPr id="66564" name="Rectangle 4"/>
          <p:cNvSpPr>
            <a:spLocks noChangeArrowheads="1"/>
          </p:cNvSpPr>
          <p:nvPr/>
        </p:nvSpPr>
        <p:spPr bwMode="auto">
          <a:xfrm>
            <a:off x="7696200" y="1905000"/>
            <a:ext cx="1600200" cy="1190625"/>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solidFill>
                  <a:srgbClr val="000000"/>
                </a:solidFill>
              </a:rPr>
              <a:t>1-2 of 17 velocities pierce error ellipses</a:t>
            </a:r>
          </a:p>
        </p:txBody>
      </p:sp>
      <p:sp>
        <p:nvSpPr>
          <p:cNvPr id="5" name="Date Placeholder 4"/>
          <p:cNvSpPr>
            <a:spLocks noGrp="1"/>
          </p:cNvSpPr>
          <p:nvPr>
            <p:ph type="dt" sz="half" idx="10"/>
          </p:nvPr>
        </p:nvSpPr>
        <p:spPr/>
        <p:txBody>
          <a:bodyPr/>
          <a:lstStyle/>
          <a:p>
            <a:fld id="{49A0F2D3-1294-F54E-BDA6-B7E2CFAD6447}" type="datetime1">
              <a:rPr lang="en-US" smtClean="0"/>
              <a:t>7/10/13</a:t>
            </a:fld>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19</a:t>
            </a:fld>
            <a:endParaRPr lang="en-US"/>
          </a:p>
        </p:txBody>
      </p:sp>
      <p:sp>
        <p:nvSpPr>
          <p:cNvPr id="7" name="Footer Placeholder 6"/>
          <p:cNvSpPr>
            <a:spLocks noGrp="1"/>
          </p:cNvSpPr>
          <p:nvPr>
            <p:ph type="ftr" sz="quarter" idx="11"/>
          </p:nvPr>
        </p:nvSpPr>
        <p:spPr/>
        <p:txBody>
          <a:bodyPr/>
          <a:lstStyle/>
          <a:p>
            <a:r>
              <a:rPr lang="en-US" smtClean="0"/>
              <a:t>Error Analysis of GPS Velocity Estimates</a:t>
            </a:r>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en-US" sz="3600" dirty="0" smtClean="0"/>
              <a:t>Issues in GPS Error Analysis</a:t>
            </a:r>
            <a:endParaRPr lang="en-US" sz="3600" dirty="0"/>
          </a:p>
        </p:txBody>
      </p:sp>
      <p:sp>
        <p:nvSpPr>
          <p:cNvPr id="27651" name="Rectangle 3"/>
          <p:cNvSpPr>
            <a:spLocks noGrp="1" noChangeArrowheads="1"/>
          </p:cNvSpPr>
          <p:nvPr>
            <p:ph type="body" idx="1"/>
          </p:nvPr>
        </p:nvSpPr>
        <p:spPr/>
        <p:txBody>
          <a:bodyPr/>
          <a:lstStyle/>
          <a:p>
            <a:pPr>
              <a:spcBef>
                <a:spcPts val="1176"/>
              </a:spcBef>
            </a:pPr>
            <a:r>
              <a:rPr lang="en-US" sz="2400" dirty="0" smtClean="0"/>
              <a:t>What are the sources of the errors ?</a:t>
            </a:r>
          </a:p>
          <a:p>
            <a:pPr>
              <a:spcBef>
                <a:spcPts val="1176"/>
              </a:spcBef>
            </a:pPr>
            <a:r>
              <a:rPr lang="en-US" sz="2400" dirty="0" smtClean="0"/>
              <a:t>How much of the error can we remove by better modeling ?</a:t>
            </a:r>
          </a:p>
          <a:p>
            <a:pPr>
              <a:spcBef>
                <a:spcPts val="1176"/>
              </a:spcBef>
            </a:pPr>
            <a:r>
              <a:rPr lang="en-US" sz="2400" dirty="0" smtClean="0"/>
              <a:t>Do we have enough information to infer the uncertainties from the data ?</a:t>
            </a:r>
          </a:p>
          <a:p>
            <a:pPr>
              <a:spcBef>
                <a:spcPts val="1176"/>
              </a:spcBef>
            </a:pPr>
            <a:r>
              <a:rPr lang="en-US" sz="2400" dirty="0" smtClean="0"/>
              <a:t>What mathematical tools can we use to represent the errors and uncertainties ? </a:t>
            </a:r>
          </a:p>
          <a:p>
            <a:pPr lvl="1"/>
            <a:endParaRPr lang="en-US" dirty="0"/>
          </a:p>
        </p:txBody>
      </p:sp>
      <p:sp>
        <p:nvSpPr>
          <p:cNvPr id="6" name="Date Placeholder 5"/>
          <p:cNvSpPr>
            <a:spLocks noGrp="1"/>
          </p:cNvSpPr>
          <p:nvPr>
            <p:ph type="dt" sz="half" idx="10"/>
          </p:nvPr>
        </p:nvSpPr>
        <p:spPr/>
        <p:txBody>
          <a:bodyPr/>
          <a:lstStyle/>
          <a:p>
            <a:fld id="{0F096864-5534-6C41-941C-7CA638046BEA}" type="datetime1">
              <a:rPr lang="en-US" smtClean="0"/>
              <a:t>7/10/13</a:t>
            </a:fld>
            <a:endParaRPr lang="en-US" dirty="0"/>
          </a:p>
        </p:txBody>
      </p:sp>
      <p:sp>
        <p:nvSpPr>
          <p:cNvPr id="7" name="Slide Number Placeholder 6"/>
          <p:cNvSpPr>
            <a:spLocks noGrp="1"/>
          </p:cNvSpPr>
          <p:nvPr>
            <p:ph type="sldNum" sz="quarter" idx="12"/>
          </p:nvPr>
        </p:nvSpPr>
        <p:spPr/>
        <p:txBody>
          <a:bodyPr/>
          <a:lstStyle/>
          <a:p>
            <a:fld id="{2575481C-4D2E-E241-87AD-12FCCFCFA92E}" type="slidenum">
              <a:rPr lang="en-US" smtClean="0"/>
              <a:t>2</a:t>
            </a:fld>
            <a:endParaRPr lang="en-US"/>
          </a:p>
        </p:txBody>
      </p:sp>
      <p:sp>
        <p:nvSpPr>
          <p:cNvPr id="8" name="Footer Placeholder 7"/>
          <p:cNvSpPr>
            <a:spLocks noGrp="1"/>
          </p:cNvSpPr>
          <p:nvPr>
            <p:ph type="ftr" sz="quarter" idx="11"/>
          </p:nvPr>
        </p:nvSpPr>
        <p:spPr/>
        <p:txBody>
          <a:bodyPr/>
          <a:lstStyle/>
          <a:p>
            <a:r>
              <a:rPr lang="en-US" smtClean="0"/>
              <a:t>Error Analysis of GPS Velocity Estimates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lum bright="-12000" contrast="18000"/>
          </a:blip>
          <a:srcRect/>
          <a:stretch>
            <a:fillRect/>
          </a:stretch>
        </p:blipFill>
        <p:spPr bwMode="auto">
          <a:xfrm>
            <a:off x="533400" y="806450"/>
            <a:ext cx="6019800" cy="5715000"/>
          </a:xfrm>
          <a:prstGeom prst="rect">
            <a:avLst/>
          </a:prstGeom>
          <a:noFill/>
          <a:ln w="9525">
            <a:noFill/>
            <a:miter lim="800000"/>
            <a:headEnd/>
            <a:tailEnd/>
          </a:ln>
        </p:spPr>
      </p:pic>
      <p:sp>
        <p:nvSpPr>
          <p:cNvPr id="68611" name="Text Box 3"/>
          <p:cNvSpPr txBox="1">
            <a:spLocks noChangeArrowheads="1"/>
          </p:cNvSpPr>
          <p:nvPr/>
        </p:nvSpPr>
        <p:spPr bwMode="auto">
          <a:xfrm>
            <a:off x="6705600" y="6521450"/>
            <a:ext cx="1966913" cy="336550"/>
          </a:xfrm>
          <a:prstGeom prst="rect">
            <a:avLst/>
          </a:prstGeom>
          <a:noFill/>
          <a:ln w="9525">
            <a:noFill/>
            <a:miter lim="800000"/>
            <a:headEnd/>
            <a:tailEnd/>
          </a:ln>
        </p:spPr>
        <p:txBody>
          <a:bodyPr wrap="none">
            <a:prstTxWarp prst="textNoShape">
              <a:avLst/>
            </a:prstTxWarp>
            <a:spAutoFit/>
          </a:bodyPr>
          <a:lstStyle/>
          <a:p>
            <a:r>
              <a:rPr lang="en-US" sz="1600" i="1">
                <a:solidFill>
                  <a:schemeClr val="bg1"/>
                </a:solidFill>
              </a:rPr>
              <a:t>McCaffrey et al</a:t>
            </a:r>
            <a:r>
              <a:rPr lang="en-US" sz="1600">
                <a:solidFill>
                  <a:schemeClr val="bg1"/>
                </a:solidFill>
              </a:rPr>
              <a:t>. 2007</a:t>
            </a:r>
            <a:endParaRPr lang="en-US" sz="1600"/>
          </a:p>
        </p:txBody>
      </p:sp>
      <p:sp>
        <p:nvSpPr>
          <p:cNvPr id="68612" name="Text Box 4"/>
          <p:cNvSpPr txBox="1">
            <a:spLocks noChangeArrowheads="1"/>
          </p:cNvSpPr>
          <p:nvPr/>
        </p:nvSpPr>
        <p:spPr bwMode="auto">
          <a:xfrm>
            <a:off x="762000" y="12700"/>
            <a:ext cx="7559675" cy="820738"/>
          </a:xfrm>
          <a:prstGeom prst="rect">
            <a:avLst/>
          </a:prstGeom>
          <a:noFill/>
          <a:ln w="9525">
            <a:noFill/>
            <a:miter lim="800000"/>
            <a:headEnd/>
            <a:tailEnd/>
          </a:ln>
        </p:spPr>
        <p:txBody>
          <a:bodyPr>
            <a:prstTxWarp prst="textNoShape">
              <a:avLst/>
            </a:prstTxWarp>
            <a:spAutoFit/>
          </a:bodyPr>
          <a:lstStyle/>
          <a:p>
            <a:pPr>
              <a:lnSpc>
                <a:spcPct val="120000"/>
              </a:lnSpc>
            </a:pPr>
            <a:r>
              <a:rPr lang="en-US" sz="2000" dirty="0">
                <a:solidFill>
                  <a:srgbClr val="000000"/>
                </a:solidFill>
              </a:rPr>
              <a:t>External validation of velocity uncertainties by comparing with a model</a:t>
            </a:r>
          </a:p>
          <a:p>
            <a:pPr>
              <a:lnSpc>
                <a:spcPct val="120000"/>
              </a:lnSpc>
            </a:pPr>
            <a:r>
              <a:rPr lang="en-US" sz="2000" dirty="0">
                <a:solidFill>
                  <a:srgbClr val="000000"/>
                </a:solidFill>
              </a:rPr>
              <a:t> </a:t>
            </a:r>
            <a:r>
              <a:rPr lang="en-US" dirty="0" smtClean="0">
                <a:solidFill>
                  <a:srgbClr val="000000"/>
                </a:solidFill>
              </a:rPr>
              <a:t>- a more complex case of a large network in the Cascadia </a:t>
            </a:r>
            <a:r>
              <a:rPr lang="en-US" dirty="0" err="1" smtClean="0">
                <a:solidFill>
                  <a:srgbClr val="000000"/>
                </a:solidFill>
              </a:rPr>
              <a:t>subduction</a:t>
            </a:r>
            <a:r>
              <a:rPr lang="en-US" dirty="0" smtClean="0">
                <a:solidFill>
                  <a:srgbClr val="000000"/>
                </a:solidFill>
              </a:rPr>
              <a:t> zone</a:t>
            </a:r>
            <a:endParaRPr lang="en-US" dirty="0">
              <a:solidFill>
                <a:srgbClr val="000000"/>
              </a:solidFill>
            </a:endParaRPr>
          </a:p>
        </p:txBody>
      </p:sp>
      <p:sp>
        <p:nvSpPr>
          <p:cNvPr id="68613" name="Text Box 5"/>
          <p:cNvSpPr txBox="1">
            <a:spLocks noChangeArrowheads="1"/>
          </p:cNvSpPr>
          <p:nvPr/>
        </p:nvSpPr>
        <p:spPr bwMode="auto">
          <a:xfrm>
            <a:off x="6553200" y="1752600"/>
            <a:ext cx="2149475" cy="3724275"/>
          </a:xfrm>
          <a:prstGeom prst="rect">
            <a:avLst/>
          </a:prstGeom>
          <a:noFill/>
          <a:ln w="9525">
            <a:noFill/>
            <a:miter lim="800000"/>
            <a:headEnd/>
            <a:tailEnd/>
          </a:ln>
        </p:spPr>
        <p:txBody>
          <a:bodyPr>
            <a:prstTxWarp prst="textNoShape">
              <a:avLst/>
            </a:prstTxWarp>
            <a:spAutoFit/>
          </a:bodyPr>
          <a:lstStyle/>
          <a:p>
            <a:pPr>
              <a:lnSpc>
                <a:spcPct val="120000"/>
              </a:lnSpc>
            </a:pPr>
            <a:r>
              <a:rPr lang="en-US" sz="1800" dirty="0">
                <a:solidFill>
                  <a:srgbClr val="000000"/>
                </a:solidFill>
              </a:rPr>
              <a:t>Colors show slipping and locked portions of the </a:t>
            </a:r>
            <a:r>
              <a:rPr lang="en-US" sz="1800" dirty="0" err="1">
                <a:solidFill>
                  <a:srgbClr val="000000"/>
                </a:solidFill>
              </a:rPr>
              <a:t>subducting</a:t>
            </a:r>
            <a:r>
              <a:rPr lang="en-US" sz="1800" dirty="0">
                <a:solidFill>
                  <a:srgbClr val="000000"/>
                </a:solidFill>
              </a:rPr>
              <a:t> slab where the surface velocities are highly sensitive to the model;  area to the east is slowly deforming and insensitive to the details of the model</a:t>
            </a:r>
          </a:p>
        </p:txBody>
      </p:sp>
      <p:sp>
        <p:nvSpPr>
          <p:cNvPr id="6" name="Date Placeholder 5"/>
          <p:cNvSpPr>
            <a:spLocks noGrp="1"/>
          </p:cNvSpPr>
          <p:nvPr>
            <p:ph type="dt" sz="half" idx="10"/>
          </p:nvPr>
        </p:nvSpPr>
        <p:spPr/>
        <p:txBody>
          <a:bodyPr/>
          <a:lstStyle/>
          <a:p>
            <a:fld id="{75FDC4DF-7C77-D346-8B79-0C62FEDEE9E2}" type="datetime1">
              <a:rPr lang="en-US" smtClean="0"/>
              <a:t>7/10/13</a:t>
            </a:fld>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20</a:t>
            </a:fld>
            <a:endParaRPr lang="en-US"/>
          </a:p>
        </p:txBody>
      </p:sp>
      <p:sp>
        <p:nvSpPr>
          <p:cNvPr id="8" name="Footer Placeholder 7"/>
          <p:cNvSpPr>
            <a:spLocks noGrp="1"/>
          </p:cNvSpPr>
          <p:nvPr>
            <p:ph type="ftr" sz="quarter" idx="11"/>
          </p:nvPr>
        </p:nvSpPr>
        <p:spPr/>
        <p:txBody>
          <a:bodyPr/>
          <a:lstStyle/>
          <a:p>
            <a:r>
              <a:rPr lang="en-US" smtClean="0"/>
              <a:t>Error Analysis of GPS Velocity Estimates</a:t>
            </a:r>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aaa"/>
          <p:cNvPicPr>
            <a:picLocks noChangeAspect="1" noChangeArrowheads="1"/>
          </p:cNvPicPr>
          <p:nvPr/>
        </p:nvPicPr>
        <p:blipFill>
          <a:blip r:embed="rId3"/>
          <a:srcRect/>
          <a:stretch>
            <a:fillRect/>
          </a:stretch>
        </p:blipFill>
        <p:spPr bwMode="auto">
          <a:xfrm>
            <a:off x="457200" y="457200"/>
            <a:ext cx="5694363" cy="5894388"/>
          </a:xfrm>
          <a:prstGeom prst="rect">
            <a:avLst/>
          </a:prstGeom>
          <a:noFill/>
          <a:ln w="9525">
            <a:noFill/>
            <a:miter lim="800000"/>
            <a:headEnd/>
            <a:tailEnd/>
          </a:ln>
        </p:spPr>
      </p:pic>
      <p:sp>
        <p:nvSpPr>
          <p:cNvPr id="70659" name="Text Box 3"/>
          <p:cNvSpPr txBox="1">
            <a:spLocks noChangeArrowheads="1"/>
          </p:cNvSpPr>
          <p:nvPr/>
        </p:nvSpPr>
        <p:spPr bwMode="auto">
          <a:xfrm>
            <a:off x="6689725" y="1371600"/>
            <a:ext cx="2149475" cy="3724096"/>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Velocities and 70% error ellipses for 300 sites observed by continuous and survey-mode GPS 1991-2004</a:t>
            </a:r>
          </a:p>
          <a:p>
            <a:endParaRPr lang="en-US" sz="2200" dirty="0">
              <a:solidFill>
                <a:srgbClr val="000000"/>
              </a:solidFill>
            </a:endParaRPr>
          </a:p>
          <a:p>
            <a:r>
              <a:rPr lang="en-US" sz="2000" dirty="0">
                <a:solidFill>
                  <a:srgbClr val="000000"/>
                </a:solidFill>
              </a:rPr>
              <a:t>Test area (next slide) is east of 238E</a:t>
            </a:r>
          </a:p>
        </p:txBody>
      </p:sp>
      <p:sp>
        <p:nvSpPr>
          <p:cNvPr id="4" name="Date Placeholder 3"/>
          <p:cNvSpPr>
            <a:spLocks noGrp="1"/>
          </p:cNvSpPr>
          <p:nvPr>
            <p:ph type="dt" sz="half" idx="10"/>
          </p:nvPr>
        </p:nvSpPr>
        <p:spPr/>
        <p:txBody>
          <a:bodyPr/>
          <a:lstStyle/>
          <a:p>
            <a:fld id="{1E81E140-687F-9C45-AFE1-A512A40F1B45}" type="datetime1">
              <a:rPr lang="en-US" smtClean="0"/>
              <a:t>7/10/13</a:t>
            </a:fld>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t>21</a:t>
            </a:fld>
            <a:endParaRPr lang="en-US"/>
          </a:p>
        </p:txBody>
      </p:sp>
      <p:sp>
        <p:nvSpPr>
          <p:cNvPr id="6" name="Footer Placeholder 5"/>
          <p:cNvSpPr>
            <a:spLocks noGrp="1"/>
          </p:cNvSpPr>
          <p:nvPr>
            <p:ph type="ftr" sz="quarter" idx="11"/>
          </p:nvPr>
        </p:nvSpPr>
        <p:spPr/>
        <p:txBody>
          <a:bodyPr/>
          <a:lstStyle/>
          <a:p>
            <a:r>
              <a:rPr lang="en-US" smtClean="0"/>
              <a:t>Error Analysis of GPS Velocity Estimates</a:t>
            </a:r>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allc_70"/>
          <p:cNvPicPr>
            <a:picLocks noChangeAspect="1" noChangeArrowheads="1"/>
          </p:cNvPicPr>
          <p:nvPr/>
        </p:nvPicPr>
        <p:blipFill>
          <a:blip r:embed="rId3"/>
          <a:srcRect t="12964" r="16959" b="4630"/>
          <a:stretch>
            <a:fillRect/>
          </a:stretch>
        </p:blipFill>
        <p:spPr bwMode="auto">
          <a:xfrm>
            <a:off x="152400" y="228600"/>
            <a:ext cx="5287963" cy="6629400"/>
          </a:xfrm>
          <a:prstGeom prst="rect">
            <a:avLst/>
          </a:prstGeom>
          <a:noFill/>
          <a:ln w="9525">
            <a:noFill/>
            <a:miter lim="800000"/>
            <a:headEnd/>
            <a:tailEnd/>
          </a:ln>
        </p:spPr>
      </p:pic>
      <p:sp>
        <p:nvSpPr>
          <p:cNvPr id="72707" name="Text Box 3"/>
          <p:cNvSpPr txBox="1">
            <a:spLocks noChangeArrowheads="1"/>
          </p:cNvSpPr>
          <p:nvPr/>
        </p:nvSpPr>
        <p:spPr bwMode="auto">
          <a:xfrm>
            <a:off x="5867400" y="1600200"/>
            <a:ext cx="2819400" cy="3013075"/>
          </a:xfrm>
          <a:prstGeom prst="rect">
            <a:avLst/>
          </a:prstGeom>
          <a:noFill/>
          <a:ln w="9525">
            <a:noFill/>
            <a:miter lim="800000"/>
            <a:headEnd/>
            <a:tailEnd/>
          </a:ln>
        </p:spPr>
        <p:txBody>
          <a:bodyPr>
            <a:prstTxWarp prst="textNoShape">
              <a:avLst/>
            </a:prstTxWarp>
            <a:spAutoFit/>
          </a:bodyPr>
          <a:lstStyle/>
          <a:p>
            <a:pPr>
              <a:lnSpc>
                <a:spcPct val="120000"/>
              </a:lnSpc>
            </a:pPr>
            <a:r>
              <a:rPr lang="en-US" sz="2000" dirty="0">
                <a:solidFill>
                  <a:srgbClr val="000000"/>
                </a:solidFill>
              </a:rPr>
              <a:t>Residuals to elastic block model for </a:t>
            </a:r>
            <a:r>
              <a:rPr lang="en-US" sz="2000" dirty="0" smtClean="0">
                <a:solidFill>
                  <a:srgbClr val="000000"/>
                </a:solidFill>
              </a:rPr>
              <a:t>73 </a:t>
            </a:r>
            <a:r>
              <a:rPr lang="en-US" sz="2000" dirty="0">
                <a:solidFill>
                  <a:srgbClr val="000000"/>
                </a:solidFill>
              </a:rPr>
              <a:t>sites in slowly deforming region</a:t>
            </a:r>
          </a:p>
          <a:p>
            <a:pPr>
              <a:lnSpc>
                <a:spcPct val="120000"/>
              </a:lnSpc>
            </a:pPr>
            <a:endParaRPr lang="en-US" sz="2000" dirty="0">
              <a:solidFill>
                <a:srgbClr val="000000"/>
              </a:solidFill>
            </a:endParaRPr>
          </a:p>
          <a:p>
            <a:pPr>
              <a:lnSpc>
                <a:spcPct val="120000"/>
              </a:lnSpc>
            </a:pPr>
            <a:r>
              <a:rPr lang="en-US" sz="2000" dirty="0">
                <a:solidFill>
                  <a:srgbClr val="000000"/>
                </a:solidFill>
              </a:rPr>
              <a:t>Error ellipses are for 70% confidence: </a:t>
            </a:r>
          </a:p>
          <a:p>
            <a:pPr>
              <a:lnSpc>
                <a:spcPct val="120000"/>
              </a:lnSpc>
            </a:pPr>
            <a:r>
              <a:rPr lang="en-US" sz="2000" dirty="0">
                <a:solidFill>
                  <a:srgbClr val="000000"/>
                </a:solidFill>
              </a:rPr>
              <a:t>13-17 velocities pierce their ellipse </a:t>
            </a:r>
          </a:p>
        </p:txBody>
      </p:sp>
      <p:sp>
        <p:nvSpPr>
          <p:cNvPr id="4" name="Date Placeholder 3"/>
          <p:cNvSpPr>
            <a:spLocks noGrp="1"/>
          </p:cNvSpPr>
          <p:nvPr>
            <p:ph type="dt" sz="half" idx="10"/>
          </p:nvPr>
        </p:nvSpPr>
        <p:spPr/>
        <p:txBody>
          <a:bodyPr/>
          <a:lstStyle/>
          <a:p>
            <a:fld id="{DEEF6B48-EA0D-0543-8D26-CF3165AF6BDC}" type="datetime1">
              <a:rPr lang="en-US" smtClean="0"/>
              <a:t>7/10/13</a:t>
            </a:fld>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t>22</a:t>
            </a:fld>
            <a:endParaRPr lang="en-US"/>
          </a:p>
        </p:txBody>
      </p:sp>
      <p:sp>
        <p:nvSpPr>
          <p:cNvPr id="6" name="Footer Placeholder 5"/>
          <p:cNvSpPr>
            <a:spLocks noGrp="1"/>
          </p:cNvSpPr>
          <p:nvPr>
            <p:ph type="ftr" sz="quarter" idx="11"/>
          </p:nvPr>
        </p:nvSpPr>
        <p:spPr/>
        <p:txBody>
          <a:bodyPr/>
          <a:lstStyle/>
          <a:p>
            <a:r>
              <a:rPr lang="en-US" smtClean="0"/>
              <a:t>Error Analysis of GPS Velocity Estimates</a:t>
            </a:r>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f09b_V"/>
          <p:cNvPicPr>
            <a:picLocks noChangeAspect="1" noChangeArrowheads="1"/>
          </p:cNvPicPr>
          <p:nvPr/>
        </p:nvPicPr>
        <p:blipFill>
          <a:blip r:embed="rId3"/>
          <a:srcRect l="4678" t="45370" r="52046" b="4630"/>
          <a:stretch>
            <a:fillRect/>
          </a:stretch>
        </p:blipFill>
        <p:spPr bwMode="auto">
          <a:xfrm>
            <a:off x="1905000" y="1600200"/>
            <a:ext cx="2819400" cy="4114800"/>
          </a:xfrm>
          <a:prstGeom prst="rect">
            <a:avLst/>
          </a:prstGeom>
          <a:noFill/>
          <a:ln w="9525">
            <a:noFill/>
            <a:miter lim="800000"/>
            <a:headEnd/>
            <a:tailEnd/>
          </a:ln>
        </p:spPr>
      </p:pic>
      <p:sp>
        <p:nvSpPr>
          <p:cNvPr id="93187" name="Text Box 3"/>
          <p:cNvSpPr txBox="1">
            <a:spLocks noChangeArrowheads="1"/>
          </p:cNvSpPr>
          <p:nvPr/>
        </p:nvSpPr>
        <p:spPr bwMode="auto">
          <a:xfrm>
            <a:off x="5486400" y="1905000"/>
            <a:ext cx="2743200" cy="3451225"/>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rPr>
              <a:t>Cumulative histogram of normalized velocity residuals for Eastern Oregon &amp; Washington        ( 70 sites )</a:t>
            </a:r>
          </a:p>
          <a:p>
            <a:endParaRPr lang="en-US" sz="1800" dirty="0">
              <a:solidFill>
                <a:srgbClr val="000000"/>
              </a:solidFill>
            </a:endParaRPr>
          </a:p>
          <a:p>
            <a:r>
              <a:rPr lang="en-US" sz="1600" dirty="0">
                <a:solidFill>
                  <a:srgbClr val="000000"/>
                </a:solidFill>
              </a:rPr>
              <a:t>Noise added to position for each survey:  </a:t>
            </a:r>
          </a:p>
          <a:p>
            <a:r>
              <a:rPr lang="en-US" sz="1600" dirty="0">
                <a:solidFill>
                  <a:srgbClr val="000000"/>
                </a:solidFill>
              </a:rPr>
              <a:t>  0.5 mm random</a:t>
            </a:r>
          </a:p>
          <a:p>
            <a:r>
              <a:rPr lang="en-US" sz="1600" dirty="0">
                <a:solidFill>
                  <a:srgbClr val="000000"/>
                </a:solidFill>
              </a:rPr>
              <a:t> 1.0 mm/</a:t>
            </a:r>
            <a:r>
              <a:rPr lang="en-US" sz="1600" dirty="0" err="1">
                <a:solidFill>
                  <a:srgbClr val="000000"/>
                </a:solidFill>
              </a:rPr>
              <a:t>sqrt(yr</a:t>
            </a:r>
            <a:r>
              <a:rPr lang="en-US" sz="1600" dirty="0">
                <a:solidFill>
                  <a:srgbClr val="000000"/>
                </a:solidFill>
              </a:rPr>
              <a:t>)) random walk </a:t>
            </a:r>
          </a:p>
          <a:p>
            <a:endParaRPr lang="en-US" sz="1600" dirty="0">
              <a:solidFill>
                <a:srgbClr val="000000"/>
              </a:solidFill>
            </a:endParaRPr>
          </a:p>
          <a:p>
            <a:r>
              <a:rPr lang="en-US" sz="1600" dirty="0">
                <a:solidFill>
                  <a:srgbClr val="000000"/>
                </a:solidFill>
              </a:rPr>
              <a:t>Solid line is theoretical for </a:t>
            </a:r>
            <a:r>
              <a:rPr lang="en-US" sz="1600" dirty="0" smtClean="0">
                <a:solidFill>
                  <a:srgbClr val="000000"/>
                </a:solidFill>
              </a:rPr>
              <a:t>a chi </a:t>
            </a:r>
            <a:r>
              <a:rPr lang="en-US" sz="1600" dirty="0">
                <a:solidFill>
                  <a:srgbClr val="000000"/>
                </a:solidFill>
              </a:rPr>
              <a:t>distribution</a:t>
            </a:r>
          </a:p>
        </p:txBody>
      </p:sp>
      <p:sp>
        <p:nvSpPr>
          <p:cNvPr id="93188" name="Text Box 4"/>
          <p:cNvSpPr txBox="1">
            <a:spLocks noChangeArrowheads="1"/>
          </p:cNvSpPr>
          <p:nvPr/>
        </p:nvSpPr>
        <p:spPr bwMode="auto">
          <a:xfrm>
            <a:off x="1066800" y="2971800"/>
            <a:ext cx="793750" cy="738664"/>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Percent</a:t>
            </a:r>
          </a:p>
          <a:p>
            <a:r>
              <a:rPr lang="en-US" sz="1400" dirty="0">
                <a:solidFill>
                  <a:srgbClr val="000000"/>
                </a:solidFill>
              </a:rPr>
              <a:t>Within</a:t>
            </a:r>
          </a:p>
          <a:p>
            <a:r>
              <a:rPr lang="en-US" sz="1400" dirty="0">
                <a:solidFill>
                  <a:srgbClr val="000000"/>
                </a:solidFill>
              </a:rPr>
              <a:t>Ratio</a:t>
            </a:r>
          </a:p>
        </p:txBody>
      </p:sp>
      <p:sp>
        <p:nvSpPr>
          <p:cNvPr id="93189" name="Text Box 5"/>
          <p:cNvSpPr txBox="1">
            <a:spLocks noChangeArrowheads="1"/>
          </p:cNvSpPr>
          <p:nvPr/>
        </p:nvSpPr>
        <p:spPr bwMode="auto">
          <a:xfrm>
            <a:off x="1905000" y="5791200"/>
            <a:ext cx="3008594"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Ratio (velocity magnitude/uncertainty)</a:t>
            </a:r>
          </a:p>
        </p:txBody>
      </p:sp>
      <p:sp>
        <p:nvSpPr>
          <p:cNvPr id="93190" name="Text Box 6"/>
          <p:cNvSpPr txBox="1">
            <a:spLocks noChangeArrowheads="1"/>
          </p:cNvSpPr>
          <p:nvPr/>
        </p:nvSpPr>
        <p:spPr bwMode="auto">
          <a:xfrm>
            <a:off x="2193925" y="509588"/>
            <a:ext cx="298030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Velocity Residuals</a:t>
            </a:r>
          </a:p>
        </p:txBody>
      </p:sp>
      <p:sp>
        <p:nvSpPr>
          <p:cNvPr id="7" name="Date Placeholder 6"/>
          <p:cNvSpPr>
            <a:spLocks noGrp="1"/>
          </p:cNvSpPr>
          <p:nvPr>
            <p:ph type="dt" sz="half" idx="10"/>
          </p:nvPr>
        </p:nvSpPr>
        <p:spPr/>
        <p:txBody>
          <a:bodyPr/>
          <a:lstStyle/>
          <a:p>
            <a:fld id="{D7941287-37E9-4445-8326-46A81E7D4BD3}" type="datetime1">
              <a:rPr lang="en-US" smtClean="0"/>
              <a:t>7/10/13</a:t>
            </a:fld>
            <a:endParaRPr lang="en-US"/>
          </a:p>
        </p:txBody>
      </p:sp>
      <p:sp>
        <p:nvSpPr>
          <p:cNvPr id="8" name="Slide Number Placeholder 7"/>
          <p:cNvSpPr>
            <a:spLocks noGrp="1"/>
          </p:cNvSpPr>
          <p:nvPr>
            <p:ph type="sldNum" sz="quarter" idx="12"/>
          </p:nvPr>
        </p:nvSpPr>
        <p:spPr/>
        <p:txBody>
          <a:bodyPr/>
          <a:lstStyle/>
          <a:p>
            <a:fld id="{2575481C-4D2E-E241-87AD-12FCCFCFA92E}" type="slidenum">
              <a:rPr lang="en-US" smtClean="0"/>
              <a:t>23</a:t>
            </a:fld>
            <a:endParaRPr lang="en-US"/>
          </a:p>
        </p:txBody>
      </p:sp>
      <p:sp>
        <p:nvSpPr>
          <p:cNvPr id="9" name="Footer Placeholder 8"/>
          <p:cNvSpPr>
            <a:spLocks noGrp="1"/>
          </p:cNvSpPr>
          <p:nvPr>
            <p:ph type="ftr" sz="quarter" idx="11"/>
          </p:nvPr>
        </p:nvSpPr>
        <p:spPr/>
        <p:txBody>
          <a:bodyPr/>
          <a:lstStyle/>
          <a:p>
            <a:r>
              <a:rPr lang="en-US" smtClean="0"/>
              <a:t>Error Analysis of GPS Velocity Estimates</a:t>
            </a:r>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a01a_V"/>
          <p:cNvPicPr>
            <a:picLocks noChangeAspect="1" noChangeArrowheads="1"/>
          </p:cNvPicPr>
          <p:nvPr/>
        </p:nvPicPr>
        <p:blipFill>
          <a:blip r:embed="rId3"/>
          <a:srcRect l="4678" t="43518" r="52046" b="4630"/>
          <a:stretch>
            <a:fillRect/>
          </a:stretch>
        </p:blipFill>
        <p:spPr bwMode="auto">
          <a:xfrm>
            <a:off x="1981200" y="1447800"/>
            <a:ext cx="2819400" cy="4267200"/>
          </a:xfrm>
          <a:prstGeom prst="rect">
            <a:avLst/>
          </a:prstGeom>
          <a:noFill/>
          <a:ln w="9525">
            <a:noFill/>
            <a:miter lim="800000"/>
            <a:headEnd/>
            <a:tailEnd/>
          </a:ln>
        </p:spPr>
      </p:pic>
      <p:sp>
        <p:nvSpPr>
          <p:cNvPr id="95235" name="Text Box 3"/>
          <p:cNvSpPr txBox="1">
            <a:spLocks noChangeArrowheads="1"/>
          </p:cNvSpPr>
          <p:nvPr/>
        </p:nvSpPr>
        <p:spPr bwMode="auto">
          <a:xfrm>
            <a:off x="2057400" y="5791200"/>
            <a:ext cx="3276600" cy="584776"/>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Ratio (velocity magnitude/uncertainty)</a:t>
            </a:r>
          </a:p>
          <a:p>
            <a:endParaRPr lang="en-US" dirty="0">
              <a:solidFill>
                <a:srgbClr val="000000"/>
              </a:solidFill>
            </a:endParaRPr>
          </a:p>
        </p:txBody>
      </p:sp>
      <p:sp>
        <p:nvSpPr>
          <p:cNvPr id="95236" name="Text Box 4"/>
          <p:cNvSpPr txBox="1">
            <a:spLocks noChangeArrowheads="1"/>
          </p:cNvSpPr>
          <p:nvPr/>
        </p:nvSpPr>
        <p:spPr bwMode="auto">
          <a:xfrm>
            <a:off x="990600" y="1828800"/>
            <a:ext cx="741158" cy="1015663"/>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Percent</a:t>
            </a:r>
          </a:p>
          <a:p>
            <a:r>
              <a:rPr lang="en-US" sz="1400" dirty="0">
                <a:solidFill>
                  <a:srgbClr val="000000"/>
                </a:solidFill>
              </a:rPr>
              <a:t>Within</a:t>
            </a:r>
          </a:p>
          <a:p>
            <a:r>
              <a:rPr lang="en-US" sz="1400" dirty="0">
                <a:solidFill>
                  <a:srgbClr val="000000"/>
                </a:solidFill>
              </a:rPr>
              <a:t>Ratio</a:t>
            </a:r>
          </a:p>
          <a:p>
            <a:endParaRPr lang="en-US" dirty="0">
              <a:solidFill>
                <a:srgbClr val="000000"/>
              </a:solidFill>
            </a:endParaRPr>
          </a:p>
        </p:txBody>
      </p:sp>
      <p:sp>
        <p:nvSpPr>
          <p:cNvPr id="95237" name="Text Box 5"/>
          <p:cNvSpPr txBox="1">
            <a:spLocks noChangeArrowheads="1"/>
          </p:cNvSpPr>
          <p:nvPr/>
        </p:nvSpPr>
        <p:spPr bwMode="auto">
          <a:xfrm>
            <a:off x="5410200" y="2057400"/>
            <a:ext cx="2743200" cy="3482975"/>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Same as last slide but with a smaller random-walk noise added :</a:t>
            </a:r>
          </a:p>
          <a:p>
            <a:endParaRPr lang="en-US" sz="1400" dirty="0">
              <a:solidFill>
                <a:srgbClr val="000000"/>
              </a:solidFill>
            </a:endParaRPr>
          </a:p>
          <a:p>
            <a:r>
              <a:rPr lang="en-US" sz="1400" dirty="0">
                <a:solidFill>
                  <a:srgbClr val="000000"/>
                </a:solidFill>
              </a:rPr>
              <a:t>  </a:t>
            </a:r>
            <a:r>
              <a:rPr lang="en-US" sz="1600" dirty="0">
                <a:solidFill>
                  <a:srgbClr val="000000"/>
                </a:solidFill>
              </a:rPr>
              <a:t>0.5 mm random</a:t>
            </a:r>
          </a:p>
          <a:p>
            <a:r>
              <a:rPr lang="en-US" sz="1600" dirty="0">
                <a:solidFill>
                  <a:srgbClr val="000000"/>
                </a:solidFill>
              </a:rPr>
              <a:t>  0.5 mm/yr random walk </a:t>
            </a:r>
          </a:p>
          <a:p>
            <a:endParaRPr lang="en-US" sz="1600" dirty="0">
              <a:solidFill>
                <a:srgbClr val="000000"/>
              </a:solidFill>
            </a:endParaRPr>
          </a:p>
          <a:p>
            <a:r>
              <a:rPr lang="en-US" sz="1600" dirty="0">
                <a:solidFill>
                  <a:srgbClr val="000000"/>
                </a:solidFill>
              </a:rPr>
              <a:t>( </a:t>
            </a:r>
            <a:r>
              <a:rPr lang="en-US" sz="1600" dirty="0" err="1">
                <a:solidFill>
                  <a:srgbClr val="000000"/>
                </a:solidFill>
              </a:rPr>
              <a:t>vs</a:t>
            </a:r>
            <a:r>
              <a:rPr lang="en-US" sz="1600" dirty="0">
                <a:solidFill>
                  <a:srgbClr val="000000"/>
                </a:solidFill>
              </a:rPr>
              <a:t> 1.0 mm/</a:t>
            </a:r>
            <a:r>
              <a:rPr lang="en-US" sz="1600" dirty="0" err="1">
                <a:solidFill>
                  <a:srgbClr val="000000"/>
                </a:solidFill>
              </a:rPr>
              <a:t>sqrt(yr</a:t>
            </a:r>
            <a:r>
              <a:rPr lang="en-US" sz="1600" dirty="0">
                <a:solidFill>
                  <a:srgbClr val="000000"/>
                </a:solidFill>
              </a:rPr>
              <a:t>)) RW for ‘best’ noise model )</a:t>
            </a:r>
          </a:p>
          <a:p>
            <a:endParaRPr lang="en-US" sz="1600" dirty="0">
              <a:solidFill>
                <a:srgbClr val="000000"/>
              </a:solidFill>
            </a:endParaRPr>
          </a:p>
          <a:p>
            <a:r>
              <a:rPr lang="en-US" sz="1600" dirty="0">
                <a:solidFill>
                  <a:srgbClr val="000000"/>
                </a:solidFill>
              </a:rPr>
              <a:t>Note greater number of  residuals in range of 1.5-2.0 sigma</a:t>
            </a:r>
          </a:p>
          <a:p>
            <a:endParaRPr lang="en-US" sz="1600" dirty="0">
              <a:solidFill>
                <a:srgbClr val="000000"/>
              </a:solidFill>
            </a:endParaRPr>
          </a:p>
        </p:txBody>
      </p:sp>
      <p:sp>
        <p:nvSpPr>
          <p:cNvPr id="95238" name="Text Box 6"/>
          <p:cNvSpPr txBox="1">
            <a:spLocks noChangeArrowheads="1"/>
          </p:cNvSpPr>
          <p:nvPr/>
        </p:nvSpPr>
        <p:spPr bwMode="auto">
          <a:xfrm>
            <a:off x="2727325" y="433388"/>
            <a:ext cx="298030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Velocity Residuals</a:t>
            </a:r>
          </a:p>
        </p:txBody>
      </p:sp>
      <p:sp>
        <p:nvSpPr>
          <p:cNvPr id="7" name="Date Placeholder 6"/>
          <p:cNvSpPr>
            <a:spLocks noGrp="1"/>
          </p:cNvSpPr>
          <p:nvPr>
            <p:ph type="dt" sz="half" idx="10"/>
          </p:nvPr>
        </p:nvSpPr>
        <p:spPr/>
        <p:txBody>
          <a:bodyPr/>
          <a:lstStyle/>
          <a:p>
            <a:fld id="{1F09FB26-95ED-CE44-9372-9B02DBFC56A6}" type="datetime1">
              <a:rPr lang="en-US" smtClean="0"/>
              <a:t>7/10/13</a:t>
            </a:fld>
            <a:endParaRPr lang="en-US"/>
          </a:p>
        </p:txBody>
      </p:sp>
      <p:sp>
        <p:nvSpPr>
          <p:cNvPr id="8" name="Slide Number Placeholder 7"/>
          <p:cNvSpPr>
            <a:spLocks noGrp="1"/>
          </p:cNvSpPr>
          <p:nvPr>
            <p:ph type="sldNum" sz="quarter" idx="12"/>
          </p:nvPr>
        </p:nvSpPr>
        <p:spPr/>
        <p:txBody>
          <a:bodyPr/>
          <a:lstStyle/>
          <a:p>
            <a:fld id="{2575481C-4D2E-E241-87AD-12FCCFCFA92E}" type="slidenum">
              <a:rPr lang="en-US" smtClean="0"/>
              <a:t>24</a:t>
            </a:fld>
            <a:endParaRPr lang="en-US"/>
          </a:p>
        </p:txBody>
      </p:sp>
      <p:sp>
        <p:nvSpPr>
          <p:cNvPr id="9" name="Footer Placeholder 8"/>
          <p:cNvSpPr>
            <a:spLocks noGrp="1"/>
          </p:cNvSpPr>
          <p:nvPr>
            <p:ph type="ftr" sz="quarter" idx="11"/>
          </p:nvPr>
        </p:nvSpPr>
        <p:spPr/>
        <p:txBody>
          <a:bodyPr/>
          <a:lstStyle/>
          <a:p>
            <a:r>
              <a:rPr lang="en-US" smtClean="0"/>
              <a:t>Error Analysis of GPS Velocity Estimates</a:t>
            </a:r>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f12b_V"/>
          <p:cNvPicPr>
            <a:picLocks noChangeAspect="1" noChangeArrowheads="1"/>
          </p:cNvPicPr>
          <p:nvPr/>
        </p:nvPicPr>
        <p:blipFill>
          <a:blip r:embed="rId3"/>
          <a:srcRect l="4678" t="45370" r="52046" b="3703"/>
          <a:stretch>
            <a:fillRect/>
          </a:stretch>
        </p:blipFill>
        <p:spPr bwMode="auto">
          <a:xfrm>
            <a:off x="1676400" y="1600200"/>
            <a:ext cx="2819400" cy="4191000"/>
          </a:xfrm>
          <a:prstGeom prst="rect">
            <a:avLst/>
          </a:prstGeom>
          <a:noFill/>
          <a:ln w="9525">
            <a:noFill/>
            <a:miter lim="800000"/>
            <a:headEnd/>
            <a:tailEnd/>
          </a:ln>
        </p:spPr>
      </p:pic>
      <p:sp>
        <p:nvSpPr>
          <p:cNvPr id="97283" name="Text Box 3"/>
          <p:cNvSpPr txBox="1">
            <a:spLocks noChangeArrowheads="1"/>
          </p:cNvSpPr>
          <p:nvPr/>
        </p:nvSpPr>
        <p:spPr bwMode="auto">
          <a:xfrm>
            <a:off x="914400" y="1981200"/>
            <a:ext cx="741158" cy="1015663"/>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Percent</a:t>
            </a:r>
          </a:p>
          <a:p>
            <a:r>
              <a:rPr lang="en-US" sz="1400" dirty="0">
                <a:solidFill>
                  <a:srgbClr val="000000"/>
                </a:solidFill>
              </a:rPr>
              <a:t>Within</a:t>
            </a:r>
          </a:p>
          <a:p>
            <a:r>
              <a:rPr lang="en-US" sz="1400" dirty="0">
                <a:solidFill>
                  <a:srgbClr val="000000"/>
                </a:solidFill>
              </a:rPr>
              <a:t>Ratio</a:t>
            </a:r>
          </a:p>
          <a:p>
            <a:endParaRPr lang="en-US" dirty="0">
              <a:solidFill>
                <a:srgbClr val="000000"/>
              </a:solidFill>
            </a:endParaRPr>
          </a:p>
        </p:txBody>
      </p:sp>
      <p:sp>
        <p:nvSpPr>
          <p:cNvPr id="97284" name="Text Box 4"/>
          <p:cNvSpPr txBox="1">
            <a:spLocks noChangeArrowheads="1"/>
          </p:cNvSpPr>
          <p:nvPr/>
        </p:nvSpPr>
        <p:spPr bwMode="auto">
          <a:xfrm>
            <a:off x="4953000" y="1828800"/>
            <a:ext cx="3429000" cy="3231654"/>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Same as last slide but with larger random and random-walk noise added :</a:t>
            </a:r>
          </a:p>
          <a:p>
            <a:endParaRPr lang="en-US" sz="1400" dirty="0">
              <a:solidFill>
                <a:srgbClr val="000000"/>
              </a:solidFill>
            </a:endParaRPr>
          </a:p>
          <a:p>
            <a:r>
              <a:rPr lang="en-US" sz="1400" dirty="0">
                <a:solidFill>
                  <a:srgbClr val="000000"/>
                </a:solidFill>
              </a:rPr>
              <a:t>  </a:t>
            </a:r>
            <a:r>
              <a:rPr lang="en-US" sz="1600" dirty="0">
                <a:solidFill>
                  <a:srgbClr val="000000"/>
                </a:solidFill>
              </a:rPr>
              <a:t>2.0  mm white noise</a:t>
            </a:r>
          </a:p>
          <a:p>
            <a:r>
              <a:rPr lang="en-US" sz="1600" dirty="0">
                <a:solidFill>
                  <a:srgbClr val="000000"/>
                </a:solidFill>
              </a:rPr>
              <a:t>  1.5 mm/</a:t>
            </a:r>
            <a:r>
              <a:rPr lang="en-US" sz="1600" dirty="0" err="1">
                <a:solidFill>
                  <a:srgbClr val="000000"/>
                </a:solidFill>
              </a:rPr>
              <a:t>sqrt(yr</a:t>
            </a:r>
            <a:r>
              <a:rPr lang="en-US" sz="1600" dirty="0">
                <a:solidFill>
                  <a:srgbClr val="000000"/>
                </a:solidFill>
              </a:rPr>
              <a:t>)) random walk </a:t>
            </a:r>
          </a:p>
          <a:p>
            <a:endParaRPr lang="en-US" sz="1600" dirty="0">
              <a:solidFill>
                <a:srgbClr val="000000"/>
              </a:solidFill>
            </a:endParaRPr>
          </a:p>
          <a:p>
            <a:r>
              <a:rPr lang="en-US" sz="1600" dirty="0">
                <a:solidFill>
                  <a:srgbClr val="000000"/>
                </a:solidFill>
              </a:rPr>
              <a:t>( </a:t>
            </a:r>
            <a:r>
              <a:rPr lang="en-US" sz="1600" dirty="0" err="1">
                <a:solidFill>
                  <a:srgbClr val="000000"/>
                </a:solidFill>
              </a:rPr>
              <a:t>vs</a:t>
            </a:r>
            <a:r>
              <a:rPr lang="en-US" sz="1600" dirty="0">
                <a:solidFill>
                  <a:srgbClr val="000000"/>
                </a:solidFill>
              </a:rPr>
              <a:t> 0.5 mm WN and 1.0 mm/</a:t>
            </a:r>
            <a:r>
              <a:rPr lang="en-US" sz="1600" dirty="0" err="1">
                <a:solidFill>
                  <a:srgbClr val="000000"/>
                </a:solidFill>
              </a:rPr>
              <a:t>sqrt(yr</a:t>
            </a:r>
            <a:r>
              <a:rPr lang="en-US" sz="1600" dirty="0">
                <a:solidFill>
                  <a:srgbClr val="000000"/>
                </a:solidFill>
              </a:rPr>
              <a:t>)) RW for ‘best’ noise model )</a:t>
            </a:r>
          </a:p>
          <a:p>
            <a:endParaRPr lang="en-US" sz="1600" dirty="0">
              <a:solidFill>
                <a:srgbClr val="000000"/>
              </a:solidFill>
            </a:endParaRPr>
          </a:p>
          <a:p>
            <a:r>
              <a:rPr lang="en-US" sz="1600" dirty="0">
                <a:solidFill>
                  <a:srgbClr val="000000"/>
                </a:solidFill>
              </a:rPr>
              <a:t>Note smaller number of  residuals in all ranges above 0.1-sigma</a:t>
            </a:r>
          </a:p>
          <a:p>
            <a:endParaRPr lang="en-US" sz="1400" dirty="0">
              <a:solidFill>
                <a:srgbClr val="000000"/>
              </a:solidFill>
            </a:endParaRPr>
          </a:p>
        </p:txBody>
      </p:sp>
      <p:sp>
        <p:nvSpPr>
          <p:cNvPr id="97285" name="Text Box 5"/>
          <p:cNvSpPr txBox="1">
            <a:spLocks noChangeArrowheads="1"/>
          </p:cNvSpPr>
          <p:nvPr/>
        </p:nvSpPr>
        <p:spPr bwMode="auto">
          <a:xfrm>
            <a:off x="2041525" y="56038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97286" name="Text Box 6"/>
          <p:cNvSpPr txBox="1">
            <a:spLocks noChangeArrowheads="1"/>
          </p:cNvSpPr>
          <p:nvPr/>
        </p:nvSpPr>
        <p:spPr bwMode="auto">
          <a:xfrm>
            <a:off x="1905000" y="5791200"/>
            <a:ext cx="3292475" cy="584776"/>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Ratio (velocity magnitude/uncertainty)</a:t>
            </a:r>
          </a:p>
          <a:p>
            <a:endParaRPr lang="en-US" dirty="0">
              <a:solidFill>
                <a:srgbClr val="000000"/>
              </a:solidFill>
            </a:endParaRPr>
          </a:p>
        </p:txBody>
      </p:sp>
      <p:sp>
        <p:nvSpPr>
          <p:cNvPr id="97287" name="Text Box 7"/>
          <p:cNvSpPr txBox="1">
            <a:spLocks noChangeArrowheads="1"/>
          </p:cNvSpPr>
          <p:nvPr/>
        </p:nvSpPr>
        <p:spPr bwMode="auto">
          <a:xfrm>
            <a:off x="1981200" y="609600"/>
            <a:ext cx="298030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Velocity Residuals</a:t>
            </a:r>
          </a:p>
        </p:txBody>
      </p:sp>
      <p:sp>
        <p:nvSpPr>
          <p:cNvPr id="8" name="Date Placeholder 7"/>
          <p:cNvSpPr>
            <a:spLocks noGrp="1"/>
          </p:cNvSpPr>
          <p:nvPr>
            <p:ph type="dt" sz="half" idx="10"/>
          </p:nvPr>
        </p:nvSpPr>
        <p:spPr/>
        <p:txBody>
          <a:bodyPr/>
          <a:lstStyle/>
          <a:p>
            <a:fld id="{2275D82B-15A2-E343-AEAC-E1D5F397CE0D}" type="datetime1">
              <a:rPr lang="en-US" smtClean="0"/>
              <a:t>7/10/13</a:t>
            </a:fld>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25</a:t>
            </a:fld>
            <a:endParaRPr lang="en-US"/>
          </a:p>
        </p:txBody>
      </p:sp>
      <p:sp>
        <p:nvSpPr>
          <p:cNvPr id="10" name="Footer Placeholder 9"/>
          <p:cNvSpPr>
            <a:spLocks noGrp="1"/>
          </p:cNvSpPr>
          <p:nvPr>
            <p:ph type="ftr" sz="quarter" idx="11"/>
          </p:nvPr>
        </p:nvSpPr>
        <p:spPr/>
        <p:txBody>
          <a:bodyPr/>
          <a:lstStyle/>
          <a:p>
            <a:r>
              <a:rPr lang="en-US" smtClean="0"/>
              <a:t>Error Analysis of GPS Velocity Estimates</a:t>
            </a:r>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a:bodyPr>
          <a:lstStyle/>
          <a:p>
            <a:r>
              <a:rPr lang="en-US" sz="2800" dirty="0" smtClean="0"/>
              <a:t>Summary</a:t>
            </a:r>
            <a:endParaRPr lang="en-US" sz="2800" dirty="0"/>
          </a:p>
        </p:txBody>
      </p:sp>
      <p:sp>
        <p:nvSpPr>
          <p:cNvPr id="99331" name="Rectangle 3"/>
          <p:cNvSpPr>
            <a:spLocks noGrp="1" noChangeArrowheads="1"/>
          </p:cNvSpPr>
          <p:nvPr>
            <p:ph type="body" idx="1"/>
          </p:nvPr>
        </p:nvSpPr>
        <p:spPr/>
        <p:txBody>
          <a:bodyPr>
            <a:normAutofit/>
          </a:bodyPr>
          <a:lstStyle/>
          <a:p>
            <a:pPr>
              <a:spcBef>
                <a:spcPts val="1060"/>
              </a:spcBef>
            </a:pPr>
            <a:r>
              <a:rPr lang="en-US" sz="2400" dirty="0" smtClean="0"/>
              <a:t>All algorithms for computing estimates of standard deviations have various problems:  Fundamentally, rate standard deviations  are dependent on low frequency part of noise spectrum which is poorly determined.</a:t>
            </a:r>
          </a:p>
          <a:p>
            <a:pPr>
              <a:spcBef>
                <a:spcPts val="1060"/>
              </a:spcBef>
            </a:pPr>
            <a:r>
              <a:rPr lang="en-US" sz="2400" dirty="0" smtClean="0"/>
              <a:t>Assumptions of stationarity are often not valid </a:t>
            </a:r>
          </a:p>
          <a:p>
            <a:pPr>
              <a:spcBef>
                <a:spcPts val="1060"/>
              </a:spcBef>
            </a:pPr>
            <a:r>
              <a:rPr lang="en-US" sz="2400" dirty="0" smtClean="0"/>
              <a:t>“Realistic sigma” algorithm is a convenient and reliable approach to getting velocity uncertainties in </a:t>
            </a:r>
            <a:r>
              <a:rPr lang="en-US" sz="2400" i="1" dirty="0" err="1" smtClean="0"/>
              <a:t>globk</a:t>
            </a:r>
            <a:r>
              <a:rPr lang="en-US" sz="2400" dirty="0" smtClean="0"/>
              <a:t> </a:t>
            </a:r>
          </a:p>
          <a:p>
            <a:pPr>
              <a:spcBef>
                <a:spcPts val="1060"/>
              </a:spcBef>
            </a:pPr>
            <a:r>
              <a:rPr lang="en-US" sz="2400" dirty="0" smtClean="0"/>
              <a:t>Velocity residuals from </a:t>
            </a:r>
            <a:r>
              <a:rPr lang="en-US" sz="2400" smtClean="0"/>
              <a:t>a physical model</a:t>
            </a:r>
            <a:r>
              <a:rPr lang="en-US" sz="2400" dirty="0" smtClean="0"/>
              <a:t>, together with their uncertainties, can be used to validate the error model</a:t>
            </a:r>
          </a:p>
          <a:p>
            <a:endParaRPr lang="en-US" dirty="0"/>
          </a:p>
        </p:txBody>
      </p:sp>
      <p:sp>
        <p:nvSpPr>
          <p:cNvPr id="4" name="Date Placeholder 3"/>
          <p:cNvSpPr>
            <a:spLocks noGrp="1"/>
          </p:cNvSpPr>
          <p:nvPr>
            <p:ph type="dt" sz="half" idx="10"/>
          </p:nvPr>
        </p:nvSpPr>
        <p:spPr/>
        <p:txBody>
          <a:bodyPr/>
          <a:lstStyle/>
          <a:p>
            <a:fld id="{FA4AD136-2C4C-4043-89E7-82C50941D444}" type="datetime1">
              <a:rPr lang="en-US" smtClean="0"/>
              <a:t>7/10/13</a:t>
            </a:fld>
            <a:endParaRPr lang="en-US"/>
          </a:p>
        </p:txBody>
      </p:sp>
      <p:sp>
        <p:nvSpPr>
          <p:cNvPr id="6" name="Footer Placeholder 5"/>
          <p:cNvSpPr>
            <a:spLocks noGrp="1"/>
          </p:cNvSpPr>
          <p:nvPr>
            <p:ph type="ftr" sz="quarter" idx="11"/>
          </p:nvPr>
        </p:nvSpPr>
        <p:spPr/>
        <p:txBody>
          <a:bodyPr/>
          <a:lstStyle/>
          <a:p>
            <a:r>
              <a:rPr lang="en-US" smtClean="0"/>
              <a:t>Error Analysis of GPS Velocity Estimates</a:t>
            </a:r>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pPr/>
              <a:t>26</a:t>
            </a:fld>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533400" y="196850"/>
            <a:ext cx="8039100" cy="952500"/>
          </a:xfrm>
        </p:spPr>
        <p:txBody>
          <a:bodyPr>
            <a:normAutofit/>
          </a:bodyPr>
          <a:lstStyle/>
          <a:p>
            <a:r>
              <a:rPr lang="en-US" sz="2800" dirty="0"/>
              <a:t>Tools for Error Analysis in GAMIT/GLOBK</a:t>
            </a:r>
          </a:p>
        </p:txBody>
      </p:sp>
      <p:sp>
        <p:nvSpPr>
          <p:cNvPr id="100355" name="Rectangle 3"/>
          <p:cNvSpPr>
            <a:spLocks noGrp="1" noChangeArrowheads="1"/>
          </p:cNvSpPr>
          <p:nvPr>
            <p:ph type="body" idx="1"/>
          </p:nvPr>
        </p:nvSpPr>
        <p:spPr>
          <a:xfrm>
            <a:off x="584200" y="1265237"/>
            <a:ext cx="8331200" cy="5091113"/>
          </a:xfrm>
        </p:spPr>
        <p:txBody>
          <a:bodyPr>
            <a:normAutofit fontScale="55000" lnSpcReduction="20000"/>
          </a:bodyPr>
          <a:lstStyle/>
          <a:p>
            <a:pPr>
              <a:spcBef>
                <a:spcPts val="820"/>
              </a:spcBef>
            </a:pPr>
            <a:r>
              <a:rPr lang="en-US" dirty="0" smtClean="0"/>
              <a:t>GAMIT:   </a:t>
            </a:r>
            <a:r>
              <a:rPr lang="en-US" sz="2500" dirty="0" smtClean="0"/>
              <a:t>AUTCLN reweight = Y</a:t>
            </a:r>
            <a:r>
              <a:rPr lang="en-US" sz="2900" dirty="0" smtClean="0"/>
              <a:t> (default) uses phase </a:t>
            </a:r>
            <a:r>
              <a:rPr lang="en-US" sz="2900" dirty="0" err="1" smtClean="0"/>
              <a:t>rms</a:t>
            </a:r>
            <a:r>
              <a:rPr lang="en-US" sz="2900" dirty="0" smtClean="0"/>
              <a:t> from </a:t>
            </a:r>
            <a:r>
              <a:rPr lang="en-US" sz="2900" dirty="0" err="1" smtClean="0"/>
              <a:t>postfit</a:t>
            </a:r>
            <a:r>
              <a:rPr lang="en-US" sz="2900" dirty="0" smtClean="0"/>
              <a:t> edit to reweight data with  constant + elevation-dependent terms</a:t>
            </a:r>
          </a:p>
          <a:p>
            <a:pPr>
              <a:spcBef>
                <a:spcPts val="920"/>
              </a:spcBef>
            </a:pPr>
            <a:r>
              <a:rPr lang="en-US" sz="3300" dirty="0" smtClean="0"/>
              <a:t>GLOBK</a:t>
            </a:r>
          </a:p>
          <a:p>
            <a:pPr lvl="1">
              <a:spcBef>
                <a:spcPts val="820"/>
              </a:spcBef>
            </a:pPr>
            <a:r>
              <a:rPr lang="en-US" sz="2900" dirty="0" smtClean="0"/>
              <a:t>rename ( </a:t>
            </a:r>
            <a:r>
              <a:rPr lang="en-US" sz="2900" dirty="0" err="1" smtClean="0"/>
              <a:t>eq_file</a:t>
            </a:r>
            <a:r>
              <a:rPr lang="en-US" sz="2900" dirty="0" smtClean="0"/>
              <a:t>) _XPS or _XCL to remove outliers</a:t>
            </a:r>
          </a:p>
          <a:p>
            <a:pPr lvl="1">
              <a:spcBef>
                <a:spcPts val="820"/>
              </a:spcBef>
            </a:pPr>
            <a:r>
              <a:rPr lang="en-US" sz="2900" dirty="0" err="1" smtClean="0"/>
              <a:t>sig_neu</a:t>
            </a:r>
            <a:r>
              <a:rPr lang="en-US" sz="2900" dirty="0" smtClean="0"/>
              <a:t>   adds white noise by station and span; best way to “rescale” the random noise component; a large value can also substitute for _XPS/_XCL renames for removing outliers</a:t>
            </a:r>
          </a:p>
          <a:p>
            <a:pPr lvl="1">
              <a:spcBef>
                <a:spcPts val="820"/>
              </a:spcBef>
            </a:pPr>
            <a:r>
              <a:rPr lang="en-US" sz="2900" dirty="0" err="1" smtClean="0"/>
              <a:t>mar_neu</a:t>
            </a:r>
            <a:r>
              <a:rPr lang="en-US" sz="2900" dirty="0" smtClean="0"/>
              <a:t>  adds random-walk noise: principal method for controlling velocity uncertainties </a:t>
            </a:r>
          </a:p>
          <a:p>
            <a:pPr lvl="1">
              <a:spcBef>
                <a:spcPts val="820"/>
              </a:spcBef>
            </a:pPr>
            <a:r>
              <a:rPr lang="en-US" sz="2900" dirty="0" smtClean="0"/>
              <a:t>In the </a:t>
            </a:r>
            <a:r>
              <a:rPr lang="en-US" sz="2900" dirty="0" err="1" smtClean="0"/>
              <a:t>gdl</a:t>
            </a:r>
            <a:r>
              <a:rPr lang="en-US" sz="2900" dirty="0" smtClean="0"/>
              <a:t> files, can rescale variances of an entire </a:t>
            </a:r>
            <a:r>
              <a:rPr lang="en-US" sz="2900" dirty="0" err="1" smtClean="0"/>
              <a:t>h</a:t>
            </a:r>
            <a:r>
              <a:rPr lang="en-US" sz="2900" dirty="0" smtClean="0"/>
              <a:t>-file:  useful when combining solutions from with different sampling rates or from different programs (Bernese, GIPSY)</a:t>
            </a:r>
          </a:p>
          <a:p>
            <a:pPr>
              <a:spcBef>
                <a:spcPts val="820"/>
              </a:spcBef>
            </a:pPr>
            <a:r>
              <a:rPr lang="en-US" dirty="0" smtClean="0"/>
              <a:t>Utilities</a:t>
            </a:r>
          </a:p>
          <a:p>
            <a:pPr lvl="1">
              <a:spcBef>
                <a:spcPts val="820"/>
              </a:spcBef>
            </a:pPr>
            <a:r>
              <a:rPr lang="en-US" dirty="0" err="1">
                <a:cs typeface="Arial"/>
              </a:rPr>
              <a:t>t</a:t>
            </a:r>
            <a:r>
              <a:rPr lang="en-US" dirty="0" err="1" smtClean="0">
                <a:cs typeface="Arial"/>
              </a:rPr>
              <a:t>sview</a:t>
            </a:r>
            <a:r>
              <a:rPr lang="en-US" dirty="0" smtClean="0"/>
              <a:t> and </a:t>
            </a:r>
            <a:r>
              <a:rPr lang="en-US" dirty="0" err="1" smtClean="0"/>
              <a:t>tsfit</a:t>
            </a:r>
            <a:r>
              <a:rPr lang="en-US" dirty="0" smtClean="0"/>
              <a:t> can generate _XPS commands graphically or automatically</a:t>
            </a:r>
          </a:p>
          <a:p>
            <a:pPr lvl="1">
              <a:spcBef>
                <a:spcPts val="820"/>
              </a:spcBef>
            </a:pPr>
            <a:r>
              <a:rPr lang="en-US" dirty="0" err="1"/>
              <a:t>g</a:t>
            </a:r>
            <a:r>
              <a:rPr lang="en-US" dirty="0" err="1" smtClean="0"/>
              <a:t>rw</a:t>
            </a:r>
            <a:r>
              <a:rPr lang="en-US" dirty="0" smtClean="0"/>
              <a:t> and </a:t>
            </a:r>
            <a:r>
              <a:rPr lang="en-US" dirty="0" err="1" smtClean="0"/>
              <a:t>vrw</a:t>
            </a:r>
            <a:r>
              <a:rPr lang="en-US" dirty="0" smtClean="0"/>
              <a:t> can generate </a:t>
            </a:r>
            <a:r>
              <a:rPr lang="en-US" dirty="0" err="1" smtClean="0"/>
              <a:t>sig_neu</a:t>
            </a:r>
            <a:r>
              <a:rPr lang="en-US" dirty="0" smtClean="0"/>
              <a:t> commands with a few key strokes</a:t>
            </a:r>
          </a:p>
          <a:p>
            <a:pPr lvl="1">
              <a:spcBef>
                <a:spcPts val="820"/>
              </a:spcBef>
            </a:pPr>
            <a:r>
              <a:rPr lang="en-US" dirty="0" smtClean="0"/>
              <a:t>“Realistic sigma” algorithm implemented in </a:t>
            </a:r>
            <a:r>
              <a:rPr lang="en-US" dirty="0" err="1" smtClean="0"/>
              <a:t>tsview</a:t>
            </a:r>
            <a:r>
              <a:rPr lang="en-US" dirty="0" smtClean="0"/>
              <a:t> (MATLAB) and </a:t>
            </a:r>
            <a:r>
              <a:rPr lang="en-US" dirty="0" err="1" smtClean="0"/>
              <a:t>enfit</a:t>
            </a:r>
            <a:r>
              <a:rPr lang="en-US" dirty="0" smtClean="0"/>
              <a:t>/</a:t>
            </a:r>
            <a:r>
              <a:rPr lang="en-US" dirty="0" err="1" smtClean="0"/>
              <a:t>ensum</a:t>
            </a:r>
            <a:r>
              <a:rPr lang="en-US" dirty="0" smtClean="0"/>
              <a:t>; </a:t>
            </a:r>
            <a:r>
              <a:rPr lang="en-US" dirty="0" err="1" smtClean="0"/>
              <a:t>sh_gen_stats</a:t>
            </a:r>
            <a:r>
              <a:rPr lang="en-US" dirty="0" smtClean="0"/>
              <a:t> generates </a:t>
            </a:r>
            <a:r>
              <a:rPr lang="en-US" dirty="0" err="1" smtClean="0"/>
              <a:t>mar_neu</a:t>
            </a:r>
            <a:r>
              <a:rPr lang="en-US" dirty="0" smtClean="0"/>
              <a:t> commands for </a:t>
            </a:r>
            <a:r>
              <a:rPr lang="en-US" dirty="0" err="1" smtClean="0"/>
              <a:t>globk</a:t>
            </a:r>
            <a:r>
              <a:rPr lang="en-US" dirty="0" smtClean="0"/>
              <a:t> based on the noise estimates</a:t>
            </a:r>
          </a:p>
          <a:p>
            <a:pPr lvl="1">
              <a:spcBef>
                <a:spcPts val="820"/>
              </a:spcBef>
            </a:pPr>
            <a:r>
              <a:rPr lang="en-US" dirty="0" err="1" smtClean="0"/>
              <a:t>sh_plotvel</a:t>
            </a:r>
            <a:r>
              <a:rPr lang="en-US" dirty="0" smtClean="0"/>
              <a:t> (GMT) allows setting of confidence level of error ellipses</a:t>
            </a:r>
          </a:p>
          <a:p>
            <a:pPr lvl="1">
              <a:spcBef>
                <a:spcPts val="820"/>
              </a:spcBef>
            </a:pPr>
            <a:r>
              <a:rPr lang="en-US" dirty="0" err="1" smtClean="0"/>
              <a:t>sh_tshist</a:t>
            </a:r>
            <a:r>
              <a:rPr lang="en-US" dirty="0" smtClean="0"/>
              <a:t> and </a:t>
            </a:r>
            <a:r>
              <a:rPr lang="en-US" dirty="0" err="1" smtClean="0"/>
              <a:t>sh_velhist</a:t>
            </a:r>
            <a:r>
              <a:rPr lang="en-US" dirty="0" smtClean="0"/>
              <a:t> (GMT) can be used to generate histograms of time series and velocities.</a:t>
            </a:r>
          </a:p>
          <a:p>
            <a:pPr lvl="1">
              <a:spcBef>
                <a:spcPts val="820"/>
              </a:spcBef>
            </a:pPr>
            <a:endParaRPr lang="en-US" dirty="0"/>
          </a:p>
        </p:txBody>
      </p:sp>
      <p:sp>
        <p:nvSpPr>
          <p:cNvPr id="4" name="Date Placeholder 3"/>
          <p:cNvSpPr>
            <a:spLocks noGrp="1"/>
          </p:cNvSpPr>
          <p:nvPr>
            <p:ph type="dt" sz="half" idx="10"/>
          </p:nvPr>
        </p:nvSpPr>
        <p:spPr/>
        <p:txBody>
          <a:bodyPr/>
          <a:lstStyle/>
          <a:p>
            <a:fld id="{9C85455E-9491-B940-ABFD-76F2E7AA2524}" type="datetime1">
              <a:rPr lang="en-US" smtClean="0"/>
              <a:t>7/10/13</a:t>
            </a:fld>
            <a:endParaRPr lang="en-US"/>
          </a:p>
        </p:txBody>
      </p:sp>
      <p:sp>
        <p:nvSpPr>
          <p:cNvPr id="6" name="Footer Placeholder 5"/>
          <p:cNvSpPr>
            <a:spLocks noGrp="1"/>
          </p:cNvSpPr>
          <p:nvPr>
            <p:ph type="ftr" sz="quarter" idx="11"/>
          </p:nvPr>
        </p:nvSpPr>
        <p:spPr/>
        <p:txBody>
          <a:bodyPr/>
          <a:lstStyle/>
          <a:p>
            <a:r>
              <a:rPr lang="en-US" smtClean="0"/>
              <a:t>Error Analysis of GPS Velocity Estimates</a:t>
            </a:r>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pPr/>
              <a:t>27</a:t>
            </a:fld>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274638"/>
            <a:ext cx="7658100" cy="652462"/>
          </a:xfrm>
        </p:spPr>
        <p:txBody>
          <a:bodyPr>
            <a:normAutofit/>
          </a:bodyPr>
          <a:lstStyle/>
          <a:p>
            <a:r>
              <a:rPr lang="en-US" sz="2000" dirty="0" smtClean="0"/>
              <a:t>References </a:t>
            </a:r>
            <a:endParaRPr lang="en-US" sz="2000" dirty="0"/>
          </a:p>
        </p:txBody>
      </p:sp>
      <p:sp>
        <p:nvSpPr>
          <p:cNvPr id="102403" name="Rectangle 3"/>
          <p:cNvSpPr>
            <a:spLocks noGrp="1" noChangeArrowheads="1"/>
          </p:cNvSpPr>
          <p:nvPr>
            <p:ph type="body" idx="1"/>
          </p:nvPr>
        </p:nvSpPr>
        <p:spPr>
          <a:xfrm>
            <a:off x="622300" y="1062038"/>
            <a:ext cx="8229600" cy="4708525"/>
          </a:xfrm>
        </p:spPr>
        <p:txBody>
          <a:bodyPr>
            <a:normAutofit fontScale="92500" lnSpcReduction="20000"/>
          </a:bodyPr>
          <a:lstStyle/>
          <a:p>
            <a:pPr>
              <a:buNone/>
            </a:pPr>
            <a:r>
              <a:rPr lang="en-US" sz="1400" b="1" dirty="0" smtClean="0"/>
              <a:t>Spectral Analysis</a:t>
            </a:r>
          </a:p>
          <a:p>
            <a:pPr>
              <a:buNone/>
            </a:pPr>
            <a:r>
              <a:rPr lang="en-US" sz="1400" dirty="0" err="1" smtClean="0"/>
              <a:t>Langbein</a:t>
            </a:r>
            <a:r>
              <a:rPr lang="en-US" sz="1400" dirty="0" smtClean="0"/>
              <a:t> and Johnson [J. </a:t>
            </a:r>
            <a:r>
              <a:rPr lang="en-US" sz="1400" dirty="0" err="1" smtClean="0"/>
              <a:t>Geophys</a:t>
            </a:r>
            <a:r>
              <a:rPr lang="en-US" sz="1400" dirty="0" smtClean="0"/>
              <a:t>. </a:t>
            </a:r>
            <a:r>
              <a:rPr lang="de-DE" sz="1400" dirty="0" smtClean="0"/>
              <a:t>Res., 102, 591, 1997]</a:t>
            </a:r>
          </a:p>
          <a:p>
            <a:pPr>
              <a:buNone/>
            </a:pPr>
            <a:r>
              <a:rPr lang="de-DE" sz="1400" dirty="0" smtClean="0"/>
              <a:t> Zhang et al. [J. </a:t>
            </a:r>
            <a:r>
              <a:rPr lang="de-DE" sz="1400" dirty="0" err="1" smtClean="0"/>
              <a:t>Geophys</a:t>
            </a:r>
            <a:r>
              <a:rPr lang="de-DE" sz="1400" dirty="0" smtClean="0"/>
              <a:t>. </a:t>
            </a:r>
            <a:r>
              <a:rPr lang="en-US" sz="1400" dirty="0" smtClean="0"/>
              <a:t>Res., 102, 18035, 1997]</a:t>
            </a:r>
          </a:p>
          <a:p>
            <a:pPr>
              <a:buNone/>
            </a:pPr>
            <a:r>
              <a:rPr lang="en-US" sz="1400" dirty="0" smtClean="0"/>
              <a:t>Mao et al. [J. </a:t>
            </a:r>
            <a:r>
              <a:rPr lang="en-US" sz="1400" dirty="0" err="1" smtClean="0"/>
              <a:t>Geophys</a:t>
            </a:r>
            <a:r>
              <a:rPr lang="en-US" sz="1400" dirty="0" smtClean="0"/>
              <a:t>. Res., 104, 2797, 1999]</a:t>
            </a:r>
          </a:p>
          <a:p>
            <a:pPr>
              <a:buNone/>
            </a:pPr>
            <a:r>
              <a:rPr lang="en-US" sz="1400" dirty="0" smtClean="0"/>
              <a:t>Dixon et al. [Tectonics , 19, 1, 2000] Herring [GPS Solutions, 7, 194, 2003]</a:t>
            </a:r>
          </a:p>
          <a:p>
            <a:pPr>
              <a:buNone/>
            </a:pPr>
            <a:r>
              <a:rPr lang="en-US" sz="1400" dirty="0" smtClean="0"/>
              <a:t>Williams [J. Geodesy, 76, 483, 2003]</a:t>
            </a:r>
          </a:p>
          <a:p>
            <a:pPr>
              <a:buNone/>
            </a:pPr>
            <a:r>
              <a:rPr lang="en-US" sz="1400" dirty="0" smtClean="0"/>
              <a:t>Williams et al. [J. </a:t>
            </a:r>
            <a:r>
              <a:rPr lang="en-US" sz="1400" dirty="0" err="1" smtClean="0"/>
              <a:t>Geophys</a:t>
            </a:r>
            <a:r>
              <a:rPr lang="en-US" sz="1400" dirty="0" smtClean="0"/>
              <a:t>. Res. 109, B03412, 2004]</a:t>
            </a:r>
          </a:p>
          <a:p>
            <a:pPr>
              <a:buNone/>
            </a:pPr>
            <a:r>
              <a:rPr lang="en-US" sz="1400" dirty="0" err="1" smtClean="0"/>
              <a:t>Langbein</a:t>
            </a:r>
            <a:r>
              <a:rPr lang="en-US" sz="1400" dirty="0" smtClean="0"/>
              <a:t> [J. </a:t>
            </a:r>
            <a:r>
              <a:rPr lang="en-US" sz="1400" dirty="0" err="1" smtClean="0"/>
              <a:t>Geophys</a:t>
            </a:r>
            <a:r>
              <a:rPr lang="en-US" sz="1400" dirty="0" smtClean="0"/>
              <a:t>. Res., 113, B05405, 2008]</a:t>
            </a:r>
          </a:p>
          <a:p>
            <a:pPr>
              <a:buNone/>
            </a:pPr>
            <a:r>
              <a:rPr lang="en-US" sz="1400" dirty="0" smtClean="0"/>
              <a:t>Williams, S. [GPS Solutions, 12, 147, 2008] </a:t>
            </a:r>
          </a:p>
          <a:p>
            <a:pPr>
              <a:buNone/>
            </a:pPr>
            <a:endParaRPr lang="en-US" sz="1400" dirty="0" smtClean="0"/>
          </a:p>
          <a:p>
            <a:pPr>
              <a:buNone/>
            </a:pPr>
            <a:r>
              <a:rPr lang="en-US" sz="1400" b="1" dirty="0" smtClean="0"/>
              <a:t>Effect of seasonal terms on velocity estimates</a:t>
            </a:r>
          </a:p>
          <a:p>
            <a:pPr>
              <a:buNone/>
            </a:pPr>
            <a:r>
              <a:rPr lang="en-US" sz="1400" dirty="0" err="1" smtClean="0"/>
              <a:t>Blewitt</a:t>
            </a:r>
            <a:r>
              <a:rPr lang="en-US" sz="1400" dirty="0" smtClean="0"/>
              <a:t> and </a:t>
            </a:r>
            <a:r>
              <a:rPr lang="en-US" sz="1400" smtClean="0"/>
              <a:t>Lavallee</a:t>
            </a:r>
            <a:r>
              <a:rPr lang="en-US" sz="1400" dirty="0" smtClean="0"/>
              <a:t> </a:t>
            </a:r>
            <a:r>
              <a:rPr lang="en-US" sz="1400" dirty="0" smtClean="0"/>
              <a:t>[J. </a:t>
            </a:r>
            <a:r>
              <a:rPr lang="en-US" sz="1400" dirty="0" err="1" smtClean="0"/>
              <a:t>Geophys</a:t>
            </a:r>
            <a:r>
              <a:rPr lang="en-US" sz="1400" dirty="0" smtClean="0"/>
              <a:t>. Res. 107, 2001JB000570, 2002]</a:t>
            </a:r>
          </a:p>
          <a:p>
            <a:pPr>
              <a:buNone/>
            </a:pPr>
            <a:endParaRPr lang="en-US" sz="1400" dirty="0" smtClean="0"/>
          </a:p>
          <a:p>
            <a:pPr>
              <a:buNone/>
            </a:pPr>
            <a:r>
              <a:rPr lang="en-US" sz="1400" b="1" dirty="0" smtClean="0"/>
              <a:t>Realistic Sigma Algorithm</a:t>
            </a:r>
          </a:p>
          <a:p>
            <a:pPr>
              <a:buNone/>
            </a:pPr>
            <a:r>
              <a:rPr lang="en-US" sz="1400" dirty="0" smtClean="0"/>
              <a:t>Herring [GPS Solutions, 7, 194, 2003]</a:t>
            </a:r>
          </a:p>
          <a:p>
            <a:pPr>
              <a:buNone/>
            </a:pPr>
            <a:r>
              <a:rPr lang="en-US" sz="1400" dirty="0" err="1" smtClean="0"/>
              <a:t>Reilinger</a:t>
            </a:r>
            <a:r>
              <a:rPr lang="en-US" sz="1400" dirty="0" smtClean="0"/>
              <a:t> et al. [J. </a:t>
            </a:r>
            <a:r>
              <a:rPr lang="en-US" sz="1400" dirty="0" err="1" smtClean="0"/>
              <a:t>Geophys</a:t>
            </a:r>
            <a:r>
              <a:rPr lang="en-US" sz="1400" dirty="0" smtClean="0"/>
              <a:t>. Res., 111, B5,  2006]</a:t>
            </a:r>
          </a:p>
          <a:p>
            <a:pPr>
              <a:buNone/>
            </a:pPr>
            <a:endParaRPr lang="en-US" sz="1400" dirty="0" smtClean="0"/>
          </a:p>
          <a:p>
            <a:pPr>
              <a:buNone/>
            </a:pPr>
            <a:r>
              <a:rPr lang="en-US" sz="1400" b="1" dirty="0" smtClean="0"/>
              <a:t>Validation in velocity fields</a:t>
            </a:r>
          </a:p>
          <a:p>
            <a:pPr>
              <a:buNone/>
            </a:pPr>
            <a:r>
              <a:rPr lang="en-US" sz="1400" dirty="0" err="1" smtClean="0"/>
              <a:t>McClusky</a:t>
            </a:r>
            <a:r>
              <a:rPr lang="en-US" sz="1400" dirty="0" smtClean="0"/>
              <a:t> et al. [J. </a:t>
            </a:r>
            <a:r>
              <a:rPr lang="en-US" sz="1400" dirty="0" err="1" smtClean="0"/>
              <a:t>Geophys</a:t>
            </a:r>
            <a:r>
              <a:rPr lang="en-US" sz="1400" dirty="0" smtClean="0"/>
              <a:t>. Res. 105, 5695, 2000]</a:t>
            </a:r>
          </a:p>
          <a:p>
            <a:pPr>
              <a:buNone/>
            </a:pPr>
            <a:r>
              <a:rPr lang="en-US" sz="1400" dirty="0" err="1" smtClean="0"/>
              <a:t>McClusky</a:t>
            </a:r>
            <a:r>
              <a:rPr lang="en-US" sz="1400" dirty="0" smtClean="0"/>
              <a:t> et al. [</a:t>
            </a:r>
            <a:r>
              <a:rPr lang="en-US" sz="1400" dirty="0" err="1" smtClean="0"/>
              <a:t>Geophys</a:t>
            </a:r>
            <a:r>
              <a:rPr lang="en-US" sz="1400" dirty="0" smtClean="0"/>
              <a:t>. Res. </a:t>
            </a:r>
            <a:r>
              <a:rPr lang="en-US" sz="1400" dirty="0" err="1" smtClean="0"/>
              <a:t>Lett</a:t>
            </a:r>
            <a:r>
              <a:rPr lang="en-US" sz="1400" dirty="0" smtClean="0"/>
              <a:t>., 28, 3369, 2000]</a:t>
            </a:r>
          </a:p>
          <a:p>
            <a:pPr>
              <a:buNone/>
            </a:pPr>
            <a:r>
              <a:rPr lang="en-US" sz="1400" dirty="0" smtClean="0"/>
              <a:t>Davis et al. [J. </a:t>
            </a:r>
            <a:r>
              <a:rPr lang="en-US" sz="1400" dirty="0" err="1" smtClean="0"/>
              <a:t>Geophys</a:t>
            </a:r>
            <a:r>
              <a:rPr lang="en-US" sz="1400" dirty="0" smtClean="0"/>
              <a:t>. Res. </a:t>
            </a:r>
            <a:r>
              <a:rPr lang="en-US" sz="1400" dirty="0" err="1" smtClean="0"/>
              <a:t>Lett</a:t>
            </a:r>
            <a:r>
              <a:rPr lang="en-US" sz="1400" dirty="0" smtClean="0"/>
              <a:t>. 2003GL016961, 2003]</a:t>
            </a:r>
          </a:p>
          <a:p>
            <a:pPr>
              <a:buNone/>
            </a:pPr>
            <a:r>
              <a:rPr lang="en-US" sz="1400" dirty="0" smtClean="0"/>
              <a:t>McCaffrey et al., [</a:t>
            </a:r>
            <a:r>
              <a:rPr lang="en-US" sz="1400" dirty="0" err="1" smtClean="0"/>
              <a:t>Geophys</a:t>
            </a:r>
            <a:r>
              <a:rPr lang="en-US" sz="1400" dirty="0" smtClean="0"/>
              <a:t> J. Int., 2007.03371, 2007]</a:t>
            </a:r>
            <a:endParaRPr lang="en-US" sz="1400" dirty="0"/>
          </a:p>
        </p:txBody>
      </p:sp>
      <p:sp>
        <p:nvSpPr>
          <p:cNvPr id="4" name="Date Placeholder 3"/>
          <p:cNvSpPr>
            <a:spLocks noGrp="1"/>
          </p:cNvSpPr>
          <p:nvPr>
            <p:ph type="dt" sz="half" idx="10"/>
          </p:nvPr>
        </p:nvSpPr>
        <p:spPr/>
        <p:txBody>
          <a:bodyPr/>
          <a:lstStyle/>
          <a:p>
            <a:fld id="{DBB2CB44-FDB6-CD4E-BD98-4AC066308AA7}" type="datetime1">
              <a:rPr lang="en-US" smtClean="0"/>
              <a:t>7/10/13</a:t>
            </a:fld>
            <a:endParaRPr lang="en-US"/>
          </a:p>
        </p:txBody>
      </p:sp>
      <p:sp>
        <p:nvSpPr>
          <p:cNvPr id="6" name="Footer Placeholder 5"/>
          <p:cNvSpPr>
            <a:spLocks noGrp="1"/>
          </p:cNvSpPr>
          <p:nvPr>
            <p:ph type="ftr" sz="quarter" idx="11"/>
          </p:nvPr>
        </p:nvSpPr>
        <p:spPr/>
        <p:txBody>
          <a:bodyPr/>
          <a:lstStyle/>
          <a:p>
            <a:r>
              <a:rPr lang="en-US" smtClean="0"/>
              <a:t>Error Analysis of GPS Velocity Estimates</a:t>
            </a:r>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pPr/>
              <a:t>28</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noAutofit/>
          </a:bodyPr>
          <a:lstStyle/>
          <a:p>
            <a:r>
              <a:rPr lang="en-US" sz="3600" dirty="0" smtClean="0"/>
              <a:t>Determining the Uncertainties of GPS Parameter Estimates</a:t>
            </a:r>
            <a:endParaRPr lang="en-US" sz="3600" dirty="0"/>
          </a:p>
        </p:txBody>
      </p:sp>
      <p:sp>
        <p:nvSpPr>
          <p:cNvPr id="29699" name="Rectangle 5"/>
          <p:cNvSpPr>
            <a:spLocks noGrp="1" noChangeArrowheads="1"/>
          </p:cNvSpPr>
          <p:nvPr>
            <p:ph type="body" idx="1"/>
          </p:nvPr>
        </p:nvSpPr>
        <p:spPr>
          <a:xfrm>
            <a:off x="584200" y="1881187"/>
            <a:ext cx="7747000" cy="3617913"/>
          </a:xfrm>
        </p:spPr>
        <p:txBody>
          <a:bodyPr>
            <a:normAutofit/>
          </a:bodyPr>
          <a:lstStyle/>
          <a:p>
            <a:pPr>
              <a:spcBef>
                <a:spcPts val="1176"/>
              </a:spcBef>
            </a:pPr>
            <a:r>
              <a:rPr lang="en-US" sz="2400" dirty="0" smtClean="0"/>
              <a:t>Rigorous estimate of uncertainties requires full knowledge of the error spectrum—both temporal and spatial correlations (never possible)</a:t>
            </a:r>
          </a:p>
          <a:p>
            <a:pPr>
              <a:spcBef>
                <a:spcPts val="1176"/>
              </a:spcBef>
            </a:pPr>
            <a:r>
              <a:rPr lang="en-US" sz="2400" dirty="0" smtClean="0"/>
              <a:t>Sufficient approximations are often available by examining time series (phase and/or position) and reweighting data</a:t>
            </a:r>
          </a:p>
          <a:p>
            <a:pPr>
              <a:spcBef>
                <a:spcPts val="1176"/>
              </a:spcBef>
            </a:pPr>
            <a:r>
              <a:rPr lang="en-US" sz="2400" dirty="0" smtClean="0"/>
              <a:t>Whatever the assumed error model and tools used to implement it, external validation is important</a:t>
            </a:r>
            <a:endParaRPr lang="en-US" sz="2400" dirty="0"/>
          </a:p>
        </p:txBody>
      </p:sp>
      <p:sp>
        <p:nvSpPr>
          <p:cNvPr id="6" name="Date Placeholder 5"/>
          <p:cNvSpPr>
            <a:spLocks noGrp="1"/>
          </p:cNvSpPr>
          <p:nvPr>
            <p:ph type="dt" sz="half" idx="10"/>
          </p:nvPr>
        </p:nvSpPr>
        <p:spPr/>
        <p:txBody>
          <a:bodyPr/>
          <a:lstStyle/>
          <a:p>
            <a:fld id="{56552246-8399-3141-B40F-055B55BA3C7B}" type="datetime1">
              <a:rPr lang="en-US" smtClean="0"/>
              <a:t>7/10/13</a:t>
            </a:fld>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3</a:t>
            </a:fld>
            <a:endParaRPr lang="en-US"/>
          </a:p>
        </p:txBody>
      </p:sp>
      <p:sp>
        <p:nvSpPr>
          <p:cNvPr id="8" name="Footer Placeholder 7"/>
          <p:cNvSpPr>
            <a:spLocks noGrp="1"/>
          </p:cNvSpPr>
          <p:nvPr>
            <p:ph type="ftr" sz="quarter" idx="11"/>
          </p:nvPr>
        </p:nvSpPr>
        <p:spPr/>
        <p:txBody>
          <a:bodyPr/>
          <a:lstStyle/>
          <a:p>
            <a:r>
              <a:rPr lang="en-US" dirty="0" smtClean="0"/>
              <a:t>Error Analysis of GPS Velocity Estimates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n-US" sz="3600" dirty="0" smtClean="0"/>
              <a:t>Sources of Error</a:t>
            </a:r>
            <a:endParaRPr lang="en-US" sz="3600" dirty="0"/>
          </a:p>
        </p:txBody>
      </p:sp>
      <p:sp>
        <p:nvSpPr>
          <p:cNvPr id="31747" name="Rectangle 3"/>
          <p:cNvSpPr>
            <a:spLocks noGrp="1" noChangeArrowheads="1"/>
          </p:cNvSpPr>
          <p:nvPr>
            <p:ph type="body" idx="1"/>
          </p:nvPr>
        </p:nvSpPr>
        <p:spPr/>
        <p:txBody>
          <a:bodyPr>
            <a:normAutofit/>
          </a:bodyPr>
          <a:lstStyle/>
          <a:p>
            <a:r>
              <a:rPr lang="en-US" sz="2400" dirty="0" smtClean="0"/>
              <a:t>Signal propagation effects</a:t>
            </a:r>
          </a:p>
          <a:p>
            <a:pPr lvl="1"/>
            <a:r>
              <a:rPr lang="en-US" sz="2400" dirty="0" smtClean="0"/>
              <a:t>Receiver noise</a:t>
            </a:r>
          </a:p>
          <a:p>
            <a:pPr lvl="1"/>
            <a:r>
              <a:rPr lang="en-US" sz="2400" dirty="0" err="1" smtClean="0"/>
              <a:t>Ionospheric</a:t>
            </a:r>
            <a:r>
              <a:rPr lang="en-US" sz="2400" dirty="0" smtClean="0"/>
              <a:t> effects</a:t>
            </a:r>
          </a:p>
          <a:p>
            <a:pPr lvl="1"/>
            <a:r>
              <a:rPr lang="en-US" sz="2400" dirty="0" smtClean="0"/>
              <a:t>Signal scattering ( antenna phase center / multipath ) </a:t>
            </a:r>
          </a:p>
          <a:p>
            <a:pPr lvl="1"/>
            <a:r>
              <a:rPr lang="en-US" sz="2400" dirty="0" smtClean="0"/>
              <a:t>Atmospheric delay (mainly water vapor)</a:t>
            </a:r>
          </a:p>
          <a:p>
            <a:r>
              <a:rPr lang="en-US" sz="2400" dirty="0" err="1" smtClean="0"/>
              <a:t>Unmodeled</a:t>
            </a:r>
            <a:r>
              <a:rPr lang="en-US" sz="2400" dirty="0" smtClean="0"/>
              <a:t> motions of the station</a:t>
            </a:r>
          </a:p>
          <a:p>
            <a:pPr lvl="1"/>
            <a:r>
              <a:rPr lang="en-US" sz="2400" dirty="0" smtClean="0"/>
              <a:t>Monument instability</a:t>
            </a:r>
          </a:p>
          <a:p>
            <a:pPr lvl="1"/>
            <a:r>
              <a:rPr lang="en-US" sz="2400" dirty="0" smtClean="0"/>
              <a:t>Loading of the crust by atmosphere, oceans, and surface water</a:t>
            </a:r>
          </a:p>
          <a:p>
            <a:r>
              <a:rPr lang="en-US" sz="2400" dirty="0" err="1" smtClean="0"/>
              <a:t>Unmodeled</a:t>
            </a:r>
            <a:r>
              <a:rPr lang="en-US" sz="2400" dirty="0" smtClean="0"/>
              <a:t> motions of the satellites</a:t>
            </a:r>
            <a:endParaRPr lang="en-US" sz="2400" dirty="0"/>
          </a:p>
        </p:txBody>
      </p:sp>
      <p:sp>
        <p:nvSpPr>
          <p:cNvPr id="6" name="Date Placeholder 5"/>
          <p:cNvSpPr>
            <a:spLocks noGrp="1"/>
          </p:cNvSpPr>
          <p:nvPr>
            <p:ph type="dt" sz="half" idx="10"/>
          </p:nvPr>
        </p:nvSpPr>
        <p:spPr/>
        <p:txBody>
          <a:bodyPr/>
          <a:lstStyle/>
          <a:p>
            <a:fld id="{B9848065-7598-E042-AAF0-4C8EECC59A1D}" type="datetime1">
              <a:rPr lang="en-US" smtClean="0"/>
              <a:t>7/10/13</a:t>
            </a:fld>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4</a:t>
            </a:fld>
            <a:endParaRPr lang="en-US"/>
          </a:p>
        </p:txBody>
      </p:sp>
      <p:sp>
        <p:nvSpPr>
          <p:cNvPr id="8" name="Footer Placeholder 7"/>
          <p:cNvSpPr>
            <a:spLocks noGrp="1"/>
          </p:cNvSpPr>
          <p:nvPr>
            <p:ph type="ftr" sz="quarter" idx="11"/>
          </p:nvPr>
        </p:nvSpPr>
        <p:spPr/>
        <p:txBody>
          <a:bodyPr/>
          <a:lstStyle/>
          <a:p>
            <a:r>
              <a:rPr lang="en-US" smtClean="0"/>
              <a:t>Error Analysis of GPS Velocity Estimates</a:t>
            </a:r>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scview"/>
          <p:cNvPicPr>
            <a:picLocks noChangeAspect="1" noChangeArrowheads="1"/>
          </p:cNvPicPr>
          <p:nvPr/>
        </p:nvPicPr>
        <p:blipFill>
          <a:blip r:embed="rId3"/>
          <a:srcRect t="6061" b="50671"/>
          <a:stretch>
            <a:fillRect/>
          </a:stretch>
        </p:blipFill>
        <p:spPr bwMode="auto">
          <a:xfrm>
            <a:off x="762000" y="1524000"/>
            <a:ext cx="6477000" cy="4181475"/>
          </a:xfrm>
          <a:prstGeom prst="rect">
            <a:avLst/>
          </a:prstGeom>
          <a:noFill/>
          <a:ln w="9525">
            <a:noFill/>
            <a:miter lim="800000"/>
            <a:headEnd/>
            <a:tailEnd/>
          </a:ln>
        </p:spPr>
      </p:pic>
      <p:sp>
        <p:nvSpPr>
          <p:cNvPr id="35843" name="Text Box 3"/>
          <p:cNvSpPr txBox="1">
            <a:spLocks noChangeArrowheads="1"/>
          </p:cNvSpPr>
          <p:nvPr/>
        </p:nvSpPr>
        <p:spPr bwMode="auto">
          <a:xfrm>
            <a:off x="7315200" y="3581400"/>
            <a:ext cx="708025" cy="307975"/>
          </a:xfrm>
          <a:prstGeom prst="rect">
            <a:avLst/>
          </a:prstGeom>
          <a:noFill/>
          <a:ln w="9525">
            <a:noFill/>
            <a:miter lim="800000"/>
            <a:headEnd/>
            <a:tailEnd/>
          </a:ln>
        </p:spPr>
        <p:txBody>
          <a:bodyPr>
            <a:prstTxWarp prst="textNoShape">
              <a:avLst/>
            </a:prstTxWarp>
            <a:spAutoFit/>
          </a:bodyPr>
          <a:lstStyle/>
          <a:p>
            <a:r>
              <a:rPr lang="en-US" sz="1400">
                <a:solidFill>
                  <a:schemeClr val="bg1"/>
                </a:solidFill>
              </a:rPr>
              <a:t>Epochs</a:t>
            </a:r>
          </a:p>
        </p:txBody>
      </p:sp>
      <p:sp>
        <p:nvSpPr>
          <p:cNvPr id="35844" name="Text Box 4"/>
          <p:cNvSpPr txBox="1">
            <a:spLocks noChangeArrowheads="1"/>
          </p:cNvSpPr>
          <p:nvPr/>
        </p:nvSpPr>
        <p:spPr bwMode="auto">
          <a:xfrm>
            <a:off x="1524000" y="5715000"/>
            <a:ext cx="4357921"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1                     2                    3                  4                   5   Hours</a:t>
            </a:r>
          </a:p>
        </p:txBody>
      </p:sp>
      <p:sp>
        <p:nvSpPr>
          <p:cNvPr id="35845" name="Text Box 5"/>
          <p:cNvSpPr txBox="1">
            <a:spLocks noChangeArrowheads="1"/>
          </p:cNvSpPr>
          <p:nvPr/>
        </p:nvSpPr>
        <p:spPr bwMode="auto">
          <a:xfrm>
            <a:off x="6188075" y="4191000"/>
            <a:ext cx="762000" cy="1198563"/>
          </a:xfrm>
          <a:prstGeom prst="rect">
            <a:avLst/>
          </a:prstGeom>
          <a:noFill/>
          <a:ln w="9525">
            <a:noFill/>
            <a:miter lim="800000"/>
            <a:headEnd/>
            <a:tailEnd/>
          </a:ln>
        </p:spPr>
        <p:txBody>
          <a:bodyPr>
            <a:prstTxWarp prst="textNoShape">
              <a:avLst/>
            </a:prstTxWarp>
            <a:spAutoFit/>
          </a:bodyPr>
          <a:lstStyle/>
          <a:p>
            <a:endParaRPr lang="en-US" sz="1400" dirty="0">
              <a:solidFill>
                <a:srgbClr val="000000"/>
              </a:solidFill>
            </a:endParaRPr>
          </a:p>
          <a:p>
            <a:pPr>
              <a:lnSpc>
                <a:spcPct val="140000"/>
              </a:lnSpc>
            </a:pPr>
            <a:r>
              <a:rPr lang="en-US" sz="1400" dirty="0">
                <a:solidFill>
                  <a:srgbClr val="000000"/>
                </a:solidFill>
              </a:rPr>
              <a:t> 20</a:t>
            </a:r>
          </a:p>
          <a:p>
            <a:pPr>
              <a:lnSpc>
                <a:spcPct val="140000"/>
              </a:lnSpc>
            </a:pPr>
            <a:r>
              <a:rPr lang="en-US" sz="1400" dirty="0">
                <a:solidFill>
                  <a:srgbClr val="000000"/>
                </a:solidFill>
              </a:rPr>
              <a:t>  0  mm</a:t>
            </a:r>
          </a:p>
          <a:p>
            <a:pPr>
              <a:lnSpc>
                <a:spcPct val="140000"/>
              </a:lnSpc>
            </a:pPr>
            <a:r>
              <a:rPr lang="en-US" sz="1400" dirty="0">
                <a:solidFill>
                  <a:srgbClr val="000000"/>
                </a:solidFill>
              </a:rPr>
              <a:t>-20</a:t>
            </a:r>
          </a:p>
        </p:txBody>
      </p:sp>
      <p:sp>
        <p:nvSpPr>
          <p:cNvPr id="35846" name="Text Box 6"/>
          <p:cNvSpPr txBox="1">
            <a:spLocks noChangeArrowheads="1"/>
          </p:cNvSpPr>
          <p:nvPr/>
        </p:nvSpPr>
        <p:spPr bwMode="auto">
          <a:xfrm>
            <a:off x="1600200" y="5956240"/>
            <a:ext cx="5768251"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Elevation angle and phase residuals for single satellite</a:t>
            </a:r>
          </a:p>
        </p:txBody>
      </p:sp>
      <p:sp>
        <p:nvSpPr>
          <p:cNvPr id="35847" name="Text Box 7"/>
          <p:cNvSpPr txBox="1">
            <a:spLocks noChangeArrowheads="1"/>
          </p:cNvSpPr>
          <p:nvPr/>
        </p:nvSpPr>
        <p:spPr bwMode="auto">
          <a:xfrm>
            <a:off x="2438400" y="533400"/>
            <a:ext cx="4724400" cy="519113"/>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Characterizing Phase Noise</a:t>
            </a:r>
          </a:p>
        </p:txBody>
      </p:sp>
      <p:sp>
        <p:nvSpPr>
          <p:cNvPr id="10" name="Date Placeholder 9"/>
          <p:cNvSpPr>
            <a:spLocks noGrp="1"/>
          </p:cNvSpPr>
          <p:nvPr>
            <p:ph type="dt" sz="half" idx="10"/>
          </p:nvPr>
        </p:nvSpPr>
        <p:spPr/>
        <p:txBody>
          <a:bodyPr/>
          <a:lstStyle/>
          <a:p>
            <a:fld id="{75C4CAFA-035B-EC4A-89A3-371A94025B1B}" type="datetime1">
              <a:rPr lang="en-US" smtClean="0"/>
              <a:t>7/10/13</a:t>
            </a:fld>
            <a:endParaRPr lang="en-US"/>
          </a:p>
        </p:txBody>
      </p:sp>
      <p:sp>
        <p:nvSpPr>
          <p:cNvPr id="11" name="Slide Number Placeholder 10"/>
          <p:cNvSpPr>
            <a:spLocks noGrp="1"/>
          </p:cNvSpPr>
          <p:nvPr>
            <p:ph type="sldNum" sz="quarter" idx="12"/>
          </p:nvPr>
        </p:nvSpPr>
        <p:spPr/>
        <p:txBody>
          <a:bodyPr/>
          <a:lstStyle/>
          <a:p>
            <a:fld id="{2575481C-4D2E-E241-87AD-12FCCFCFA92E}" type="slidenum">
              <a:rPr lang="en-US" smtClean="0"/>
              <a:t>5</a:t>
            </a:fld>
            <a:endParaRPr lang="en-US"/>
          </a:p>
        </p:txBody>
      </p:sp>
      <p:sp>
        <p:nvSpPr>
          <p:cNvPr id="12" name="Footer Placeholder 11"/>
          <p:cNvSpPr>
            <a:spLocks noGrp="1"/>
          </p:cNvSpPr>
          <p:nvPr>
            <p:ph type="ftr" sz="quarter" idx="11"/>
          </p:nvPr>
        </p:nvSpPr>
        <p:spPr/>
        <p:txBody>
          <a:bodyPr/>
          <a:lstStyle/>
          <a:p>
            <a:r>
              <a:rPr lang="en-US" smtClean="0"/>
              <a:t>Error Analysis of GPS Velocity Estimates</a:t>
            </a:r>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sbase_5yr"/>
          <p:cNvPicPr>
            <a:picLocks noChangeAspect="1" noChangeArrowheads="1"/>
          </p:cNvPicPr>
          <p:nvPr/>
        </p:nvPicPr>
        <p:blipFill>
          <a:blip r:embed="rId3"/>
          <a:srcRect b="3175"/>
          <a:stretch>
            <a:fillRect/>
          </a:stretch>
        </p:blipFill>
        <p:spPr bwMode="auto">
          <a:xfrm>
            <a:off x="914400" y="0"/>
            <a:ext cx="5299075" cy="6858000"/>
          </a:xfrm>
          <a:prstGeom prst="rect">
            <a:avLst/>
          </a:prstGeom>
          <a:noFill/>
          <a:ln w="9525">
            <a:noFill/>
            <a:miter lim="800000"/>
            <a:headEnd/>
            <a:tailEnd/>
          </a:ln>
        </p:spPr>
      </p:pic>
      <p:sp>
        <p:nvSpPr>
          <p:cNvPr id="37891" name="Text Box 3"/>
          <p:cNvSpPr txBox="1">
            <a:spLocks noChangeArrowheads="1"/>
          </p:cNvSpPr>
          <p:nvPr/>
        </p:nvSpPr>
        <p:spPr bwMode="auto">
          <a:xfrm>
            <a:off x="6400800" y="1143000"/>
            <a:ext cx="2438400" cy="1800225"/>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Characterizing the Noise in Daily Position Estimates  </a:t>
            </a:r>
          </a:p>
        </p:txBody>
      </p:sp>
      <p:sp>
        <p:nvSpPr>
          <p:cNvPr id="37892" name="Text Box 4"/>
          <p:cNvSpPr txBox="1">
            <a:spLocks noChangeArrowheads="1"/>
          </p:cNvSpPr>
          <p:nvPr/>
        </p:nvSpPr>
        <p:spPr bwMode="auto">
          <a:xfrm>
            <a:off x="6477000" y="4191000"/>
            <a:ext cx="2209800" cy="13239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Note temporal correlations of 30-100 days and seasonal terms</a:t>
            </a:r>
          </a:p>
        </p:txBody>
      </p:sp>
      <p:sp>
        <p:nvSpPr>
          <p:cNvPr id="5" name="Date Placeholder 4"/>
          <p:cNvSpPr>
            <a:spLocks noGrp="1"/>
          </p:cNvSpPr>
          <p:nvPr>
            <p:ph type="dt" sz="half" idx="10"/>
          </p:nvPr>
        </p:nvSpPr>
        <p:spPr/>
        <p:txBody>
          <a:bodyPr/>
          <a:lstStyle/>
          <a:p>
            <a:fld id="{C9ECC6DD-F719-6D49-989B-58072D315466}" type="datetime1">
              <a:rPr lang="en-US" smtClean="0"/>
              <a:t>7/10/13</a:t>
            </a:fld>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6</a:t>
            </a:fld>
            <a:endParaRPr lang="en-US"/>
          </a:p>
        </p:txBody>
      </p:sp>
      <p:sp>
        <p:nvSpPr>
          <p:cNvPr id="7" name="Footer Placeholder 6"/>
          <p:cNvSpPr>
            <a:spLocks noGrp="1"/>
          </p:cNvSpPr>
          <p:nvPr>
            <p:ph type="ftr" sz="quarter" idx="11"/>
          </p:nvPr>
        </p:nvSpPr>
        <p:spPr/>
        <p:txBody>
          <a:bodyPr/>
          <a:lstStyle/>
          <a:p>
            <a:r>
              <a:rPr lang="en-US" smtClean="0"/>
              <a:t>Error Analysis of GPS Velocity Estimates</a:t>
            </a:r>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Wiiliams04 errors 10"/>
          <p:cNvPicPr>
            <a:picLocks noGrp="1" noChangeAspect="1" noChangeArrowheads="1"/>
          </p:cNvPicPr>
          <p:nvPr>
            <p:ph idx="1"/>
          </p:nvPr>
        </p:nvPicPr>
        <p:blipFill>
          <a:blip r:embed="rId3"/>
          <a:srcRect/>
          <a:stretch>
            <a:fillRect/>
          </a:stretch>
        </p:blipFill>
        <p:spPr>
          <a:xfrm>
            <a:off x="533400" y="361950"/>
            <a:ext cx="3230563" cy="6019800"/>
          </a:xfrm>
          <a:noFill/>
        </p:spPr>
      </p:pic>
      <p:sp>
        <p:nvSpPr>
          <p:cNvPr id="39939" name="Text Box 8"/>
          <p:cNvSpPr txBox="1">
            <a:spLocks noChangeArrowheads="1"/>
          </p:cNvSpPr>
          <p:nvPr/>
        </p:nvSpPr>
        <p:spPr bwMode="auto">
          <a:xfrm>
            <a:off x="3886200" y="2247900"/>
            <a:ext cx="5016500" cy="2077492"/>
          </a:xfrm>
          <a:prstGeom prst="rect">
            <a:avLst/>
          </a:prstGeom>
          <a:noFill/>
          <a:ln w="9525">
            <a:noFill/>
            <a:miter lim="800000"/>
            <a:headEnd/>
            <a:tailEnd/>
          </a:ln>
        </p:spPr>
        <p:txBody>
          <a:bodyPr wrap="square">
            <a:prstTxWarp prst="textNoShape">
              <a:avLst/>
            </a:prstTxWarp>
            <a:spAutoFit/>
          </a:bodyPr>
          <a:lstStyle/>
          <a:p>
            <a:pPr>
              <a:lnSpc>
                <a:spcPct val="120000"/>
              </a:lnSpc>
            </a:pPr>
            <a:r>
              <a:rPr lang="en-US" dirty="0">
                <a:solidFill>
                  <a:srgbClr val="000000"/>
                </a:solidFill>
              </a:rPr>
              <a:t>Figure 5 from </a:t>
            </a:r>
            <a:r>
              <a:rPr lang="en-US" i="1" dirty="0">
                <a:solidFill>
                  <a:srgbClr val="000000"/>
                </a:solidFill>
              </a:rPr>
              <a:t>Williams et al</a:t>
            </a:r>
            <a:r>
              <a:rPr lang="en-US" dirty="0">
                <a:solidFill>
                  <a:srgbClr val="000000"/>
                </a:solidFill>
              </a:rPr>
              <a:t> [2004]:  Power spectrum for common-mode error in the SOPAC regional SCIGN analysis.  Lines are best-fit WN + FN models (solid=mean </a:t>
            </a:r>
            <a:r>
              <a:rPr lang="en-US" dirty="0" err="1">
                <a:solidFill>
                  <a:srgbClr val="000000"/>
                </a:solidFill>
              </a:rPr>
              <a:t>ampl</a:t>
            </a:r>
            <a:r>
              <a:rPr lang="en-US" dirty="0">
                <a:solidFill>
                  <a:srgbClr val="000000"/>
                </a:solidFill>
              </a:rPr>
              <a:t>; dashed=MLE)</a:t>
            </a:r>
          </a:p>
          <a:p>
            <a:pPr>
              <a:lnSpc>
                <a:spcPct val="120000"/>
              </a:lnSpc>
            </a:pPr>
            <a:endParaRPr lang="en-US" dirty="0">
              <a:solidFill>
                <a:srgbClr val="000000"/>
              </a:solidFill>
            </a:endParaRPr>
          </a:p>
          <a:p>
            <a:pPr>
              <a:lnSpc>
                <a:spcPct val="120000"/>
              </a:lnSpc>
            </a:pPr>
            <a:r>
              <a:rPr lang="en-US" dirty="0">
                <a:solidFill>
                  <a:srgbClr val="000000"/>
                </a:solidFill>
              </a:rPr>
              <a:t>Note lack of taper and misfit for periods &gt; 1 yr</a:t>
            </a:r>
          </a:p>
        </p:txBody>
      </p:sp>
      <p:sp>
        <p:nvSpPr>
          <p:cNvPr id="39940" name="Text Box 9"/>
          <p:cNvSpPr txBox="1">
            <a:spLocks noChangeArrowheads="1"/>
          </p:cNvSpPr>
          <p:nvPr/>
        </p:nvSpPr>
        <p:spPr bwMode="auto">
          <a:xfrm>
            <a:off x="4343400" y="838200"/>
            <a:ext cx="3962400" cy="707886"/>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Spectral Analysis of the Time Series to Estimate an Error Model</a:t>
            </a:r>
          </a:p>
        </p:txBody>
      </p:sp>
      <p:sp>
        <p:nvSpPr>
          <p:cNvPr id="5" name="Date Placeholder 4"/>
          <p:cNvSpPr>
            <a:spLocks noGrp="1"/>
          </p:cNvSpPr>
          <p:nvPr>
            <p:ph type="dt" sz="half" idx="10"/>
          </p:nvPr>
        </p:nvSpPr>
        <p:spPr/>
        <p:txBody>
          <a:bodyPr/>
          <a:lstStyle/>
          <a:p>
            <a:fld id="{89FB6BD3-6C55-AE42-B1F3-8A7B2F40065E}" type="datetime1">
              <a:rPr lang="en-US" smtClean="0"/>
              <a:t>7/10/13</a:t>
            </a:fld>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7</a:t>
            </a:fld>
            <a:endParaRPr lang="en-US"/>
          </a:p>
        </p:txBody>
      </p:sp>
      <p:sp>
        <p:nvSpPr>
          <p:cNvPr id="7" name="Footer Placeholder 6"/>
          <p:cNvSpPr>
            <a:spLocks noGrp="1"/>
          </p:cNvSpPr>
          <p:nvPr>
            <p:ph type="ftr" sz="quarter" idx="11"/>
          </p:nvPr>
        </p:nvSpPr>
        <p:spPr/>
        <p:txBody>
          <a:bodyPr/>
          <a:lstStyle/>
          <a:p>
            <a:r>
              <a:rPr lang="en-US" smtClean="0"/>
              <a:t>Error Analysis of GPS Velocity Estimates</a:t>
            </a:r>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a:xfrm>
            <a:off x="457200" y="147638"/>
            <a:ext cx="8229600" cy="1143000"/>
          </a:xfrm>
        </p:spPr>
        <p:txBody>
          <a:bodyPr>
            <a:normAutofit/>
          </a:bodyPr>
          <a:lstStyle/>
          <a:p>
            <a:r>
              <a:rPr lang="en-US" sz="2400" dirty="0" smtClean="0"/>
              <a:t>Summary of </a:t>
            </a:r>
            <a:r>
              <a:rPr lang="en-US" sz="2400" dirty="0"/>
              <a:t>S</a:t>
            </a:r>
            <a:r>
              <a:rPr lang="en-US" sz="2400" dirty="0" smtClean="0"/>
              <a:t>pectral </a:t>
            </a:r>
            <a:r>
              <a:rPr lang="en-US" sz="2400" dirty="0"/>
              <a:t>A</a:t>
            </a:r>
            <a:r>
              <a:rPr lang="en-US" sz="2400" dirty="0" smtClean="0"/>
              <a:t>nalysis </a:t>
            </a:r>
            <a:r>
              <a:rPr lang="en-US" sz="2400" dirty="0"/>
              <a:t>A</a:t>
            </a:r>
            <a:r>
              <a:rPr lang="en-US" sz="2400" dirty="0" smtClean="0"/>
              <a:t>pproach </a:t>
            </a:r>
            <a:endParaRPr lang="en-US" sz="2400" dirty="0"/>
          </a:p>
        </p:txBody>
      </p:sp>
      <p:sp>
        <p:nvSpPr>
          <p:cNvPr id="41987" name="Rectangle 1027"/>
          <p:cNvSpPr>
            <a:spLocks noGrp="1" noChangeArrowheads="1"/>
          </p:cNvSpPr>
          <p:nvPr>
            <p:ph type="body" idx="1"/>
          </p:nvPr>
        </p:nvSpPr>
        <p:spPr>
          <a:xfrm>
            <a:off x="457200" y="1316038"/>
            <a:ext cx="8229600" cy="4525963"/>
          </a:xfrm>
        </p:spPr>
        <p:txBody>
          <a:bodyPr>
            <a:normAutofit/>
          </a:bodyPr>
          <a:lstStyle/>
          <a:p>
            <a:r>
              <a:rPr lang="en-US" sz="2000" dirty="0" smtClean="0"/>
              <a:t>Power law: slope of line fit to spectrum</a:t>
            </a:r>
          </a:p>
          <a:p>
            <a:pPr lvl="1"/>
            <a:r>
              <a:rPr lang="en-US" sz="2000" dirty="0" smtClean="0"/>
              <a:t>  0 = white noise</a:t>
            </a:r>
          </a:p>
          <a:p>
            <a:pPr lvl="1"/>
            <a:r>
              <a:rPr lang="en-US" sz="2000" dirty="0" smtClean="0"/>
              <a:t>-1 = flicker noise</a:t>
            </a:r>
          </a:p>
          <a:p>
            <a:pPr lvl="1"/>
            <a:r>
              <a:rPr lang="en-US" sz="2000" dirty="0" smtClean="0"/>
              <a:t>-2 = random walk </a:t>
            </a:r>
            <a:endParaRPr lang="en-US" sz="2000" dirty="0"/>
          </a:p>
          <a:p>
            <a:pPr lvl="1"/>
            <a:endParaRPr lang="en-US" sz="2000" dirty="0" smtClean="0"/>
          </a:p>
          <a:p>
            <a:r>
              <a:rPr lang="en-US" sz="2000" dirty="0" smtClean="0"/>
              <a:t>Non-integer spectral index (e.g. “fraction white noise” </a:t>
            </a:r>
            <a:r>
              <a:rPr lang="en-US" sz="2000" dirty="0" smtClean="0">
                <a:sym typeface="Wingdings" charset="2"/>
              </a:rPr>
              <a:t> 1 &gt; k &gt; -1 )</a:t>
            </a:r>
          </a:p>
          <a:p>
            <a:endParaRPr lang="en-US" sz="2000" dirty="0" smtClean="0">
              <a:sym typeface="Wingdings" charset="2"/>
            </a:endParaRPr>
          </a:p>
          <a:p>
            <a:r>
              <a:rPr lang="en-US" sz="2000" dirty="0" smtClean="0"/>
              <a:t>Good discussion in Williams [2003]</a:t>
            </a:r>
          </a:p>
          <a:p>
            <a:endParaRPr lang="en-US" sz="2000" dirty="0" smtClean="0"/>
          </a:p>
          <a:p>
            <a:r>
              <a:rPr lang="en-US" sz="2000" dirty="0" smtClean="0">
                <a:sym typeface="Wingdings" charset="2"/>
              </a:rPr>
              <a:t>Problems:  </a:t>
            </a:r>
          </a:p>
          <a:p>
            <a:pPr lvl="1"/>
            <a:r>
              <a:rPr lang="en-US" sz="2000" dirty="0" smtClean="0">
                <a:sym typeface="Wingdings" charset="2"/>
              </a:rPr>
              <a:t>Computationally intensive</a:t>
            </a:r>
          </a:p>
          <a:p>
            <a:pPr lvl="1"/>
            <a:r>
              <a:rPr lang="en-US" sz="2000" dirty="0" smtClean="0">
                <a:sym typeface="Wingdings" charset="2"/>
              </a:rPr>
              <a:t>No model captures reliably the lowest-frequency part of the spectrum</a:t>
            </a:r>
            <a:endParaRPr lang="en-US" sz="2000" dirty="0">
              <a:sym typeface="Wingdings" charset="2"/>
            </a:endParaRPr>
          </a:p>
        </p:txBody>
      </p:sp>
      <p:sp>
        <p:nvSpPr>
          <p:cNvPr id="6" name="Date Placeholder 5"/>
          <p:cNvSpPr>
            <a:spLocks noGrp="1"/>
          </p:cNvSpPr>
          <p:nvPr>
            <p:ph type="dt" sz="half" idx="10"/>
          </p:nvPr>
        </p:nvSpPr>
        <p:spPr/>
        <p:txBody>
          <a:bodyPr/>
          <a:lstStyle/>
          <a:p>
            <a:fld id="{F58E5001-4D92-2447-9D1E-23A75E77379A}" type="datetime1">
              <a:rPr lang="en-US" smtClean="0"/>
              <a:t>7/10/13</a:t>
            </a:fld>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8</a:t>
            </a:fld>
            <a:endParaRPr lang="en-US"/>
          </a:p>
        </p:txBody>
      </p:sp>
      <p:sp>
        <p:nvSpPr>
          <p:cNvPr id="8" name="Footer Placeholder 7"/>
          <p:cNvSpPr>
            <a:spLocks noGrp="1"/>
          </p:cNvSpPr>
          <p:nvPr>
            <p:ph type="ftr" sz="quarter" idx="11"/>
          </p:nvPr>
        </p:nvSpPr>
        <p:spPr/>
        <p:txBody>
          <a:bodyPr/>
          <a:lstStyle/>
          <a:p>
            <a:r>
              <a:rPr lang="en-US" smtClean="0"/>
              <a:t>Error Analysis of GPS Velocity Estimates</a:t>
            </a:r>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Mao 95 15"/>
          <p:cNvPicPr>
            <a:picLocks noChangeAspect="1" noChangeArrowheads="1"/>
          </p:cNvPicPr>
          <p:nvPr/>
        </p:nvPicPr>
        <p:blipFill>
          <a:blip r:embed="rId3"/>
          <a:srcRect/>
          <a:stretch>
            <a:fillRect/>
          </a:stretch>
        </p:blipFill>
        <p:spPr bwMode="auto">
          <a:xfrm>
            <a:off x="990600" y="1219200"/>
            <a:ext cx="6470650" cy="4116388"/>
          </a:xfrm>
          <a:prstGeom prst="rect">
            <a:avLst/>
          </a:prstGeom>
          <a:noFill/>
          <a:ln w="9525">
            <a:noFill/>
            <a:miter lim="800000"/>
            <a:headEnd/>
            <a:tailEnd/>
          </a:ln>
        </p:spPr>
      </p:pic>
      <p:sp>
        <p:nvSpPr>
          <p:cNvPr id="46083" name="Text Box 20"/>
          <p:cNvSpPr txBox="1">
            <a:spLocks noChangeArrowheads="1"/>
          </p:cNvSpPr>
          <p:nvPr/>
        </p:nvSpPr>
        <p:spPr bwMode="auto">
          <a:xfrm>
            <a:off x="1447800" y="5638800"/>
            <a:ext cx="6400800" cy="641350"/>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rPr>
              <a:t>White noise </a:t>
            </a:r>
            <a:r>
              <a:rPr lang="en-US" sz="1800" dirty="0" err="1">
                <a:solidFill>
                  <a:srgbClr val="000000"/>
                </a:solidFill>
              </a:rPr>
              <a:t>vs</a:t>
            </a:r>
            <a:r>
              <a:rPr lang="en-US" sz="1800" dirty="0">
                <a:solidFill>
                  <a:srgbClr val="000000"/>
                </a:solidFill>
              </a:rPr>
              <a:t> flicker noise from </a:t>
            </a:r>
            <a:r>
              <a:rPr lang="en-US" sz="1800" i="1" dirty="0">
                <a:solidFill>
                  <a:srgbClr val="000000"/>
                </a:solidFill>
              </a:rPr>
              <a:t>Mao et al.</a:t>
            </a:r>
            <a:r>
              <a:rPr lang="en-US" sz="1800" dirty="0">
                <a:solidFill>
                  <a:srgbClr val="000000"/>
                </a:solidFill>
              </a:rPr>
              <a:t> [1999] spectral analysis of 23 global stations</a:t>
            </a:r>
          </a:p>
        </p:txBody>
      </p:sp>
      <p:sp>
        <p:nvSpPr>
          <p:cNvPr id="46084" name="Text Box 21"/>
          <p:cNvSpPr txBox="1">
            <a:spLocks noChangeArrowheads="1"/>
          </p:cNvSpPr>
          <p:nvPr/>
        </p:nvSpPr>
        <p:spPr bwMode="auto">
          <a:xfrm>
            <a:off x="990600" y="493931"/>
            <a:ext cx="7038606" cy="707886"/>
          </a:xfrm>
          <a:prstGeom prst="rect">
            <a:avLst/>
          </a:prstGeom>
          <a:noFill/>
          <a:ln w="9525">
            <a:noFill/>
            <a:miter lim="800000"/>
            <a:headEnd/>
            <a:tailEnd/>
          </a:ln>
        </p:spPr>
        <p:txBody>
          <a:bodyPr wrap="square">
            <a:prstTxWarp prst="textNoShape">
              <a:avLst/>
            </a:prstTxWarp>
            <a:spAutoFit/>
          </a:bodyPr>
          <a:lstStyle/>
          <a:p>
            <a:r>
              <a:rPr lang="en-US" sz="2000" dirty="0">
                <a:solidFill>
                  <a:srgbClr val="000000"/>
                </a:solidFill>
              </a:rPr>
              <a:t>Short-</a:t>
            </a:r>
            <a:r>
              <a:rPr lang="en-US" sz="2000" dirty="0" smtClean="0">
                <a:solidFill>
                  <a:srgbClr val="000000"/>
                </a:solidFill>
              </a:rPr>
              <a:t>cut (Mao et al, 1998):  </a:t>
            </a:r>
          </a:p>
          <a:p>
            <a:r>
              <a:rPr lang="en-US" sz="2000" dirty="0" smtClean="0">
                <a:solidFill>
                  <a:srgbClr val="000000"/>
                </a:solidFill>
              </a:rPr>
              <a:t>Use </a:t>
            </a:r>
            <a:r>
              <a:rPr lang="en-US" sz="2000" dirty="0">
                <a:solidFill>
                  <a:srgbClr val="000000"/>
                </a:solidFill>
              </a:rPr>
              <a:t>white noise statistics ( </a:t>
            </a:r>
            <a:r>
              <a:rPr lang="en-US" sz="2000" dirty="0" err="1">
                <a:solidFill>
                  <a:srgbClr val="000000"/>
                </a:solidFill>
              </a:rPr>
              <a:t>wrms</a:t>
            </a:r>
            <a:r>
              <a:rPr lang="en-US" sz="2000" dirty="0">
                <a:solidFill>
                  <a:srgbClr val="000000"/>
                </a:solidFill>
              </a:rPr>
              <a:t>) to predict the flicker noise</a:t>
            </a:r>
          </a:p>
        </p:txBody>
      </p:sp>
      <p:sp>
        <p:nvSpPr>
          <p:cNvPr id="5" name="Date Placeholder 4"/>
          <p:cNvSpPr>
            <a:spLocks noGrp="1"/>
          </p:cNvSpPr>
          <p:nvPr>
            <p:ph type="dt" sz="half" idx="10"/>
          </p:nvPr>
        </p:nvSpPr>
        <p:spPr/>
        <p:txBody>
          <a:bodyPr/>
          <a:lstStyle/>
          <a:p>
            <a:fld id="{3223034B-5A55-B747-945C-82B128B8BCCC}" type="datetime1">
              <a:rPr lang="en-US" smtClean="0"/>
              <a:t>7/10/13</a:t>
            </a:fld>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9</a:t>
            </a:fld>
            <a:endParaRPr lang="en-US"/>
          </a:p>
        </p:txBody>
      </p:sp>
      <p:sp>
        <p:nvSpPr>
          <p:cNvPr id="7" name="Footer Placeholder 6"/>
          <p:cNvSpPr>
            <a:spLocks noGrp="1"/>
          </p:cNvSpPr>
          <p:nvPr>
            <p:ph type="ftr" sz="quarter" idx="11"/>
          </p:nvPr>
        </p:nvSpPr>
        <p:spPr/>
        <p:txBody>
          <a:bodyPr/>
          <a:lstStyle/>
          <a:p>
            <a:r>
              <a:rPr lang="en-US" smtClean="0"/>
              <a:t>Error Analysis of GPS Velocity Estimates</a:t>
            </a:r>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4713</TotalTime>
  <Words>5965</Words>
  <Application>Microsoft Macintosh PowerPoint</Application>
  <PresentationFormat>On-screen Show (4:3)</PresentationFormat>
  <Paragraphs>354</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Error Analysis of GPS Velocity Estimates  </vt:lpstr>
      <vt:lpstr>Issues in GPS Error Analysis</vt:lpstr>
      <vt:lpstr>Determining the Uncertainties of GPS Parameter Estimates</vt:lpstr>
      <vt:lpstr>Sources of Error</vt:lpstr>
      <vt:lpstr>PowerPoint Presentation</vt:lpstr>
      <vt:lpstr>PowerPoint Presentation</vt:lpstr>
      <vt:lpstr>PowerPoint Presentation</vt:lpstr>
      <vt:lpstr>Summary of Spectral Analysis Approach </vt:lpstr>
      <vt:lpstr>PowerPoint Presentation</vt:lpstr>
      <vt:lpstr>“Realistic Sigma” Algorithm for Velocity Uncertainties</vt:lpstr>
      <vt:lpstr>PowerPoint Presentation</vt:lpstr>
      <vt:lpstr>PowerPoint Presentation</vt:lpstr>
      <vt:lpstr>PowerPoint Presentation</vt:lpstr>
      <vt:lpstr>PowerPoint Presentation</vt:lpstr>
      <vt:lpstr>Comparison of estimated velocity uncertainties using spectral analysis (CATS*) and Gauss-Markov fitting of averages (GLOBK)</vt:lpstr>
      <vt:lpstr>Velocity Errors due to Seasonal Signals in Continuous Time Series </vt:lpstr>
      <vt:lpstr>Summary of Practical Approaches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Tools for Error Analysis in GAMIT/GLOBK</vt:lpstr>
      <vt:lpstr>References </vt:lpstr>
    </vt:vector>
  </TitlesOfParts>
  <Manager/>
  <Company>MIT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Error Analysis</dc:title>
  <dc:subject/>
  <dc:creator>RWK/TAH</dc:creator>
  <cp:keywords/>
  <dc:description/>
  <cp:lastModifiedBy>rwk</cp:lastModifiedBy>
  <cp:revision>46</cp:revision>
  <cp:lastPrinted>2012-01-05T22:31:27Z</cp:lastPrinted>
  <dcterms:created xsi:type="dcterms:W3CDTF">2011-08-03T17:56:45Z</dcterms:created>
  <dcterms:modified xsi:type="dcterms:W3CDTF">2013-07-10T21:01:25Z</dcterms:modified>
  <cp:category/>
</cp:coreProperties>
</file>