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3"/>
  </p:notesMasterIdLst>
  <p:handoutMasterIdLst>
    <p:handoutMasterId r:id="rId24"/>
  </p:handoutMasterIdLst>
  <p:sldIdLst>
    <p:sldId id="288" r:id="rId2"/>
    <p:sldId id="259" r:id="rId3"/>
    <p:sldId id="283" r:id="rId4"/>
    <p:sldId id="284" r:id="rId5"/>
    <p:sldId id="285" r:id="rId6"/>
    <p:sldId id="286" r:id="rId7"/>
    <p:sldId id="287" r:id="rId8"/>
    <p:sldId id="263" r:id="rId9"/>
    <p:sldId id="264" r:id="rId10"/>
    <p:sldId id="265" r:id="rId11"/>
    <p:sldId id="280" r:id="rId12"/>
    <p:sldId id="266" r:id="rId13"/>
    <p:sldId id="267" r:id="rId14"/>
    <p:sldId id="268" r:id="rId15"/>
    <p:sldId id="269" r:id="rId16"/>
    <p:sldId id="281" r:id="rId17"/>
    <p:sldId id="270" r:id="rId18"/>
    <p:sldId id="271" r:id="rId19"/>
    <p:sldId id="260" r:id="rId20"/>
    <p:sldId id="261" r:id="rId21"/>
    <p:sldId id="262"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81" autoAdjust="0"/>
    <p:restoredTop sz="94660"/>
  </p:normalViewPr>
  <p:slideViewPr>
    <p:cSldViewPr snapToGrid="0" snapToObjects="1" showGuides="1">
      <p:cViewPr>
        <p:scale>
          <a:sx n="100" d="100"/>
          <a:sy n="100" d="100"/>
        </p:scale>
        <p:origin x="-552" y="-72"/>
      </p:cViewPr>
      <p:guideLst>
        <p:guide orient="horz" pos="2160"/>
        <p:guide pos="2880"/>
      </p:guideLst>
    </p:cSldViewPr>
  </p:slideViewPr>
  <p:notesTextViewPr>
    <p:cViewPr>
      <p:scale>
        <a:sx n="100" d="100"/>
        <a:sy n="100" d="100"/>
      </p:scale>
      <p:origin x="0" y="0"/>
    </p:cViewPr>
  </p:notesTextViewPr>
  <p:sorterViewPr>
    <p:cViewPr>
      <p:scale>
        <a:sx n="95" d="100"/>
        <a:sy n="95"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A310E9-E3C6-7D45-8879-DAB855AF5A6B}" type="datetimeFigureOut">
              <a:rPr lang="en-US" smtClean="0"/>
              <a:t>9/26/13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1A4ED2-7CF1-A343-849F-7A21341CEA73}" type="slidenum">
              <a:rPr lang="en-US" smtClean="0"/>
              <a:t>‹#›</a:t>
            </a:fld>
            <a:endParaRPr lang="en-US"/>
          </a:p>
        </p:txBody>
      </p:sp>
    </p:spTree>
    <p:extLst>
      <p:ext uri="{BB962C8B-B14F-4D97-AF65-F5344CB8AC3E}">
        <p14:creationId xmlns:p14="http://schemas.microsoft.com/office/powerpoint/2010/main" val="250885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309406-5592-ED4F-A459-BA41F681F70D}" type="datetimeFigureOut">
              <a:rPr lang="en-US" smtClean="0"/>
              <a:t>9/26/13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8006EF-3C07-7749-AC51-4648CC11A4CE}" type="slidenum">
              <a:rPr lang="en-US" smtClean="0"/>
              <a:t>‹#›</a:t>
            </a:fld>
            <a:endParaRPr lang="en-US"/>
          </a:p>
        </p:txBody>
      </p:sp>
    </p:spTree>
    <p:extLst>
      <p:ext uri="{BB962C8B-B14F-4D97-AF65-F5344CB8AC3E}">
        <p14:creationId xmlns:p14="http://schemas.microsoft.com/office/powerpoint/2010/main" val="34439939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07/10/2013</a:t>
            </a:r>
            <a:endParaRPr lang="en-US"/>
          </a:p>
        </p:txBody>
      </p:sp>
      <p:sp>
        <p:nvSpPr>
          <p:cNvPr id="6" name="Footer Placeholder 5"/>
          <p:cNvSpPr>
            <a:spLocks noGrp="1"/>
          </p:cNvSpPr>
          <p:nvPr>
            <p:ph type="ftr" sz="quarter" idx="11"/>
          </p:nvPr>
        </p:nvSpPr>
        <p:spPr/>
        <p:txBody>
          <a:bodyPr/>
          <a:lstStyle/>
          <a:p>
            <a:r>
              <a:rPr lang="en-US" smtClean="0"/>
              <a:t>Large cGPS+</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07/10/2013</a:t>
            </a:r>
            <a:endParaRPr lang="en-US"/>
          </a:p>
        </p:txBody>
      </p:sp>
      <p:sp>
        <p:nvSpPr>
          <p:cNvPr id="8" name="Footer Placeholder 7"/>
          <p:cNvSpPr>
            <a:spLocks noGrp="1"/>
          </p:cNvSpPr>
          <p:nvPr>
            <p:ph type="ftr" sz="quarter" idx="11"/>
          </p:nvPr>
        </p:nvSpPr>
        <p:spPr/>
        <p:txBody>
          <a:bodyPr/>
          <a:lstStyle/>
          <a:p>
            <a:r>
              <a:rPr lang="en-US" smtClean="0"/>
              <a:t>Large cGPS+</a:t>
            </a:r>
            <a:endParaRPr lang="en-US"/>
          </a:p>
        </p:txBody>
      </p:sp>
      <p:sp>
        <p:nvSpPr>
          <p:cNvPr id="9" name="Slide Number Placeholder 8"/>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07/10/2013</a:t>
            </a:r>
            <a:endParaRPr lang="en-US"/>
          </a:p>
        </p:txBody>
      </p:sp>
      <p:sp>
        <p:nvSpPr>
          <p:cNvPr id="4" name="Footer Placeholder 3"/>
          <p:cNvSpPr>
            <a:spLocks noGrp="1"/>
          </p:cNvSpPr>
          <p:nvPr>
            <p:ph type="ftr" sz="quarter" idx="11"/>
          </p:nvPr>
        </p:nvSpPr>
        <p:spPr/>
        <p:txBody>
          <a:bodyPr/>
          <a:lstStyle/>
          <a:p>
            <a:r>
              <a:rPr lang="en-US" smtClean="0"/>
              <a:t>Large cGPS+</a:t>
            </a:r>
            <a:endParaRPr lang="en-US"/>
          </a:p>
        </p:txBody>
      </p:sp>
      <p:sp>
        <p:nvSpPr>
          <p:cNvPr id="5" name="Slide Number Placeholder 4"/>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07/10/2013</a:t>
            </a:r>
            <a:endParaRPr lang="en-US"/>
          </a:p>
        </p:txBody>
      </p:sp>
      <p:sp>
        <p:nvSpPr>
          <p:cNvPr id="3" name="Footer Placeholder 2"/>
          <p:cNvSpPr>
            <a:spLocks noGrp="1"/>
          </p:cNvSpPr>
          <p:nvPr>
            <p:ph type="ftr" sz="quarter" idx="11"/>
          </p:nvPr>
        </p:nvSpPr>
        <p:spPr/>
        <p:txBody>
          <a:bodyPr/>
          <a:lstStyle/>
          <a:p>
            <a:r>
              <a:rPr lang="en-US" smtClean="0"/>
              <a:t>Large cGPS+</a:t>
            </a:r>
            <a:endParaRPr lang="en-US"/>
          </a:p>
        </p:txBody>
      </p:sp>
      <p:sp>
        <p:nvSpPr>
          <p:cNvPr id="4" name="Slide Number Placeholder 3"/>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07/10/2013</a:t>
            </a:r>
            <a:endParaRPr lang="en-US"/>
          </a:p>
        </p:txBody>
      </p:sp>
      <p:sp>
        <p:nvSpPr>
          <p:cNvPr id="6" name="Footer Placeholder 5"/>
          <p:cNvSpPr>
            <a:spLocks noGrp="1"/>
          </p:cNvSpPr>
          <p:nvPr>
            <p:ph type="ftr" sz="quarter" idx="11"/>
          </p:nvPr>
        </p:nvSpPr>
        <p:spPr/>
        <p:txBody>
          <a:bodyPr/>
          <a:lstStyle/>
          <a:p>
            <a:r>
              <a:rPr lang="en-US" smtClean="0"/>
              <a:t>Large cGPS+</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07/10/2013</a:t>
            </a:r>
            <a:endParaRPr lang="en-US"/>
          </a:p>
        </p:txBody>
      </p:sp>
      <p:sp>
        <p:nvSpPr>
          <p:cNvPr id="6" name="Footer Placeholder 5"/>
          <p:cNvSpPr>
            <a:spLocks noGrp="1"/>
          </p:cNvSpPr>
          <p:nvPr>
            <p:ph type="ftr" sz="quarter" idx="11"/>
          </p:nvPr>
        </p:nvSpPr>
        <p:spPr/>
        <p:txBody>
          <a:bodyPr/>
          <a:lstStyle/>
          <a:p>
            <a:r>
              <a:rPr lang="en-US" smtClean="0"/>
              <a:t>Large cGPS+</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07/10/2013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Large cGPS+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97B1B-8A45-BA41-B693-2A0016DA62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0414"/>
            <a:ext cx="7772400" cy="1755775"/>
          </a:xfrm>
        </p:spPr>
        <p:txBody>
          <a:bodyPr>
            <a:normAutofit/>
          </a:bodyPr>
          <a:lstStyle/>
          <a:p>
            <a:r>
              <a:rPr lang="en-US" dirty="0" smtClean="0"/>
              <a:t>Large-scale </a:t>
            </a:r>
            <a:r>
              <a:rPr lang="en-US" dirty="0" err="1"/>
              <a:t>cGPS</a:t>
            </a:r>
            <a:r>
              <a:rPr lang="en-US" dirty="0"/>
              <a:t> processing and </a:t>
            </a:r>
            <a:r>
              <a:rPr lang="en-US" dirty="0" smtClean="0"/>
              <a:t>prototyping </a:t>
            </a:r>
            <a:r>
              <a:rPr lang="en-US" dirty="0"/>
              <a:t>solutions</a:t>
            </a:r>
          </a:p>
        </p:txBody>
      </p:sp>
      <p:sp>
        <p:nvSpPr>
          <p:cNvPr id="3" name="Subtitle 2"/>
          <p:cNvSpPr>
            <a:spLocks noGrp="1"/>
          </p:cNvSpPr>
          <p:nvPr>
            <p:ph type="subTitle" idx="1"/>
          </p:nvPr>
        </p:nvSpPr>
        <p:spPr>
          <a:xfrm>
            <a:off x="1011426" y="5514211"/>
            <a:ext cx="6608234" cy="1062956"/>
          </a:xfrm>
        </p:spPr>
        <p:txBody>
          <a:bodyPr/>
          <a:lstStyle/>
          <a:p>
            <a:pPr>
              <a:spcBef>
                <a:spcPts val="300"/>
              </a:spcBef>
            </a:pPr>
            <a:r>
              <a:rPr lang="en-US" sz="1600" dirty="0" smtClean="0"/>
              <a:t>GPS Processing and Analysis with GAMIT/GLOBK/TRACK</a:t>
            </a:r>
          </a:p>
          <a:p>
            <a:pPr>
              <a:spcBef>
                <a:spcPts val="300"/>
              </a:spcBef>
            </a:pPr>
            <a:r>
              <a:rPr lang="en-US" sz="1600" dirty="0" smtClean="0"/>
              <a:t>T. Herring, R. King. M. Floyd – MIT</a:t>
            </a:r>
          </a:p>
          <a:p>
            <a:pPr>
              <a:spcBef>
                <a:spcPts val="300"/>
              </a:spcBef>
            </a:pPr>
            <a:r>
              <a:rPr lang="en-US" sz="1600" dirty="0" smtClean="0"/>
              <a:t>UNAVCO, Boulder -  July 8-12, 2013 </a:t>
            </a:r>
          </a:p>
          <a:p>
            <a:endParaRPr lang="en-US" dirty="0" smtClean="0"/>
          </a:p>
        </p:txBody>
      </p:sp>
      <p:sp>
        <p:nvSpPr>
          <p:cNvPr id="4" name="TextBox 3"/>
          <p:cNvSpPr txBox="1"/>
          <p:nvPr/>
        </p:nvSpPr>
        <p:spPr>
          <a:xfrm>
            <a:off x="1894206" y="2813075"/>
            <a:ext cx="5725454" cy="2308324"/>
          </a:xfrm>
          <a:prstGeom prst="rect">
            <a:avLst/>
          </a:prstGeom>
          <a:noFill/>
        </p:spPr>
        <p:txBody>
          <a:bodyPr wrap="square" rtlCol="0">
            <a:spAutoFit/>
          </a:bodyPr>
          <a:lstStyle/>
          <a:p>
            <a:r>
              <a:rPr lang="en-US" dirty="0"/>
              <a:t>Generating large GAMIT solutions (&gt;50 sites)</a:t>
            </a:r>
          </a:p>
          <a:p>
            <a:pPr lvl="1"/>
            <a:r>
              <a:rPr lang="en-US" dirty="0"/>
              <a:t>Regional networks: All sites to be processed</a:t>
            </a:r>
          </a:p>
          <a:p>
            <a:pPr lvl="1"/>
            <a:r>
              <a:rPr lang="en-US" dirty="0"/>
              <a:t>Global networks: Make global networks of certain size given list of available sites.</a:t>
            </a:r>
          </a:p>
          <a:p>
            <a:r>
              <a:rPr lang="en-US" dirty="0"/>
              <a:t>Strategies for large network processing in GLOBK</a:t>
            </a:r>
          </a:p>
          <a:p>
            <a:pPr lvl="1"/>
            <a:r>
              <a:rPr lang="en-US" dirty="0"/>
              <a:t>Solution concatenations</a:t>
            </a:r>
          </a:p>
          <a:p>
            <a:pPr lvl="1"/>
            <a:r>
              <a:rPr lang="en-US" dirty="0"/>
              <a:t>Prototyping tools: Run </a:t>
            </a:r>
            <a:r>
              <a:rPr lang="en-US" dirty="0" err="1"/>
              <a:t>globk</a:t>
            </a:r>
            <a:r>
              <a:rPr lang="en-US" dirty="0"/>
              <a:t> command setup on time series files.</a:t>
            </a:r>
          </a:p>
        </p:txBody>
      </p:sp>
    </p:spTree>
    <p:extLst>
      <p:ext uri="{BB962C8B-B14F-4D97-AF65-F5344CB8AC3E}">
        <p14:creationId xmlns:p14="http://schemas.microsoft.com/office/powerpoint/2010/main" val="4079152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6262"/>
          </a:xfrm>
        </p:spPr>
        <p:txBody>
          <a:bodyPr>
            <a:normAutofit fontScale="90000"/>
          </a:bodyPr>
          <a:lstStyle/>
          <a:p>
            <a:r>
              <a:rPr lang="en-US" sz="3600" dirty="0" smtClean="0"/>
              <a:t>Process</a:t>
            </a:r>
            <a:endParaRPr lang="en-US" sz="3600" dirty="0"/>
          </a:p>
        </p:txBody>
      </p:sp>
      <p:sp>
        <p:nvSpPr>
          <p:cNvPr id="3" name="Content Placeholder 2"/>
          <p:cNvSpPr>
            <a:spLocks noGrp="1"/>
          </p:cNvSpPr>
          <p:nvPr>
            <p:ph idx="1"/>
          </p:nvPr>
        </p:nvSpPr>
        <p:spPr>
          <a:xfrm>
            <a:off x="457200" y="1054100"/>
            <a:ext cx="8229600" cy="4953000"/>
          </a:xfrm>
        </p:spPr>
        <p:txBody>
          <a:bodyPr>
            <a:normAutofit fontScale="70000" lnSpcReduction="20000"/>
          </a:bodyPr>
          <a:lstStyle/>
          <a:p>
            <a:r>
              <a:rPr lang="en-US" dirty="0" smtClean="0"/>
              <a:t>Basic processing ordering:</a:t>
            </a:r>
          </a:p>
          <a:p>
            <a:pPr lvl="1"/>
            <a:r>
              <a:rPr lang="en-US" dirty="0" smtClean="0"/>
              <a:t>First run </a:t>
            </a:r>
            <a:r>
              <a:rPr lang="en-US" dirty="0" err="1" smtClean="0"/>
              <a:t>glred</a:t>
            </a:r>
            <a:r>
              <a:rPr lang="en-US" dirty="0" smtClean="0"/>
              <a:t> to generate time series with the </a:t>
            </a:r>
            <a:r>
              <a:rPr lang="en-US" dirty="0" err="1" smtClean="0"/>
              <a:t>pbo</a:t>
            </a:r>
            <a:r>
              <a:rPr lang="en-US" dirty="0" smtClean="0"/>
              <a:t> output option set.  This solution might for example use ITRF05 sites for stabilization, or for more regionally focused networks, </a:t>
            </a:r>
            <a:r>
              <a:rPr lang="en-US" dirty="0" err="1" smtClean="0"/>
              <a:t>globk</a:t>
            </a:r>
            <a:r>
              <a:rPr lang="en-US" dirty="0" smtClean="0"/>
              <a:t> might be used for a velocity solution and the good sites from this analysis used as the stabilization sites in the </a:t>
            </a:r>
            <a:r>
              <a:rPr lang="en-US" dirty="0" err="1" smtClean="0"/>
              <a:t>glred</a:t>
            </a:r>
            <a:r>
              <a:rPr lang="en-US" dirty="0" smtClean="0"/>
              <a:t> run.  </a:t>
            </a:r>
          </a:p>
          <a:p>
            <a:pPr lvl="1"/>
            <a:r>
              <a:rPr lang="en-US" dirty="0" smtClean="0"/>
              <a:t>(There is a "catch-22" here in that knowing which sites are well behaved requires generating time series first and so these approaches tend to be iterative with the list of good sites being determined from their behavior in different analyses.)  </a:t>
            </a:r>
          </a:p>
          <a:p>
            <a:pPr lvl="1"/>
            <a:r>
              <a:rPr lang="en-US" dirty="0" smtClean="0"/>
              <a:t>Once the initial time-series are generated, </a:t>
            </a:r>
            <a:r>
              <a:rPr lang="en-US" dirty="0" err="1" smtClean="0">
                <a:solidFill>
                  <a:srgbClr val="FBD229"/>
                </a:solidFill>
              </a:rPr>
              <a:t>tscon</a:t>
            </a:r>
            <a:r>
              <a:rPr lang="en-US" dirty="0" smtClean="0"/>
              <a:t> can be used to generate new time-series with different stabilization sites and with different apriori coordinate models than those used in the original run.  </a:t>
            </a:r>
          </a:p>
          <a:p>
            <a:pPr lvl="1"/>
            <a:r>
              <a:rPr lang="en-US" dirty="0" smtClean="0"/>
              <a:t>Analyses of these time series can be carried out using </a:t>
            </a:r>
            <a:r>
              <a:rPr lang="en-US" dirty="0" err="1" smtClean="0">
                <a:solidFill>
                  <a:srgbClr val="FBD229"/>
                </a:solidFill>
              </a:rPr>
              <a:t>tsfit</a:t>
            </a:r>
            <a:r>
              <a:rPr lang="en-US" dirty="0" smtClean="0">
                <a:solidFill>
                  <a:srgbClr val="FBD229"/>
                </a:solidFill>
              </a:rPr>
              <a:t> </a:t>
            </a:r>
            <a:r>
              <a:rPr lang="en-US" dirty="0" smtClean="0"/>
              <a:t>to estimate new apriori coordinate models and additional parameters associated with seasonal variations, earthquake post-seismic deformations and jumps in the time series due to antenna and the instrument changes and earthquakes.  </a:t>
            </a:r>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10</a:t>
            </a:fld>
            <a:endParaRPr lang="en-US"/>
          </a:p>
        </p:txBody>
      </p:sp>
    </p:spTree>
    <p:extLst>
      <p:ext uri="{BB962C8B-B14F-4D97-AF65-F5344CB8AC3E}">
        <p14:creationId xmlns:p14="http://schemas.microsoft.com/office/powerpoint/2010/main" val="402113935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Processing (cont.)</a:t>
            </a:r>
            <a:endParaRPr lang="en-US" dirty="0"/>
          </a:p>
        </p:txBody>
      </p:sp>
      <p:sp>
        <p:nvSpPr>
          <p:cNvPr id="3" name="Content Placeholder 2"/>
          <p:cNvSpPr>
            <a:spLocks noGrp="1"/>
          </p:cNvSpPr>
          <p:nvPr>
            <p:ph idx="1"/>
          </p:nvPr>
        </p:nvSpPr>
        <p:spPr/>
        <p:txBody>
          <a:bodyPr>
            <a:normAutofit fontScale="85000" lnSpcReduction="20000"/>
          </a:bodyPr>
          <a:lstStyle/>
          <a:p>
            <a:pPr lvl="1"/>
            <a:r>
              <a:rPr lang="en-US" dirty="0"/>
              <a:t>The statistics of the fits to the time series are generated by </a:t>
            </a:r>
            <a:r>
              <a:rPr lang="en-US" dirty="0" err="1"/>
              <a:t>tsfit</a:t>
            </a:r>
            <a:r>
              <a:rPr lang="en-US" dirty="0"/>
              <a:t> and these can be used to judge the quality of the analyses.   The summary file output by </a:t>
            </a:r>
            <a:r>
              <a:rPr lang="en-US" dirty="0" err="1"/>
              <a:t>tsfit</a:t>
            </a:r>
            <a:r>
              <a:rPr lang="en-US" dirty="0"/>
              <a:t> can be used in the version of </a:t>
            </a:r>
            <a:r>
              <a:rPr lang="en-US" dirty="0" err="1"/>
              <a:t>sh_gen_stats</a:t>
            </a:r>
            <a:r>
              <a:rPr lang="en-US" dirty="0"/>
              <a:t> with the –</a:t>
            </a:r>
            <a:r>
              <a:rPr lang="en-US" dirty="0" err="1"/>
              <a:t>ts</a:t>
            </a:r>
            <a:r>
              <a:rPr lang="en-US" dirty="0"/>
              <a:t> option.  </a:t>
            </a:r>
          </a:p>
          <a:p>
            <a:pPr lvl="1"/>
            <a:r>
              <a:rPr lang="en-US" dirty="0"/>
              <a:t>Removal of outlier data using an n-sigma condition can also be preformed by </a:t>
            </a:r>
            <a:r>
              <a:rPr lang="en-US" dirty="0" err="1"/>
              <a:t>tfsit</a:t>
            </a:r>
            <a:r>
              <a:rPr lang="en-US" dirty="0"/>
              <a:t> with the output in standard </a:t>
            </a:r>
            <a:r>
              <a:rPr lang="en-US" dirty="0" err="1"/>
              <a:t>eq</a:t>
            </a:r>
            <a:r>
              <a:rPr lang="en-US" dirty="0"/>
              <a:t>-file format. </a:t>
            </a:r>
          </a:p>
          <a:p>
            <a:pPr lvl="1"/>
            <a:r>
              <a:rPr lang="en-US" dirty="0"/>
              <a:t>The new coordinate apriori files from </a:t>
            </a:r>
            <a:r>
              <a:rPr lang="en-US" dirty="0" err="1"/>
              <a:t>tsfit</a:t>
            </a:r>
            <a:r>
              <a:rPr lang="en-US" dirty="0"/>
              <a:t> can be used in a new reference frame realization using </a:t>
            </a:r>
            <a:r>
              <a:rPr lang="en-US" dirty="0" err="1"/>
              <a:t>tscon</a:t>
            </a:r>
            <a:r>
              <a:rPr lang="en-US" dirty="0"/>
              <a:t>.   The newly generated time series can be used to refine the analysis more using </a:t>
            </a:r>
            <a:r>
              <a:rPr lang="en-US" dirty="0" err="1"/>
              <a:t>tsfit</a:t>
            </a:r>
            <a:r>
              <a:rPr lang="en-US" dirty="0"/>
              <a:t>.   Iterating the reference frame in this manner could lead to some systematic behaviors and it is ideally best to generate the reference frame with a </a:t>
            </a:r>
            <a:r>
              <a:rPr lang="en-US" dirty="0" err="1"/>
              <a:t>globk</a:t>
            </a:r>
            <a:r>
              <a:rPr lang="en-US" dirty="0"/>
              <a:t> solution. </a:t>
            </a:r>
          </a:p>
          <a:p>
            <a:endParaRPr lang="en-US"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11</a:t>
            </a:fld>
            <a:endParaRPr lang="en-US"/>
          </a:p>
        </p:txBody>
      </p:sp>
    </p:spTree>
    <p:extLst>
      <p:ext uri="{BB962C8B-B14F-4D97-AF65-F5344CB8AC3E}">
        <p14:creationId xmlns:p14="http://schemas.microsoft.com/office/powerpoint/2010/main" val="12440232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61300" cy="703262"/>
          </a:xfrm>
        </p:spPr>
        <p:txBody>
          <a:bodyPr>
            <a:normAutofit/>
          </a:bodyPr>
          <a:lstStyle/>
          <a:p>
            <a:r>
              <a:rPr lang="en-US" sz="3600" dirty="0" smtClean="0"/>
              <a:t>Prototyping output</a:t>
            </a:r>
            <a:endParaRPr lang="en-US" sz="3600" dirty="0"/>
          </a:p>
        </p:txBody>
      </p:sp>
      <p:sp>
        <p:nvSpPr>
          <p:cNvPr id="3" name="Content Placeholder 2"/>
          <p:cNvSpPr>
            <a:spLocks noGrp="1"/>
          </p:cNvSpPr>
          <p:nvPr>
            <p:ph idx="1"/>
          </p:nvPr>
        </p:nvSpPr>
        <p:spPr>
          <a:xfrm>
            <a:off x="457200" y="1130300"/>
            <a:ext cx="8229600" cy="4525963"/>
          </a:xfrm>
        </p:spPr>
        <p:txBody>
          <a:bodyPr>
            <a:normAutofit fontScale="92500" lnSpcReduction="10000"/>
          </a:bodyPr>
          <a:lstStyle/>
          <a:p>
            <a:r>
              <a:rPr lang="en-US" sz="2600" dirty="0" smtClean="0"/>
              <a:t>At the completion of the </a:t>
            </a:r>
            <a:r>
              <a:rPr lang="en-US" sz="2600" dirty="0" err="1" smtClean="0"/>
              <a:t>tscon/tsfit</a:t>
            </a:r>
            <a:r>
              <a:rPr lang="en-US" sz="2600" dirty="0" smtClean="0"/>
              <a:t> process, there should be available an earthquake file that contains earthquakes, renames for offsets and for time series editing (renames to _XPS names), and an apriori coordinate file with optional EXTENDED entries that should provide a good match to the behavior of the time series.  </a:t>
            </a:r>
          </a:p>
          <a:p>
            <a:r>
              <a:rPr lang="en-US" sz="2600" dirty="0" smtClean="0"/>
              <a:t>A refined list of reference frame sites and process noise models may also have been generated (</a:t>
            </a:r>
            <a:r>
              <a:rPr lang="en-US" sz="2600" dirty="0" err="1" smtClean="0"/>
              <a:t>sh_gen_stats</a:t>
            </a:r>
            <a:r>
              <a:rPr lang="en-US" sz="2600" dirty="0" smtClean="0"/>
              <a:t>).  </a:t>
            </a:r>
          </a:p>
          <a:p>
            <a:r>
              <a:rPr lang="en-US" sz="2600" dirty="0" smtClean="0"/>
              <a:t>The earthquake and apriori file and other information can be used in an updated </a:t>
            </a:r>
            <a:r>
              <a:rPr lang="en-US" sz="2600" dirty="0" err="1" smtClean="0"/>
              <a:t>globk</a:t>
            </a:r>
            <a:r>
              <a:rPr lang="en-US" sz="2600" dirty="0" smtClean="0"/>
              <a:t> velocity solution or in </a:t>
            </a:r>
            <a:r>
              <a:rPr lang="en-US" sz="2600" dirty="0" err="1" smtClean="0"/>
              <a:t>glred</a:t>
            </a:r>
            <a:r>
              <a:rPr lang="en-US" sz="2600" dirty="0" smtClean="0"/>
              <a:t> repeatability time series run.  These final </a:t>
            </a:r>
            <a:r>
              <a:rPr lang="en-US" sz="2600" dirty="0" err="1" smtClean="0"/>
              <a:t>globk</a:t>
            </a:r>
            <a:r>
              <a:rPr lang="en-US" sz="2600" dirty="0" smtClean="0"/>
              <a:t> and </a:t>
            </a:r>
            <a:r>
              <a:rPr lang="en-US" sz="2600" dirty="0" err="1" smtClean="0"/>
              <a:t>glred</a:t>
            </a:r>
            <a:r>
              <a:rPr lang="en-US" sz="2600" dirty="0" smtClean="0"/>
              <a:t> analyses should run with no major problems and would be used to generate final results.</a:t>
            </a:r>
          </a:p>
          <a:p>
            <a:endParaRPr lang="en-US"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12</a:t>
            </a:fld>
            <a:endParaRPr lang="en-US"/>
          </a:p>
        </p:txBody>
      </p:sp>
    </p:spTree>
    <p:extLst>
      <p:ext uri="{BB962C8B-B14F-4D97-AF65-F5344CB8AC3E}">
        <p14:creationId xmlns:p14="http://schemas.microsoft.com/office/powerpoint/2010/main" val="332782902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tsfit</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solidFill>
                  <a:srgbClr val="632523"/>
                </a:solidFill>
              </a:rPr>
              <a:t>t</a:t>
            </a:r>
            <a:r>
              <a:rPr lang="en-US" dirty="0" err="1" smtClean="0">
                <a:solidFill>
                  <a:srgbClr val="632523"/>
                </a:solidFill>
              </a:rPr>
              <a:t>sfit</a:t>
            </a:r>
            <a:r>
              <a:rPr lang="en-US" dirty="0" smtClean="0"/>
              <a:t> is a program to fit PBO-formatted times series using a </a:t>
            </a:r>
            <a:r>
              <a:rPr lang="en-US" dirty="0" err="1" smtClean="0"/>
              <a:t>globk</a:t>
            </a:r>
            <a:r>
              <a:rPr lang="en-US" dirty="0" smtClean="0"/>
              <a:t>  </a:t>
            </a:r>
            <a:r>
              <a:rPr lang="en-US" dirty="0" err="1" smtClean="0"/>
              <a:t>eathquake</a:t>
            </a:r>
            <a:r>
              <a:rPr lang="en-US" dirty="0" smtClean="0"/>
              <a:t> file input and other optional parameters (such as periodic signals).  PBO format time series are generated using the </a:t>
            </a:r>
            <a:r>
              <a:rPr lang="en-US" dirty="0" err="1" smtClean="0"/>
              <a:t>pbo</a:t>
            </a:r>
            <a:r>
              <a:rPr lang="en-US" dirty="0" smtClean="0"/>
              <a:t> output option in </a:t>
            </a:r>
            <a:r>
              <a:rPr lang="en-US" dirty="0" err="1" smtClean="0"/>
              <a:t>glorg</a:t>
            </a:r>
            <a:r>
              <a:rPr lang="en-US" dirty="0" smtClean="0"/>
              <a:t> and program </a:t>
            </a:r>
            <a:r>
              <a:rPr lang="en-US" dirty="0" err="1" smtClean="0"/>
              <a:t>tssum</a:t>
            </a:r>
            <a:r>
              <a:rPr lang="en-US" dirty="0" smtClean="0"/>
              <a:t> to extract the time series.  </a:t>
            </a:r>
            <a:r>
              <a:rPr lang="en-US" dirty="0" err="1">
                <a:solidFill>
                  <a:srgbClr val="632523"/>
                </a:solidFill>
              </a:rPr>
              <a:t>t</a:t>
            </a:r>
            <a:r>
              <a:rPr lang="en-US" dirty="0" err="1" smtClean="0">
                <a:solidFill>
                  <a:srgbClr val="632523"/>
                </a:solidFill>
              </a:rPr>
              <a:t>ssum</a:t>
            </a:r>
            <a:r>
              <a:rPr lang="en-US" dirty="0" smtClean="0"/>
              <a:t> allows incremental updates of time series rather the full re-generation used by </a:t>
            </a:r>
            <a:r>
              <a:rPr lang="en-US" dirty="0" err="1" smtClean="0"/>
              <a:t>ensum</a:t>
            </a:r>
            <a:r>
              <a:rPr lang="en-US" dirty="0" smtClean="0"/>
              <a:t> and </a:t>
            </a:r>
            <a:r>
              <a:rPr lang="en-US" dirty="0" err="1" smtClean="0"/>
              <a:t>multibase</a:t>
            </a:r>
            <a:r>
              <a:rPr lang="en-US" dirty="0" smtClean="0"/>
              <a:t>.</a:t>
            </a:r>
          </a:p>
          <a:p>
            <a:r>
              <a:rPr lang="en-US" dirty="0" smtClean="0"/>
              <a:t> For the prototyping role, the most important commands are </a:t>
            </a:r>
            <a:r>
              <a:rPr lang="en-US" dirty="0" err="1" smtClean="0"/>
              <a:t>eq_file</a:t>
            </a:r>
            <a:r>
              <a:rPr lang="en-US" dirty="0" smtClean="0"/>
              <a:t> (input) and </a:t>
            </a:r>
            <a:r>
              <a:rPr lang="en-US" dirty="0" err="1" smtClean="0"/>
              <a:t>out_aprf</a:t>
            </a:r>
            <a:r>
              <a:rPr lang="en-US" dirty="0" smtClean="0"/>
              <a:t> and </a:t>
            </a:r>
            <a:r>
              <a:rPr lang="en-US" dirty="0" err="1" smtClean="0"/>
              <a:t>rep_edits</a:t>
            </a:r>
            <a:r>
              <a:rPr lang="en-US" dirty="0" smtClean="0"/>
              <a:t> (outputs).</a:t>
            </a:r>
          </a:p>
          <a:p>
            <a:r>
              <a:rPr lang="en-US" dirty="0" smtClean="0"/>
              <a:t>The command line for </a:t>
            </a:r>
            <a:r>
              <a:rPr lang="en-US" dirty="0" err="1" smtClean="0"/>
              <a:t>tsfit</a:t>
            </a:r>
            <a:r>
              <a:rPr lang="en-US" dirty="0" smtClean="0"/>
              <a:t> is:</a:t>
            </a:r>
          </a:p>
          <a:p>
            <a:pPr lvl="1"/>
            <a:r>
              <a:rPr lang="en-US" dirty="0" err="1" smtClean="0"/>
              <a:t>tsfit</a:t>
            </a:r>
            <a:r>
              <a:rPr lang="en-US" dirty="0" smtClean="0"/>
              <a:t> &lt;command file&gt; &lt;summary file&gt; &lt;list of files/file containing list&gt;</a:t>
            </a:r>
          </a:p>
          <a:p>
            <a:endParaRPr lang="en-US"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13</a:t>
            </a:fld>
            <a:endParaRPr lang="en-US"/>
          </a:p>
        </p:txBody>
      </p:sp>
    </p:spTree>
    <p:extLst>
      <p:ext uri="{BB962C8B-B14F-4D97-AF65-F5344CB8AC3E}">
        <p14:creationId xmlns:p14="http://schemas.microsoft.com/office/powerpoint/2010/main" val="18851652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tsfit</a:t>
            </a:r>
            <a:r>
              <a:rPr lang="en-US" dirty="0" smtClean="0"/>
              <a:t> commands</a:t>
            </a:r>
            <a:endParaRPr lang="en-US" dirty="0"/>
          </a:p>
        </p:txBody>
      </p:sp>
      <p:sp>
        <p:nvSpPr>
          <p:cNvPr id="3" name="Content Placeholder 2"/>
          <p:cNvSpPr>
            <a:spLocks noGrp="1"/>
          </p:cNvSpPr>
          <p:nvPr>
            <p:ph idx="1"/>
          </p:nvPr>
        </p:nvSpPr>
        <p:spPr>
          <a:xfrm>
            <a:off x="612775" y="1371600"/>
            <a:ext cx="7918450" cy="4424363"/>
          </a:xfrm>
        </p:spPr>
        <p:txBody>
          <a:bodyPr>
            <a:normAutofit fontScale="77500" lnSpcReduction="20000"/>
          </a:bodyPr>
          <a:lstStyle/>
          <a:p>
            <a:pPr>
              <a:spcBef>
                <a:spcPts val="0"/>
              </a:spcBef>
            </a:pPr>
            <a:r>
              <a:rPr lang="en-US" dirty="0" smtClean="0"/>
              <a:t> EQ_FILE &lt;File Name&gt;</a:t>
            </a:r>
          </a:p>
          <a:p>
            <a:pPr lvl="1">
              <a:spcBef>
                <a:spcPts val="0"/>
              </a:spcBef>
            </a:pPr>
            <a:r>
              <a:rPr lang="en-US" dirty="0" smtClean="0"/>
              <a:t>Name of standard </a:t>
            </a:r>
            <a:r>
              <a:rPr lang="en-US" dirty="0" err="1" smtClean="0"/>
              <a:t>globk</a:t>
            </a:r>
            <a:r>
              <a:rPr lang="en-US" dirty="0" smtClean="0"/>
              <a:t> earthquake file.  Command may used multiple times as in the </a:t>
            </a:r>
            <a:r>
              <a:rPr lang="en-US" dirty="0" err="1" smtClean="0"/>
              <a:t>lastest</a:t>
            </a:r>
            <a:r>
              <a:rPr lang="en-US" dirty="0" smtClean="0"/>
              <a:t> version of </a:t>
            </a:r>
            <a:r>
              <a:rPr lang="en-US" dirty="0" err="1" smtClean="0"/>
              <a:t>globk</a:t>
            </a:r>
            <a:r>
              <a:rPr lang="en-US" dirty="0" smtClean="0"/>
              <a:t>.</a:t>
            </a:r>
          </a:p>
          <a:p>
            <a:pPr>
              <a:spcBef>
                <a:spcPts val="0"/>
              </a:spcBef>
            </a:pPr>
            <a:r>
              <a:rPr lang="en-US" dirty="0" smtClean="0"/>
              <a:t>OUT_APRF &lt;file name&gt; </a:t>
            </a:r>
          </a:p>
          <a:p>
            <a:pPr lvl="1">
              <a:spcBef>
                <a:spcPts val="0"/>
              </a:spcBef>
            </a:pPr>
            <a:r>
              <a:rPr lang="en-US" dirty="0" smtClean="0"/>
              <a:t>Specifies name of a </a:t>
            </a:r>
            <a:r>
              <a:rPr lang="en-US" dirty="0" err="1" smtClean="0"/>
              <a:t>globk</a:t>
            </a:r>
            <a:r>
              <a:rPr lang="en-US" dirty="0" smtClean="0"/>
              <a:t> apriori coordinate file to be generated from the fits.  This file contains EXTENDED entries if needed and can be used directly in </a:t>
            </a:r>
            <a:r>
              <a:rPr lang="en-US" dirty="0" err="1" smtClean="0"/>
              <a:t>globk</a:t>
            </a:r>
            <a:r>
              <a:rPr lang="en-US" dirty="0" smtClean="0"/>
              <a:t> or </a:t>
            </a:r>
            <a:r>
              <a:rPr lang="en-US" dirty="0" err="1" smtClean="0"/>
              <a:t>tscon</a:t>
            </a:r>
            <a:r>
              <a:rPr lang="en-US" dirty="0" smtClean="0"/>
              <a:t>.</a:t>
            </a:r>
          </a:p>
          <a:p>
            <a:pPr>
              <a:spcBef>
                <a:spcPts val="0"/>
              </a:spcBef>
            </a:pPr>
            <a:r>
              <a:rPr lang="en-US" dirty="0" smtClean="0"/>
              <a:t>   REP_EDITS &lt;rename file&gt;</a:t>
            </a:r>
          </a:p>
          <a:p>
            <a:pPr lvl="1">
              <a:spcBef>
                <a:spcPts val="0"/>
              </a:spcBef>
            </a:pPr>
            <a:r>
              <a:rPr lang="en-US" dirty="0" smtClean="0"/>
              <a:t>Set to report edits to file &lt;rename file&gt;.  Edit lines start with R. The rename file if given will contain </a:t>
            </a:r>
            <a:r>
              <a:rPr lang="en-US" dirty="0" err="1" smtClean="0"/>
              <a:t>globk</a:t>
            </a:r>
            <a:r>
              <a:rPr lang="en-US" dirty="0" smtClean="0"/>
              <a:t> rename to _XPS lines. </a:t>
            </a:r>
          </a:p>
          <a:p>
            <a:pPr>
              <a:spcBef>
                <a:spcPts val="0"/>
              </a:spcBef>
            </a:pPr>
            <a:r>
              <a:rPr lang="en-US" dirty="0" smtClean="0"/>
              <a:t>  REAL_SIGMA</a:t>
            </a:r>
          </a:p>
          <a:p>
            <a:pPr lvl="1">
              <a:spcBef>
                <a:spcPts val="0"/>
              </a:spcBef>
            </a:pPr>
            <a:r>
              <a:rPr lang="en-US" dirty="0" smtClean="0"/>
              <a:t>Apply the </a:t>
            </a:r>
            <a:r>
              <a:rPr lang="en-US" dirty="0" err="1" smtClean="0"/>
              <a:t>tsview/ensum</a:t>
            </a:r>
            <a:r>
              <a:rPr lang="en-US" dirty="0" smtClean="0"/>
              <a:t> realistic sigma algorithm to generate </a:t>
            </a:r>
            <a:r>
              <a:rPr lang="en-US" dirty="0" err="1" smtClean="0"/>
              <a:t>sigmas</a:t>
            </a:r>
            <a:r>
              <a:rPr lang="en-US" dirty="0" smtClean="0"/>
              <a:t> that account for temporal correlations in the data.  This option is needed to use </a:t>
            </a:r>
            <a:r>
              <a:rPr lang="en-US" dirty="0" err="1" smtClean="0"/>
              <a:t>sh_gen_stats</a:t>
            </a:r>
            <a:endParaRPr lang="en-US" dirty="0" smtClean="0"/>
          </a:p>
          <a:p>
            <a:pPr>
              <a:spcBef>
                <a:spcPts val="0"/>
              </a:spcBef>
              <a:buNone/>
            </a:pPr>
            <a:endParaRPr lang="en-US" dirty="0" smtClean="0"/>
          </a:p>
        </p:txBody>
      </p:sp>
      <p:sp>
        <p:nvSpPr>
          <p:cNvPr id="4" name="Date Placeholder 3"/>
          <p:cNvSpPr>
            <a:spLocks noGrp="1"/>
          </p:cNvSpPr>
          <p:nvPr>
            <p:ph type="dt" sz="half" idx="10"/>
          </p:nvPr>
        </p:nvSpPr>
        <p:spPr/>
        <p:txBody>
          <a:bodyPr/>
          <a:lstStyle/>
          <a:p>
            <a:r>
              <a:rPr lang="en-US" smtClean="0"/>
              <a:t>07/10/2013</a:t>
            </a:r>
            <a:endParaRPr lang="en-US" dirty="0"/>
          </a:p>
        </p:txBody>
      </p:sp>
      <p:sp>
        <p:nvSpPr>
          <p:cNvPr id="5" name="Footer Placeholder 4"/>
          <p:cNvSpPr>
            <a:spLocks noGrp="1"/>
          </p:cNvSpPr>
          <p:nvPr>
            <p:ph type="ftr" sz="quarter" idx="11"/>
          </p:nvPr>
        </p:nvSpPr>
        <p:spPr/>
        <p:txBody>
          <a:bodyPr/>
          <a:lstStyle/>
          <a:p>
            <a:r>
              <a:rPr lang="en-US" smtClean="0"/>
              <a:t>Large cGPS+</a:t>
            </a:r>
            <a:endParaRPr lang="en-US" dirty="0"/>
          </a:p>
        </p:txBody>
      </p:sp>
      <p:sp>
        <p:nvSpPr>
          <p:cNvPr id="6" name="Slide Number Placeholder 5"/>
          <p:cNvSpPr>
            <a:spLocks noGrp="1"/>
          </p:cNvSpPr>
          <p:nvPr>
            <p:ph type="sldNum" sz="quarter" idx="12"/>
          </p:nvPr>
        </p:nvSpPr>
        <p:spPr/>
        <p:txBody>
          <a:bodyPr/>
          <a:lstStyle/>
          <a:p>
            <a:fld id="{8F2BB984-D87A-7442-B99B-FAD33192D9E7}" type="slidenum">
              <a:rPr lang="en-US" smtClean="0"/>
              <a:pPr/>
              <a:t>14</a:t>
            </a:fld>
            <a:endParaRPr lang="en-US"/>
          </a:p>
        </p:txBody>
      </p:sp>
    </p:spTree>
    <p:extLst>
      <p:ext uri="{BB962C8B-B14F-4D97-AF65-F5344CB8AC3E}">
        <p14:creationId xmlns:p14="http://schemas.microsoft.com/office/powerpoint/2010/main" val="301854195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err="1" smtClean="0"/>
              <a:t>tsfit</a:t>
            </a:r>
            <a:r>
              <a:rPr lang="en-US" dirty="0" smtClean="0"/>
              <a:t> commands</a:t>
            </a:r>
            <a:endParaRPr lang="en-US" dirty="0"/>
          </a:p>
        </p:txBody>
      </p:sp>
      <p:sp>
        <p:nvSpPr>
          <p:cNvPr id="3" name="Content Placeholder 2"/>
          <p:cNvSpPr>
            <a:spLocks noGrp="1"/>
          </p:cNvSpPr>
          <p:nvPr>
            <p:ph idx="1"/>
          </p:nvPr>
        </p:nvSpPr>
        <p:spPr/>
        <p:txBody>
          <a:bodyPr>
            <a:normAutofit fontScale="85000" lnSpcReduction="20000"/>
          </a:bodyPr>
          <a:lstStyle/>
          <a:p>
            <a:pPr>
              <a:spcBef>
                <a:spcPts val="0"/>
              </a:spcBef>
            </a:pPr>
            <a:r>
              <a:rPr lang="en-US" dirty="0" smtClean="0"/>
              <a:t>PERIODIC &lt;Period (days)&gt; </a:t>
            </a:r>
          </a:p>
          <a:p>
            <a:pPr lvl="1">
              <a:spcBef>
                <a:spcPts val="0"/>
              </a:spcBef>
            </a:pPr>
            <a:r>
              <a:rPr lang="en-US" dirty="0" smtClean="0"/>
              <a:t>Estimates Cosine and Sine terms with Period.  This command may be issued multiple times to estimate signals with different periods.</a:t>
            </a:r>
          </a:p>
          <a:p>
            <a:pPr>
              <a:spcBef>
                <a:spcPts val="0"/>
              </a:spcBef>
              <a:buFont typeface="Arial"/>
              <a:buChar char="•"/>
            </a:pPr>
            <a:r>
              <a:rPr lang="en-US" dirty="0" smtClean="0"/>
              <a:t> DETROOT &lt;</a:t>
            </a:r>
            <a:r>
              <a:rPr lang="en-US" dirty="0" err="1" smtClean="0"/>
              <a:t>det_root</a:t>
            </a:r>
            <a:r>
              <a:rPr lang="en-US" dirty="0" smtClean="0"/>
              <a:t>&gt;</a:t>
            </a:r>
          </a:p>
          <a:p>
            <a:pPr lvl="1">
              <a:spcBef>
                <a:spcPts val="0"/>
              </a:spcBef>
            </a:pPr>
            <a:r>
              <a:rPr lang="en-US" dirty="0" smtClean="0"/>
              <a:t>String to be used at the start of the site dependent parameter estimate files.  Each site generates its own file.  Default is </a:t>
            </a:r>
            <a:r>
              <a:rPr lang="en-US" dirty="0" err="1" smtClean="0"/>
              <a:t>ts</a:t>
            </a:r>
            <a:r>
              <a:rPr lang="en-US" dirty="0" smtClean="0"/>
              <a:t>_. NONE generates no files</a:t>
            </a:r>
          </a:p>
          <a:p>
            <a:pPr>
              <a:spcBef>
                <a:spcPts val="0"/>
              </a:spcBef>
            </a:pPr>
            <a:r>
              <a:rPr lang="en-US" dirty="0" smtClean="0"/>
              <a:t>  VELFILE &lt;</a:t>
            </a:r>
            <a:r>
              <a:rPr lang="en-US" dirty="0" err="1" smtClean="0"/>
              <a:t>vel</a:t>
            </a:r>
            <a:r>
              <a:rPr lang="en-US" dirty="0" smtClean="0"/>
              <a:t> file name&gt;</a:t>
            </a:r>
          </a:p>
          <a:p>
            <a:pPr lvl="1">
              <a:spcBef>
                <a:spcPts val="0"/>
              </a:spcBef>
            </a:pPr>
            <a:r>
              <a:rPr lang="en-US" dirty="0" smtClean="0"/>
              <a:t>Name of the output file containing velocity estimates in the standard </a:t>
            </a:r>
            <a:r>
              <a:rPr lang="en-US" dirty="0" err="1" smtClean="0"/>
              <a:t>globk</a:t>
            </a:r>
            <a:r>
              <a:rPr lang="en-US" dirty="0" smtClean="0"/>
              <a:t> velocity file format.</a:t>
            </a:r>
          </a:p>
          <a:p>
            <a:pPr>
              <a:spcBef>
                <a:spcPts val="0"/>
              </a:spcBef>
            </a:pPr>
            <a:r>
              <a:rPr lang="en-US" dirty="0" smtClean="0"/>
              <a:t>  NSIGMA &lt;</a:t>
            </a:r>
            <a:r>
              <a:rPr lang="en-US" dirty="0" err="1" smtClean="0"/>
              <a:t>nsigma</a:t>
            </a:r>
            <a:r>
              <a:rPr lang="en-US" dirty="0" smtClean="0"/>
              <a:t> limit&gt;</a:t>
            </a:r>
          </a:p>
          <a:p>
            <a:pPr lvl="1">
              <a:spcBef>
                <a:spcPts val="0"/>
              </a:spcBef>
            </a:pPr>
            <a:r>
              <a:rPr lang="en-US" dirty="0" smtClean="0"/>
              <a:t>Edit time series based on a </a:t>
            </a:r>
            <a:r>
              <a:rPr lang="en-US" dirty="0" err="1" smtClean="0"/>
              <a:t>n</a:t>
            </a:r>
            <a:r>
              <a:rPr lang="en-US" dirty="0" smtClean="0"/>
              <a:t>-sigma condition.</a:t>
            </a:r>
          </a:p>
          <a:p>
            <a:pPr marL="0" indent="0">
              <a:spcBef>
                <a:spcPts val="0"/>
              </a:spcBef>
              <a:buNone/>
            </a:pPr>
            <a:endParaRPr lang="en-US" dirty="0" smtClean="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15</a:t>
            </a:fld>
            <a:endParaRPr lang="en-US"/>
          </a:p>
        </p:txBody>
      </p:sp>
    </p:spTree>
    <p:extLst>
      <p:ext uri="{BB962C8B-B14F-4D97-AF65-F5344CB8AC3E}">
        <p14:creationId xmlns:p14="http://schemas.microsoft.com/office/powerpoint/2010/main" val="314529563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err="1" smtClean="0"/>
              <a:t>tsfit</a:t>
            </a:r>
            <a:r>
              <a:rPr lang="en-US" dirty="0" smtClean="0"/>
              <a:t> commands</a:t>
            </a:r>
            <a:endParaRPr lang="en-US" dirty="0"/>
          </a:p>
        </p:txBody>
      </p:sp>
      <p:sp>
        <p:nvSpPr>
          <p:cNvPr id="3" name="Content Placeholder 2"/>
          <p:cNvSpPr>
            <a:spLocks noGrp="1"/>
          </p:cNvSpPr>
          <p:nvPr>
            <p:ph idx="1"/>
          </p:nvPr>
        </p:nvSpPr>
        <p:spPr/>
        <p:txBody>
          <a:bodyPr>
            <a:normAutofit fontScale="55000" lnSpcReduction="20000"/>
          </a:bodyPr>
          <a:lstStyle/>
          <a:p>
            <a:pPr>
              <a:lnSpc>
                <a:spcPct val="150000"/>
              </a:lnSpc>
              <a:spcBef>
                <a:spcPts val="0"/>
              </a:spcBef>
            </a:pPr>
            <a:r>
              <a:rPr lang="en-US" dirty="0" smtClean="0"/>
              <a:t>  MAX_SIGMA &lt;Sig N&gt; &lt;Sig E&gt; &lt;Sig U&gt; meters</a:t>
            </a:r>
          </a:p>
          <a:p>
            <a:pPr lvl="1">
              <a:lnSpc>
                <a:spcPct val="150000"/>
              </a:lnSpc>
              <a:spcBef>
                <a:spcPts val="0"/>
              </a:spcBef>
            </a:pPr>
            <a:r>
              <a:rPr lang="en-US" dirty="0" smtClean="0"/>
              <a:t>Allows limit to be set on sigma of data included in the solutions.  </a:t>
            </a:r>
          </a:p>
          <a:p>
            <a:pPr lvl="1">
              <a:lnSpc>
                <a:spcPct val="150000"/>
              </a:lnSpc>
              <a:spcBef>
                <a:spcPts val="0"/>
              </a:spcBef>
            </a:pPr>
            <a:r>
              <a:rPr lang="en-US" dirty="0" smtClean="0"/>
              <a:t>Default values are 0.1 meters in all three coordinates.</a:t>
            </a:r>
          </a:p>
          <a:p>
            <a:pPr>
              <a:lnSpc>
                <a:spcPct val="150000"/>
              </a:lnSpc>
              <a:spcBef>
                <a:spcPts val="0"/>
              </a:spcBef>
            </a:pPr>
            <a:r>
              <a:rPr lang="en-US" dirty="0" smtClean="0"/>
              <a:t>  TIME_RANGE &lt;Start Date&gt; &lt;End Date&gt;</a:t>
            </a:r>
          </a:p>
          <a:p>
            <a:pPr lvl="1">
              <a:lnSpc>
                <a:spcPct val="150000"/>
              </a:lnSpc>
              <a:spcBef>
                <a:spcPts val="0"/>
              </a:spcBef>
            </a:pPr>
            <a:r>
              <a:rPr lang="en-US" dirty="0" smtClean="0"/>
              <a:t>Allows time range of data to be processed to be specified.  Dates are Year Mon Day Hr Min.  End date is optional.</a:t>
            </a:r>
          </a:p>
          <a:p>
            <a:pPr>
              <a:lnSpc>
                <a:spcPct val="150000"/>
              </a:lnSpc>
              <a:spcBef>
                <a:spcPts val="0"/>
              </a:spcBef>
            </a:pPr>
            <a:r>
              <a:rPr lang="en-US" dirty="0" smtClean="0"/>
              <a:t>    OUT_EQROOT &lt;root for Earthquake files&gt; &lt;out days&gt;</a:t>
            </a:r>
          </a:p>
          <a:p>
            <a:pPr lvl="1">
              <a:lnSpc>
                <a:spcPct val="150000"/>
              </a:lnSpc>
              <a:spcBef>
                <a:spcPts val="0"/>
              </a:spcBef>
            </a:pPr>
            <a:r>
              <a:rPr lang="en-US" dirty="0" smtClean="0"/>
              <a:t>Specifies the root part of the name for earthquake estimates outputs. The outputs are in </a:t>
            </a:r>
            <a:r>
              <a:rPr lang="en-US" dirty="0" err="1" smtClean="0"/>
              <a:t>globk</a:t>
            </a:r>
            <a:r>
              <a:rPr lang="en-US" dirty="0" smtClean="0"/>
              <a:t> .</a:t>
            </a:r>
            <a:r>
              <a:rPr lang="en-US" dirty="0" err="1" smtClean="0"/>
              <a:t>vel</a:t>
            </a:r>
            <a:r>
              <a:rPr lang="en-US" dirty="0" smtClean="0"/>
              <a:t> file format and so can be used with </a:t>
            </a:r>
            <a:r>
              <a:rPr lang="en-US" dirty="0" err="1" smtClean="0"/>
              <a:t>sh_plotvel</a:t>
            </a:r>
            <a:r>
              <a:rPr lang="en-US" dirty="0" smtClean="0"/>
              <a:t> and </a:t>
            </a:r>
            <a:r>
              <a:rPr lang="en-US" dirty="0" err="1" smtClean="0"/>
              <a:t>velview</a:t>
            </a:r>
            <a:r>
              <a:rPr lang="en-US" dirty="0" smtClean="0"/>
              <a:t>.  The outputs are coseismic offset and log and exponential coefficient estimates.   If the &lt;out days&gt; argument is included the total post-seismic motion is computed that many days after each of the earthquakes.  If exponential and log terms are estimated for the same event (same </a:t>
            </a:r>
            <a:r>
              <a:rPr lang="en-US" dirty="0" err="1" smtClean="0"/>
              <a:t>eq_def</a:t>
            </a:r>
            <a:r>
              <a:rPr lang="en-US" dirty="0" smtClean="0"/>
              <a:t> code) then they are summed and correlations accounted for in computing the </a:t>
            </a:r>
            <a:r>
              <a:rPr lang="en-US" dirty="0" err="1" smtClean="0"/>
              <a:t>sigmas</a:t>
            </a:r>
            <a:r>
              <a:rPr lang="en-US" dirty="0" smtClean="0"/>
              <a:t> of the total motion.  Output file format is .</a:t>
            </a:r>
            <a:r>
              <a:rPr lang="en-US" dirty="0" err="1" smtClean="0"/>
              <a:t>vel</a:t>
            </a:r>
            <a:r>
              <a:rPr lang="en-US" dirty="0" smtClean="0"/>
              <a:t> file format.</a:t>
            </a:r>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16</a:t>
            </a:fld>
            <a:endParaRPr lang="en-US"/>
          </a:p>
        </p:txBody>
      </p:sp>
    </p:spTree>
    <p:extLst>
      <p:ext uri="{BB962C8B-B14F-4D97-AF65-F5344CB8AC3E}">
        <p14:creationId xmlns:p14="http://schemas.microsoft.com/office/powerpoint/2010/main" val="409660344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2600" cy="627062"/>
          </a:xfrm>
        </p:spPr>
        <p:txBody>
          <a:bodyPr>
            <a:normAutofit fontScale="90000"/>
          </a:bodyPr>
          <a:lstStyle/>
          <a:p>
            <a:r>
              <a:rPr lang="en-US" sz="3600" dirty="0" err="1" smtClean="0"/>
              <a:t>tscon</a:t>
            </a:r>
            <a:endParaRPr lang="en-US" sz="3600" dirty="0"/>
          </a:p>
        </p:txBody>
      </p:sp>
      <p:sp>
        <p:nvSpPr>
          <p:cNvPr id="3" name="Content Placeholder 2"/>
          <p:cNvSpPr>
            <a:spLocks noGrp="1"/>
          </p:cNvSpPr>
          <p:nvPr>
            <p:ph idx="1"/>
          </p:nvPr>
        </p:nvSpPr>
        <p:spPr>
          <a:xfrm>
            <a:off x="457200" y="1092200"/>
            <a:ext cx="8229600" cy="4525963"/>
          </a:xfrm>
        </p:spPr>
        <p:txBody>
          <a:bodyPr>
            <a:normAutofit/>
          </a:bodyPr>
          <a:lstStyle/>
          <a:p>
            <a:r>
              <a:rPr lang="en-US" sz="2400" dirty="0" smtClean="0"/>
              <a:t>The program </a:t>
            </a:r>
            <a:r>
              <a:rPr lang="en-US" sz="2400" dirty="0" err="1" smtClean="0"/>
              <a:t>tscon</a:t>
            </a:r>
            <a:r>
              <a:rPr lang="en-US" sz="2400" dirty="0" smtClean="0"/>
              <a:t> converts </a:t>
            </a:r>
            <a:r>
              <a:rPr lang="en-US" sz="2400" dirty="0" err="1" smtClean="0"/>
              <a:t>timeseries</a:t>
            </a:r>
            <a:r>
              <a:rPr lang="en-US" sz="2400" dirty="0" smtClean="0"/>
              <a:t> from Reason/JPL/SIO XYZ files and SCEC CSV format to PBO time series format and optionally re-realizes the reference frame used to generate the time series for the format above and standard PBO time series files generated with </a:t>
            </a:r>
            <a:r>
              <a:rPr lang="en-US" sz="2400" dirty="0" err="1" smtClean="0"/>
              <a:t>tssum</a:t>
            </a:r>
            <a:r>
              <a:rPr lang="en-US" sz="2400" dirty="0" smtClean="0"/>
              <a:t>.  </a:t>
            </a:r>
          </a:p>
          <a:p>
            <a:r>
              <a:rPr lang="en-US" sz="2400" dirty="0" smtClean="0"/>
              <a:t>The program assumes that the position time series are reported at a regular 1-day interval.  This is the normal timing used in </a:t>
            </a:r>
            <a:r>
              <a:rPr lang="en-US" sz="2400" dirty="0" err="1" smtClean="0"/>
              <a:t>gamit</a:t>
            </a:r>
            <a:r>
              <a:rPr lang="en-US" sz="2400" dirty="0" smtClean="0"/>
              <a:t> for 24-hr sessions of data. </a:t>
            </a:r>
          </a:p>
          <a:p>
            <a:r>
              <a:rPr lang="en-US" sz="2400" dirty="0" smtClean="0"/>
              <a:t>The command line for </a:t>
            </a:r>
            <a:r>
              <a:rPr lang="en-US" sz="2400" dirty="0" err="1" smtClean="0"/>
              <a:t>tscon</a:t>
            </a:r>
            <a:r>
              <a:rPr lang="en-US" sz="2400" dirty="0" smtClean="0"/>
              <a:t> is:</a:t>
            </a:r>
          </a:p>
          <a:p>
            <a:pPr lvl="1"/>
            <a:r>
              <a:rPr lang="en-US" sz="2400" dirty="0" err="1" smtClean="0"/>
              <a:t>tscon</a:t>
            </a:r>
            <a:r>
              <a:rPr lang="en-US" sz="2400" dirty="0" smtClean="0"/>
              <a:t> &lt;dir&gt; &lt;</a:t>
            </a:r>
            <a:r>
              <a:rPr lang="en-US" sz="2400" dirty="0" err="1" smtClean="0"/>
              <a:t>prod_id</a:t>
            </a:r>
            <a:r>
              <a:rPr lang="en-US" sz="2400" dirty="0" smtClean="0"/>
              <a:t>&gt; &lt;</a:t>
            </a:r>
            <a:r>
              <a:rPr lang="en-US" sz="2400" dirty="0" err="1" smtClean="0"/>
              <a:t>cmd</a:t>
            </a:r>
            <a:r>
              <a:rPr lang="en-US" sz="2400" dirty="0" smtClean="0"/>
              <a:t> file&gt; &lt;XYZ/PBO files/file with list&gt;</a:t>
            </a:r>
          </a:p>
          <a:p>
            <a:endParaRPr lang="en-US"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17</a:t>
            </a:fld>
            <a:endParaRPr lang="en-US"/>
          </a:p>
        </p:txBody>
      </p:sp>
    </p:spTree>
    <p:extLst>
      <p:ext uri="{BB962C8B-B14F-4D97-AF65-F5344CB8AC3E}">
        <p14:creationId xmlns:p14="http://schemas.microsoft.com/office/powerpoint/2010/main" val="268608722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tscon</a:t>
            </a:r>
            <a:r>
              <a:rPr lang="en-US" dirty="0" smtClean="0"/>
              <a:t> commands</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SummarySummary</a:t>
            </a:r>
            <a:r>
              <a:rPr lang="en-US" dirty="0" smtClean="0"/>
              <a:t> of commands are:</a:t>
            </a:r>
          </a:p>
          <a:p>
            <a:pPr lvl="1"/>
            <a:r>
              <a:rPr lang="en-US" dirty="0" smtClean="0"/>
              <a:t> </a:t>
            </a:r>
            <a:r>
              <a:rPr lang="en-US" dirty="0" err="1" smtClean="0"/>
              <a:t>eq_file</a:t>
            </a:r>
            <a:r>
              <a:rPr lang="en-US" dirty="0" smtClean="0"/>
              <a:t> &lt;file name&gt;  (maybe issued </a:t>
            </a:r>
            <a:r>
              <a:rPr lang="en-US" dirty="0" err="1" smtClean="0"/>
              <a:t>mutliple</a:t>
            </a:r>
            <a:r>
              <a:rPr lang="en-US" dirty="0" smtClean="0"/>
              <a:t> times)</a:t>
            </a:r>
          </a:p>
          <a:p>
            <a:pPr lvl="1"/>
            <a:r>
              <a:rPr lang="en-US" dirty="0" err="1" smtClean="0"/>
              <a:t>apr_file</a:t>
            </a:r>
            <a:r>
              <a:rPr lang="en-US" dirty="0" smtClean="0"/>
              <a:t> &lt;apriori coordinate file&gt; (may be issued multiple times)</a:t>
            </a:r>
          </a:p>
          <a:p>
            <a:pPr lvl="1"/>
            <a:r>
              <a:rPr lang="en-US" dirty="0" err="1" smtClean="0"/>
              <a:t>stab_site</a:t>
            </a:r>
            <a:r>
              <a:rPr lang="en-US" dirty="0" smtClean="0"/>
              <a:t> &lt;list of </a:t>
            </a:r>
            <a:r>
              <a:rPr lang="en-US" dirty="0" err="1" smtClean="0"/>
              <a:t>stablization</a:t>
            </a:r>
            <a:r>
              <a:rPr lang="en-US" dirty="0" smtClean="0"/>
              <a:t> sites&gt; (multiple times)</a:t>
            </a:r>
          </a:p>
          <a:p>
            <a:pPr lvl="1"/>
            <a:r>
              <a:rPr lang="en-US" dirty="0" err="1" smtClean="0"/>
              <a:t>pos_org</a:t>
            </a:r>
            <a:r>
              <a:rPr lang="en-US" dirty="0" smtClean="0"/>
              <a:t> &lt;</a:t>
            </a:r>
            <a:r>
              <a:rPr lang="en-US" dirty="0" err="1" smtClean="0"/>
              <a:t>xtran</a:t>
            </a:r>
            <a:r>
              <a:rPr lang="en-US" dirty="0" smtClean="0"/>
              <a:t>&gt; &lt;</a:t>
            </a:r>
            <a:r>
              <a:rPr lang="en-US" dirty="0" err="1" smtClean="0"/>
              <a:t>ytran</a:t>
            </a:r>
            <a:r>
              <a:rPr lang="en-US" dirty="0" smtClean="0"/>
              <a:t>&gt; &lt;</a:t>
            </a:r>
            <a:r>
              <a:rPr lang="en-US" dirty="0" err="1" smtClean="0"/>
              <a:t>ztran</a:t>
            </a:r>
            <a:r>
              <a:rPr lang="en-US" dirty="0" smtClean="0"/>
              <a:t>&gt; &lt;</a:t>
            </a:r>
            <a:r>
              <a:rPr lang="en-US" dirty="0" err="1" smtClean="0"/>
              <a:t>xrot</a:t>
            </a:r>
            <a:r>
              <a:rPr lang="en-US" dirty="0" smtClean="0"/>
              <a:t>&gt; &lt;</a:t>
            </a:r>
            <a:r>
              <a:rPr lang="en-US" dirty="0" err="1" smtClean="0"/>
              <a:t>yrot</a:t>
            </a:r>
            <a:r>
              <a:rPr lang="en-US" dirty="0" smtClean="0"/>
              <a:t>&gt; &lt;</a:t>
            </a:r>
            <a:r>
              <a:rPr lang="en-US" dirty="0" err="1" smtClean="0"/>
              <a:t>zrot</a:t>
            </a:r>
            <a:r>
              <a:rPr lang="en-US" dirty="0" smtClean="0"/>
              <a:t>&gt; &lt;scale&gt;</a:t>
            </a:r>
          </a:p>
          <a:p>
            <a:pPr lvl="1"/>
            <a:r>
              <a:rPr lang="en-US" dirty="0" err="1" smtClean="0"/>
              <a:t>stab_ite</a:t>
            </a:r>
            <a:r>
              <a:rPr lang="en-US" dirty="0" smtClean="0"/>
              <a:t> [# iterations] [Site Relative weight] [</a:t>
            </a:r>
            <a:r>
              <a:rPr lang="en-US" dirty="0" err="1" smtClean="0"/>
              <a:t>n</a:t>
            </a:r>
            <a:r>
              <a:rPr lang="en-US" dirty="0" smtClean="0"/>
              <a:t>-sigma]</a:t>
            </a:r>
          </a:p>
          <a:p>
            <a:pPr lvl="1"/>
            <a:r>
              <a:rPr lang="en-US" dirty="0" err="1" smtClean="0"/>
              <a:t>stab_min</a:t>
            </a:r>
            <a:r>
              <a:rPr lang="en-US" dirty="0" smtClean="0"/>
              <a:t> [</a:t>
            </a:r>
            <a:r>
              <a:rPr lang="en-US" dirty="0" err="1" smtClean="0"/>
              <a:t>dHsig</a:t>
            </a:r>
            <a:r>
              <a:rPr lang="en-US" dirty="0" smtClean="0"/>
              <a:t> min pos] [</a:t>
            </a:r>
            <a:r>
              <a:rPr lang="en-US" dirty="0" err="1" smtClean="0"/>
              <a:t>dNEsig</a:t>
            </a:r>
            <a:r>
              <a:rPr lang="en-US" dirty="0" smtClean="0"/>
              <a:t> min pos]</a:t>
            </a:r>
          </a:p>
          <a:p>
            <a:pPr lvl="1"/>
            <a:r>
              <a:rPr lang="en-US" dirty="0" err="1" smtClean="0"/>
              <a:t>cnd_hgtv</a:t>
            </a:r>
            <a:r>
              <a:rPr lang="en-US" dirty="0" smtClean="0"/>
              <a:t> [Height variance] [Sigma ratio]</a:t>
            </a:r>
          </a:p>
          <a:p>
            <a:pPr lvl="1"/>
            <a:r>
              <a:rPr lang="en-US" dirty="0" err="1" smtClean="0"/>
              <a:t>time_range</a:t>
            </a:r>
            <a:r>
              <a:rPr lang="en-US" dirty="0" smtClean="0"/>
              <a:t> [Start YY,MM,DD,HR,MIN] [End YY,MM,DD,HR,MIN]</a:t>
            </a:r>
          </a:p>
          <a:p>
            <a:r>
              <a:rPr lang="en-US" dirty="0" smtClean="0"/>
              <a:t>These commands mimic the </a:t>
            </a:r>
            <a:r>
              <a:rPr lang="en-US" dirty="0" err="1" smtClean="0"/>
              <a:t>glorg</a:t>
            </a:r>
            <a:r>
              <a:rPr lang="en-US" dirty="0" smtClean="0"/>
              <a:t> equivalent commands and operate is very similar way.  There are some small differences because </a:t>
            </a:r>
            <a:r>
              <a:rPr lang="en-US" dirty="0" err="1" smtClean="0"/>
              <a:t>tscon</a:t>
            </a:r>
            <a:r>
              <a:rPr lang="en-US" dirty="0" smtClean="0"/>
              <a:t> starts with frame realized time series.</a:t>
            </a:r>
          </a:p>
          <a:p>
            <a:endParaRPr lang="en-US"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18</a:t>
            </a:fld>
            <a:endParaRPr lang="en-US"/>
          </a:p>
        </p:txBody>
      </p:sp>
    </p:spTree>
    <p:extLst>
      <p:ext uri="{BB962C8B-B14F-4D97-AF65-F5344CB8AC3E}">
        <p14:creationId xmlns:p14="http://schemas.microsoft.com/office/powerpoint/2010/main" val="231545217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4362"/>
          </a:xfrm>
        </p:spPr>
        <p:txBody>
          <a:bodyPr>
            <a:normAutofit fontScale="90000"/>
          </a:bodyPr>
          <a:lstStyle/>
          <a:p>
            <a:r>
              <a:rPr lang="en-US" sz="3600" dirty="0" smtClean="0"/>
              <a:t>GLOBK Velocity Solutions</a:t>
            </a:r>
            <a:endParaRPr lang="en-US" sz="3600" dirty="0"/>
          </a:p>
        </p:txBody>
      </p:sp>
      <p:sp>
        <p:nvSpPr>
          <p:cNvPr id="3" name="Content Placeholder 2"/>
          <p:cNvSpPr>
            <a:spLocks noGrp="1"/>
          </p:cNvSpPr>
          <p:nvPr>
            <p:ph idx="1"/>
          </p:nvPr>
        </p:nvSpPr>
        <p:spPr>
          <a:xfrm>
            <a:off x="457200" y="1041400"/>
            <a:ext cx="8229600" cy="4525963"/>
          </a:xfrm>
        </p:spPr>
        <p:txBody>
          <a:bodyPr>
            <a:normAutofit fontScale="62500" lnSpcReduction="20000"/>
          </a:bodyPr>
          <a:lstStyle/>
          <a:p>
            <a:pPr>
              <a:lnSpc>
                <a:spcPct val="140000"/>
              </a:lnSpc>
              <a:spcBef>
                <a:spcPts val="0"/>
              </a:spcBef>
            </a:pPr>
            <a:r>
              <a:rPr lang="en-US" dirty="0" smtClean="0"/>
              <a:t>The aim of these solutions is to combined many years of data to generate position, velocity, offset, and postseismic parameter estimates.  Not uncommon to have 10000 parameters in these solutions.</a:t>
            </a:r>
          </a:p>
          <a:p>
            <a:pPr>
              <a:lnSpc>
                <a:spcPct val="140000"/>
              </a:lnSpc>
              <a:spcBef>
                <a:spcPts val="0"/>
              </a:spcBef>
            </a:pPr>
            <a:r>
              <a:rPr lang="en-US" dirty="0" smtClean="0"/>
              <a:t>Input requirements for these solutions:</a:t>
            </a:r>
          </a:p>
          <a:p>
            <a:pPr lvl="1">
              <a:lnSpc>
                <a:spcPct val="140000"/>
              </a:lnSpc>
              <a:spcBef>
                <a:spcPts val="0"/>
              </a:spcBef>
            </a:pPr>
            <a:r>
              <a:rPr lang="en-US" dirty="0" smtClean="0"/>
              <a:t>Apriori coordinate and velocity file. Used as a check on positions in daily solutions (for editing of bad solutions) and adjustments are apriori values (apriori </a:t>
            </a:r>
            <a:r>
              <a:rPr lang="en-US" dirty="0" err="1" smtClean="0"/>
              <a:t>sigmas</a:t>
            </a:r>
            <a:r>
              <a:rPr lang="en-US" dirty="0" smtClean="0"/>
              <a:t> are for these values)</a:t>
            </a:r>
          </a:p>
          <a:p>
            <a:pPr lvl="1">
              <a:lnSpc>
                <a:spcPct val="140000"/>
              </a:lnSpc>
              <a:spcBef>
                <a:spcPts val="0"/>
              </a:spcBef>
            </a:pPr>
            <a:r>
              <a:rPr lang="en-US" dirty="0" smtClean="0"/>
              <a:t>Earthquake file which specifies when earthquakes, discontinuities, and miss-named stations affect solution.  Critical that this file correctly describe data.</a:t>
            </a:r>
          </a:p>
          <a:p>
            <a:pPr lvl="1">
              <a:lnSpc>
                <a:spcPct val="140000"/>
              </a:lnSpc>
              <a:spcBef>
                <a:spcPts val="0"/>
              </a:spcBef>
            </a:pPr>
            <a:r>
              <a:rPr lang="en-US" dirty="0" smtClean="0"/>
              <a:t>Process noise parameters for each station.  Critical for generating realistic standard deviations for the velocity estimates. </a:t>
            </a:r>
          </a:p>
          <a:p>
            <a:pPr lvl="1">
              <a:lnSpc>
                <a:spcPct val="140000"/>
              </a:lnSpc>
            </a:pPr>
            <a:endParaRPr lang="en-US"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19</a:t>
            </a:fld>
            <a:endParaRPr lang="en-US"/>
          </a:p>
        </p:txBody>
      </p:sp>
    </p:spTree>
    <p:extLst>
      <p:ext uri="{BB962C8B-B14F-4D97-AF65-F5344CB8AC3E}">
        <p14:creationId xmlns:p14="http://schemas.microsoft.com/office/powerpoint/2010/main" val="314544429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Strategies for Large-network Processing</a:t>
            </a:r>
            <a:endParaRPr lang="en-US" sz="3600" dirty="0"/>
          </a:p>
        </p:txBody>
      </p:sp>
      <p:sp>
        <p:nvSpPr>
          <p:cNvPr id="3" name="Content Placeholder 2"/>
          <p:cNvSpPr>
            <a:spLocks noGrp="1"/>
          </p:cNvSpPr>
          <p:nvPr>
            <p:ph idx="1"/>
          </p:nvPr>
        </p:nvSpPr>
        <p:spPr>
          <a:xfrm>
            <a:off x="457200" y="1524000"/>
            <a:ext cx="8229600" cy="4602163"/>
          </a:xfrm>
        </p:spPr>
        <p:txBody>
          <a:bodyPr>
            <a:normAutofit fontScale="70000" lnSpcReduction="20000"/>
          </a:bodyPr>
          <a:lstStyle/>
          <a:p>
            <a:r>
              <a:rPr lang="en-US" dirty="0" smtClean="0"/>
              <a:t>Since GAMIT is </a:t>
            </a:r>
            <a:r>
              <a:rPr lang="en-US" dirty="0" smtClean="0"/>
              <a:t>limited by parameter definitions to 99 sites, with large networks, we divide the processing into sub-nets, each of 30-50 sites (processing is proportional to the cube of the number of parameters, so it’s better to have more smaller sub-nets than a few large ones)</a:t>
            </a:r>
          </a:p>
          <a:p>
            <a:r>
              <a:rPr lang="en-US" dirty="0" err="1" smtClean="0"/>
              <a:t>Sh_gamit</a:t>
            </a:r>
            <a:r>
              <a:rPr lang="en-US" dirty="0" smtClean="0"/>
              <a:t> can use the -</a:t>
            </a:r>
            <a:r>
              <a:rPr lang="en-US" dirty="0" err="1" smtClean="0"/>
              <a:t>netext</a:t>
            </a:r>
            <a:r>
              <a:rPr lang="en-US" dirty="0" smtClean="0"/>
              <a:t> parameter to define multiple day directories (e.g.  </a:t>
            </a:r>
            <a:r>
              <a:rPr lang="en-US" dirty="0" smtClean="0"/>
              <a:t>[DDD]n1, [DDD]n2, ….) </a:t>
            </a:r>
          </a:p>
          <a:p>
            <a:r>
              <a:rPr lang="en-US" dirty="0" smtClean="0"/>
              <a:t>GLOBK is used to combine the networks for each day</a:t>
            </a:r>
          </a:p>
          <a:p>
            <a:pPr marL="0" indent="0">
              <a:buNone/>
            </a:pPr>
            <a:r>
              <a:rPr lang="en-US" dirty="0"/>
              <a:t> </a:t>
            </a:r>
            <a:r>
              <a:rPr lang="en-US" dirty="0" smtClean="0"/>
              <a:t>       You can run </a:t>
            </a:r>
            <a:r>
              <a:rPr lang="en-US" dirty="0" err="1" smtClean="0"/>
              <a:t>htoglb</a:t>
            </a:r>
            <a:r>
              <a:rPr lang="en-US" dirty="0" smtClean="0"/>
              <a:t> to generate binary h-files (.</a:t>
            </a:r>
            <a:r>
              <a:rPr lang="en-US" dirty="0" err="1" smtClean="0"/>
              <a:t>glx</a:t>
            </a:r>
            <a:r>
              <a:rPr lang="en-US" dirty="0" smtClean="0"/>
              <a:t>)  for each 	subnet, then use </a:t>
            </a:r>
            <a:r>
              <a:rPr lang="en-US" dirty="0" err="1" smtClean="0"/>
              <a:t>sh_glred</a:t>
            </a:r>
            <a:r>
              <a:rPr lang="en-US" dirty="0" smtClean="0"/>
              <a:t> with the LB and –net options to select 	the h-files to be combined</a:t>
            </a:r>
          </a:p>
          <a:p>
            <a:r>
              <a:rPr lang="en-US" dirty="0" smtClean="0"/>
              <a:t>Prototyping programs (</a:t>
            </a:r>
            <a:r>
              <a:rPr lang="en-US" dirty="0" err="1" smtClean="0"/>
              <a:t>tscon</a:t>
            </a:r>
            <a:r>
              <a:rPr lang="en-US" dirty="0" smtClean="0"/>
              <a:t>, </a:t>
            </a:r>
            <a:r>
              <a:rPr lang="en-US" dirty="0" err="1" smtClean="0"/>
              <a:t>tssum</a:t>
            </a:r>
            <a:r>
              <a:rPr lang="en-US" dirty="0" smtClean="0"/>
              <a:t>, </a:t>
            </a:r>
            <a:r>
              <a:rPr lang="en-US" dirty="0" err="1" smtClean="0"/>
              <a:t>tsfit</a:t>
            </a:r>
            <a:r>
              <a:rPr lang="en-US" dirty="0" smtClean="0"/>
              <a:t>) can be used to identify breaks and outliers before running a (time-consuming) velocity solution</a:t>
            </a:r>
          </a:p>
          <a:p>
            <a:pPr>
              <a:buFont typeface="Wingdings" charset="2"/>
              <a:buChar char="§"/>
            </a:pP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Slide Number Placeholder 4"/>
          <p:cNvSpPr>
            <a:spLocks noGrp="1"/>
          </p:cNvSpPr>
          <p:nvPr>
            <p:ph type="sldNum" sz="quarter" idx="12"/>
          </p:nvPr>
        </p:nvSpPr>
        <p:spPr/>
        <p:txBody>
          <a:bodyPr/>
          <a:lstStyle/>
          <a:p>
            <a:fld id="{8F2BB984-D87A-7442-B99B-FAD33192D9E7}"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Large cGPS+</a:t>
            </a:r>
            <a:endParaRPr lang="en-US"/>
          </a:p>
        </p:txBody>
      </p:sp>
    </p:spTree>
    <p:extLst>
      <p:ext uri="{BB962C8B-B14F-4D97-AF65-F5344CB8AC3E}">
        <p14:creationId xmlns:p14="http://schemas.microsoft.com/office/powerpoint/2010/main" val="128417191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8"/>
            <a:ext cx="8229600" cy="1143000"/>
          </a:xfrm>
        </p:spPr>
        <p:txBody>
          <a:bodyPr/>
          <a:lstStyle/>
          <a:p>
            <a:r>
              <a:rPr lang="en-US" sz="3600" dirty="0" smtClean="0"/>
              <a:t>Velocity Solution Strategie</a:t>
            </a:r>
            <a:r>
              <a:rPr lang="en-US" dirty="0" smtClean="0"/>
              <a:t>s</a:t>
            </a:r>
            <a:endParaRPr lang="en-US" dirty="0"/>
          </a:p>
        </p:txBody>
      </p:sp>
      <p:sp>
        <p:nvSpPr>
          <p:cNvPr id="3" name="Content Placeholder 2"/>
          <p:cNvSpPr>
            <a:spLocks noGrp="1"/>
          </p:cNvSpPr>
          <p:nvPr>
            <p:ph idx="1"/>
          </p:nvPr>
        </p:nvSpPr>
        <p:spPr>
          <a:xfrm>
            <a:off x="571500" y="1163638"/>
            <a:ext cx="8229600" cy="4525963"/>
          </a:xfrm>
        </p:spPr>
        <p:txBody>
          <a:bodyPr>
            <a:normAutofit fontScale="55000" lnSpcReduction="20000"/>
          </a:bodyPr>
          <a:lstStyle/>
          <a:p>
            <a:pPr>
              <a:lnSpc>
                <a:spcPct val="150000"/>
              </a:lnSpc>
              <a:spcBef>
                <a:spcPts val="500"/>
              </a:spcBef>
            </a:pPr>
            <a:r>
              <a:rPr lang="en-US" dirty="0" smtClean="0"/>
              <a:t>In general careful setup (i.e., correct apriori coordinate, earthquake file and process noise files) is needed since each run that corrects a problem can take several days.  In correct solutions may not complete correctly.</a:t>
            </a:r>
          </a:p>
          <a:p>
            <a:pPr>
              <a:lnSpc>
                <a:spcPct val="150000"/>
              </a:lnSpc>
              <a:spcBef>
                <a:spcPts val="500"/>
              </a:spcBef>
            </a:pPr>
            <a:r>
              <a:rPr lang="en-US" dirty="0" smtClean="0"/>
              <a:t>Previous methods for constructing these solutions:</a:t>
            </a:r>
          </a:p>
          <a:p>
            <a:pPr lvl="1">
              <a:lnSpc>
                <a:spcPct val="150000"/>
              </a:lnSpc>
            </a:pPr>
            <a:r>
              <a:rPr lang="en-US" dirty="0" smtClean="0"/>
              <a:t>Define a core-set of sites (usually 20-200 sites) where the solution runs quickly.  Test files on this solutions and use the coordinate/velocity estimates to form the reference frame for time series generation.</a:t>
            </a:r>
          </a:p>
          <a:p>
            <a:pPr lvl="1">
              <a:lnSpc>
                <a:spcPct val="150000"/>
              </a:lnSpc>
            </a:pPr>
            <a:r>
              <a:rPr lang="en-US" dirty="0" smtClean="0"/>
              <a:t>Time series using these reference frame sites and then test (RMS scatter, discontinuity tests) to form a more complete earthquake and apriori coordinate/velocity files.</a:t>
            </a:r>
          </a:p>
          <a:p>
            <a:pPr lvl="1">
              <a:lnSpc>
                <a:spcPct val="150000"/>
              </a:lnSpc>
            </a:pPr>
            <a:r>
              <a:rPr lang="en-US" dirty="0" smtClean="0"/>
              <a:t>Steps above are repeated, usually increasing number of stations until solution is complete.  As new stations are added missed discontinuities and bad process noise models can cause problems.</a:t>
            </a:r>
            <a:endParaRPr lang="en-US"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20</a:t>
            </a:fld>
            <a:endParaRPr lang="en-US"/>
          </a:p>
        </p:txBody>
      </p:sp>
    </p:spTree>
    <p:extLst>
      <p:ext uri="{BB962C8B-B14F-4D97-AF65-F5344CB8AC3E}">
        <p14:creationId xmlns:p14="http://schemas.microsoft.com/office/powerpoint/2010/main" val="319590545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90562"/>
          </a:xfrm>
        </p:spPr>
        <p:txBody>
          <a:bodyPr>
            <a:normAutofit fontScale="90000"/>
          </a:bodyPr>
          <a:lstStyle/>
          <a:p>
            <a:r>
              <a:rPr lang="en-US" sz="3600" dirty="0" smtClean="0"/>
              <a:t>Velocity strateg</a:t>
            </a:r>
            <a:r>
              <a:rPr lang="en-US" dirty="0" smtClean="0"/>
              <a:t>ies</a:t>
            </a:r>
            <a:endParaRPr lang="en-US" dirty="0"/>
          </a:p>
        </p:txBody>
      </p:sp>
      <p:sp>
        <p:nvSpPr>
          <p:cNvPr id="3" name="Content Placeholder 2"/>
          <p:cNvSpPr>
            <a:spLocks noGrp="1"/>
          </p:cNvSpPr>
          <p:nvPr>
            <p:ph idx="1"/>
          </p:nvPr>
        </p:nvSpPr>
        <p:spPr>
          <a:xfrm>
            <a:off x="673100" y="977900"/>
            <a:ext cx="8229600" cy="4525963"/>
          </a:xfrm>
        </p:spPr>
        <p:txBody>
          <a:bodyPr>
            <a:normAutofit fontScale="55000" lnSpcReduction="20000"/>
          </a:bodyPr>
          <a:lstStyle/>
          <a:p>
            <a:pPr>
              <a:lnSpc>
                <a:spcPct val="140000"/>
              </a:lnSpc>
            </a:pPr>
            <a:r>
              <a:rPr lang="en-US" dirty="0" smtClean="0"/>
              <a:t>Other methods that are used in increase speed are:</a:t>
            </a:r>
          </a:p>
          <a:p>
            <a:pPr lvl="1">
              <a:lnSpc>
                <a:spcPct val="140000"/>
              </a:lnSpc>
            </a:pPr>
            <a:r>
              <a:rPr lang="en-US" dirty="0" smtClean="0"/>
              <a:t>Pre-combine daily solutions into weekly to monthly solutions and use these combined solutions in the velocity solutions.  There are many advantages to this approach:</a:t>
            </a:r>
          </a:p>
          <a:p>
            <a:pPr lvl="2">
              <a:lnSpc>
                <a:spcPct val="140000"/>
              </a:lnSpc>
            </a:pPr>
            <a:r>
              <a:rPr lang="en-US" dirty="0" smtClean="0"/>
              <a:t>Runs are much faster.  Each processing step takes about the same time with the monthly as a daily file but there are 30 fewer files so 30 times faster.</a:t>
            </a:r>
          </a:p>
          <a:p>
            <a:pPr lvl="2">
              <a:lnSpc>
                <a:spcPct val="140000"/>
              </a:lnSpc>
            </a:pPr>
            <a:r>
              <a:rPr lang="en-US" dirty="0" smtClean="0"/>
              <a:t>Numerical rounding errors are much better when monthlies are used</a:t>
            </a:r>
          </a:p>
          <a:p>
            <a:pPr lvl="2">
              <a:lnSpc>
                <a:spcPct val="140000"/>
              </a:lnSpc>
            </a:pPr>
            <a:r>
              <a:rPr lang="en-US" dirty="0" smtClean="0"/>
              <a:t>New MIDP output option refers the solutions to the middles of the month.  (Earlier versions used last day of month as reference time, natural time for a sequential Kalman filter.</a:t>
            </a:r>
          </a:p>
          <a:p>
            <a:pPr lvl="2">
              <a:lnSpc>
                <a:spcPct val="140000"/>
              </a:lnSpc>
            </a:pPr>
            <a:r>
              <a:rPr lang="en-US" dirty="0" smtClean="0"/>
              <a:t>Random walk process noise models correct when velocity NOT estimated in combinations</a:t>
            </a:r>
          </a:p>
          <a:p>
            <a:pPr lvl="1">
              <a:lnSpc>
                <a:spcPct val="140000"/>
              </a:lnSpc>
            </a:pPr>
            <a:r>
              <a:rPr lang="en-US" dirty="0" smtClean="0"/>
              <a:t>Run decimated solutions (e.g., one day per week).  Works fine and changing start day does not have large effect due to correlated noise models.  Care needed when different start day results are combined to avoid white noise sigma reduction.  </a:t>
            </a:r>
          </a:p>
          <a:p>
            <a:endParaRPr lang="en-US"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21</a:t>
            </a:fld>
            <a:endParaRPr lang="en-US"/>
          </a:p>
        </p:txBody>
      </p:sp>
    </p:spTree>
    <p:extLst>
      <p:ext uri="{BB962C8B-B14F-4D97-AF65-F5344CB8AC3E}">
        <p14:creationId xmlns:p14="http://schemas.microsoft.com/office/powerpoint/2010/main" val="7721890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regional networks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Program </a:t>
            </a:r>
            <a:r>
              <a:rPr lang="en-US" dirty="0" err="1" smtClean="0"/>
              <a:t>netsel</a:t>
            </a:r>
            <a:r>
              <a:rPr lang="en-US" dirty="0" smtClean="0"/>
              <a:t>  :  </a:t>
            </a:r>
            <a:r>
              <a:rPr lang="en-US" dirty="0" err="1"/>
              <a:t>Subnetting</a:t>
            </a:r>
            <a:r>
              <a:rPr lang="en-US" dirty="0"/>
              <a:t> program for regional GPS networks</a:t>
            </a:r>
          </a:p>
          <a:p>
            <a:pPr marL="0" indent="0">
              <a:buNone/>
            </a:pPr>
            <a:r>
              <a:rPr lang="en-US" dirty="0" smtClean="0"/>
              <a:t>				Scans the RINEX list and generates </a:t>
            </a:r>
            <a:r>
              <a:rPr lang="en-US" dirty="0" smtClean="0"/>
              <a:t>a </a:t>
            </a:r>
            <a:r>
              <a:rPr lang="en-US" dirty="0" err="1" smtClean="0"/>
              <a:t>sites.default</a:t>
            </a:r>
            <a:endParaRPr lang="en-US" dirty="0" smtClean="0"/>
          </a:p>
          <a:p>
            <a:pPr marL="0" indent="0">
              <a:buNone/>
            </a:pPr>
            <a:endParaRPr lang="en-US" dirty="0"/>
          </a:p>
          <a:p>
            <a:pPr marL="0" indent="0">
              <a:buNone/>
            </a:pPr>
            <a:r>
              <a:rPr lang="en-US" dirty="0"/>
              <a:t> </a:t>
            </a:r>
            <a:r>
              <a:rPr lang="en-US" dirty="0" smtClean="0"/>
              <a:t>Usage</a:t>
            </a:r>
            <a:r>
              <a:rPr lang="en-US" dirty="0"/>
              <a:t>:</a:t>
            </a:r>
          </a:p>
          <a:p>
            <a:pPr marL="0" indent="0">
              <a:buNone/>
            </a:pPr>
            <a:r>
              <a:rPr lang="en-US" dirty="0" err="1"/>
              <a:t>netsel</a:t>
            </a:r>
            <a:r>
              <a:rPr lang="en-US" dirty="0"/>
              <a:t> &lt;options&gt;</a:t>
            </a:r>
          </a:p>
          <a:p>
            <a:pPr marL="0" indent="0">
              <a:buNone/>
            </a:pPr>
            <a:r>
              <a:rPr lang="en-US" dirty="0"/>
              <a:t>Options are</a:t>
            </a:r>
          </a:p>
          <a:p>
            <a:pPr marL="0" indent="0">
              <a:buNone/>
            </a:pPr>
            <a:r>
              <a:rPr lang="en-US" dirty="0"/>
              <a:t>-f &lt;file&gt; -- List of </a:t>
            </a:r>
            <a:r>
              <a:rPr lang="en-US" dirty="0" err="1"/>
              <a:t>rinex</a:t>
            </a:r>
            <a:r>
              <a:rPr lang="en-US" dirty="0"/>
              <a:t> files generated with </a:t>
            </a:r>
            <a:r>
              <a:rPr lang="en-US" dirty="0" err="1"/>
              <a:t>ls</a:t>
            </a:r>
            <a:r>
              <a:rPr lang="en-US" dirty="0"/>
              <a:t> -s &lt;</a:t>
            </a:r>
            <a:r>
              <a:rPr lang="en-US" dirty="0" err="1"/>
              <a:t>rinex</a:t>
            </a:r>
            <a:r>
              <a:rPr lang="en-US" dirty="0"/>
              <a:t> files&gt;</a:t>
            </a:r>
          </a:p>
          <a:p>
            <a:pPr marL="0" indent="0">
              <a:buNone/>
            </a:pPr>
            <a:r>
              <a:rPr lang="en-US" dirty="0"/>
              <a:t>-v &lt;file&gt; -- </a:t>
            </a:r>
            <a:r>
              <a:rPr lang="en-US" dirty="0" err="1"/>
              <a:t>Globk</a:t>
            </a:r>
            <a:r>
              <a:rPr lang="en-US" dirty="0"/>
              <a:t> velocity file with site coordinates</a:t>
            </a:r>
          </a:p>
          <a:p>
            <a:pPr marL="0" indent="0">
              <a:buNone/>
            </a:pPr>
            <a:r>
              <a:rPr lang="en-US" dirty="0"/>
              <a:t>-n &lt;number&gt; -- </a:t>
            </a:r>
            <a:r>
              <a:rPr lang="en-US" dirty="0" smtClean="0"/>
              <a:t>number of sites per network (additional sites added for ties)</a:t>
            </a:r>
            <a:endParaRPr lang="en-US" dirty="0"/>
          </a:p>
          <a:p>
            <a:pPr marL="0" indent="0">
              <a:buNone/>
            </a:pPr>
            <a:r>
              <a:rPr lang="en-US" dirty="0"/>
              <a:t>-t &lt;number&gt; -- Number of tie sites per network</a:t>
            </a:r>
          </a:p>
          <a:p>
            <a:pPr marL="0" indent="0">
              <a:buNone/>
            </a:pPr>
            <a:r>
              <a:rPr lang="en-US" dirty="0"/>
              <a:t>-s &lt;file&gt;   -- Name of </a:t>
            </a:r>
            <a:r>
              <a:rPr lang="en-US" dirty="0" err="1"/>
              <a:t>station.info</a:t>
            </a:r>
            <a:r>
              <a:rPr lang="en-US" dirty="0"/>
              <a:t> file to use (default ../tables/</a:t>
            </a:r>
            <a:r>
              <a:rPr lang="en-US" dirty="0" err="1"/>
              <a:t>station.info</a:t>
            </a:r>
            <a:r>
              <a:rPr lang="en-US" dirty="0"/>
              <a:t>)</a:t>
            </a:r>
          </a:p>
          <a:p>
            <a:pPr marL="0" indent="0">
              <a:buNone/>
            </a:pPr>
            <a:r>
              <a:rPr lang="en-US" dirty="0"/>
              <a:t>-c &lt;code&gt;   -- Specifies network code (2-characters).  Default ne so that</a:t>
            </a:r>
          </a:p>
          <a:p>
            <a:pPr marL="0" indent="0">
              <a:buNone/>
            </a:pPr>
            <a:r>
              <a:rPr lang="en-US" dirty="0"/>
              <a:t>               networks will be ne01, ne02 .... </a:t>
            </a:r>
            <a:r>
              <a:rPr lang="en-US" dirty="0" err="1" smtClean="0"/>
              <a:t>neNN</a:t>
            </a:r>
            <a:endParaRPr lang="en-US" dirty="0" smtClean="0"/>
          </a:p>
          <a:p>
            <a:pPr marL="0" indent="0">
              <a:buNone/>
            </a:pPr>
            <a:endParaRPr lang="en-US" dirty="0"/>
          </a:p>
          <a:p>
            <a:pPr marL="0" indent="0">
              <a:buNone/>
            </a:pPr>
            <a:r>
              <a:rPr lang="en-US" dirty="0" smtClean="0"/>
              <a:t>Output is nominally written to the screen but is usuall</a:t>
            </a:r>
            <a:r>
              <a:rPr lang="en-US" dirty="0" smtClean="0"/>
              <a:t>y redirected to a file.</a:t>
            </a: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3</a:t>
            </a:fld>
            <a:endParaRPr lang="en-US"/>
          </a:p>
        </p:txBody>
      </p:sp>
    </p:spTree>
    <p:extLst>
      <p:ext uri="{BB962C8B-B14F-4D97-AF65-F5344CB8AC3E}">
        <p14:creationId xmlns:p14="http://schemas.microsoft.com/office/powerpoint/2010/main" val="9735186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a:t>
            </a:r>
            <a:r>
              <a:rPr lang="en-US" dirty="0" err="1" smtClean="0"/>
              <a:t>etsel</a:t>
            </a:r>
            <a:r>
              <a:rPr lang="en-US" dirty="0" smtClean="0"/>
              <a:t> output</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NETSEL: </a:t>
            </a:r>
          </a:p>
          <a:p>
            <a:pPr marL="0" indent="0">
              <a:buNone/>
            </a:pPr>
            <a:r>
              <a:rPr lang="en-US" dirty="0"/>
              <a:t>FTPLOG:  PBO_2011026.rx</a:t>
            </a:r>
          </a:p>
          <a:p>
            <a:pPr marL="0" indent="0">
              <a:buNone/>
            </a:pPr>
            <a:r>
              <a:rPr lang="en-US" dirty="0"/>
              <a:t>VELFILE: </a:t>
            </a:r>
            <a:r>
              <a:rPr lang="en-US" dirty="0" err="1"/>
              <a:t>PBO_all.pos</a:t>
            </a:r>
            <a:endParaRPr lang="en-US" dirty="0"/>
          </a:p>
          <a:p>
            <a:pPr marL="0" indent="0">
              <a:buNone/>
            </a:pPr>
            <a:r>
              <a:rPr lang="en-US" dirty="0"/>
              <a:t>Number of sites per net:   40</a:t>
            </a:r>
          </a:p>
          <a:p>
            <a:pPr marL="0" indent="0">
              <a:buNone/>
            </a:pPr>
            <a:r>
              <a:rPr lang="en-US" dirty="0"/>
              <a:t>NETSEL: </a:t>
            </a:r>
            <a:r>
              <a:rPr lang="en-US" dirty="0" err="1"/>
              <a:t>PBO_all.pos</a:t>
            </a:r>
            <a:r>
              <a:rPr lang="en-US" dirty="0"/>
              <a:t> contains  1358 sites</a:t>
            </a:r>
          </a:p>
          <a:p>
            <a:pPr marL="0" indent="0">
              <a:buNone/>
            </a:pPr>
            <a:r>
              <a:rPr lang="en-US" dirty="0"/>
              <a:t>NETSEL: PBO_2011026.rx contains  1234 sites</a:t>
            </a:r>
          </a:p>
          <a:p>
            <a:pPr marL="0" indent="0">
              <a:buNone/>
            </a:pPr>
            <a:r>
              <a:rPr lang="en-US" dirty="0"/>
              <a:t>Site Range Long   122.1406  310.1850 Latitude    10.2680   82.4940 </a:t>
            </a:r>
            <a:r>
              <a:rPr lang="en-US" dirty="0" err="1"/>
              <a:t>deg</a:t>
            </a:r>
            <a:endParaRPr lang="en-US" dirty="0"/>
          </a:p>
          <a:p>
            <a:pPr marL="0" indent="0">
              <a:buNone/>
            </a:pPr>
            <a:r>
              <a:rPr lang="en-US" dirty="0"/>
              <a:t>NETSEL: For 1234 sites, with nominal   40 sites per network, final selection is:</a:t>
            </a:r>
          </a:p>
          <a:p>
            <a:pPr marL="0" indent="0">
              <a:buNone/>
            </a:pPr>
            <a:r>
              <a:rPr lang="en-US" dirty="0"/>
              <a:t>NETSEL: Fin   39 sites in   32 networks with   25 sites in one network</a:t>
            </a:r>
          </a:p>
          <a:p>
            <a:pPr marL="0" indent="0">
              <a:buNone/>
            </a:pPr>
            <a:r>
              <a:rPr lang="en-US" dirty="0"/>
              <a:t>NETSEL: Number of tie sites   1</a:t>
            </a:r>
          </a:p>
          <a:p>
            <a:pPr marL="0" indent="0">
              <a:buNone/>
            </a:pPr>
            <a:r>
              <a:rPr lang="en-US" dirty="0"/>
              <a:t>#NETWORK Number 001 with  39 sites</a:t>
            </a:r>
          </a:p>
          <a:p>
            <a:pPr marL="0" indent="0">
              <a:buNone/>
            </a:pPr>
            <a:r>
              <a:rPr lang="en-US" dirty="0"/>
              <a:t># NN    #      Long         </a:t>
            </a:r>
            <a:r>
              <a:rPr lang="en-US" dirty="0" err="1"/>
              <a:t>Lat</a:t>
            </a:r>
            <a:r>
              <a:rPr lang="en-US" dirty="0"/>
              <a:t>     Name  RK</a:t>
            </a:r>
          </a:p>
          <a:p>
            <a:pPr marL="0" indent="0">
              <a:buNone/>
            </a:pPr>
            <a:r>
              <a:rPr lang="en-US" dirty="0"/>
              <a:t># 001   1    242.10350     34.12600 AZU1  13</a:t>
            </a:r>
          </a:p>
          <a:p>
            <a:pPr marL="0" indent="0">
              <a:buNone/>
            </a:pPr>
            <a:r>
              <a:rPr lang="en-US" dirty="0" smtClean="0"/>
              <a:t>…. List of networks</a:t>
            </a:r>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4</a:t>
            </a:fld>
            <a:endParaRPr lang="en-US"/>
          </a:p>
        </p:txBody>
      </p:sp>
    </p:spTree>
    <p:extLst>
      <p:ext uri="{BB962C8B-B14F-4D97-AF65-F5344CB8AC3E}">
        <p14:creationId xmlns:p14="http://schemas.microsoft.com/office/powerpoint/2010/main" val="14417345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a:t>n</a:t>
            </a:r>
            <a:r>
              <a:rPr lang="en-US" sz="3600" dirty="0" err="1" smtClean="0"/>
              <a:t>etsel</a:t>
            </a:r>
            <a:r>
              <a:rPr lang="en-US" sz="3600" dirty="0" smtClean="0"/>
              <a:t> output and tie</a:t>
            </a:r>
            <a:endParaRPr lang="en-US" sz="3600" dirty="0"/>
          </a:p>
        </p:txBody>
      </p:sp>
      <p:sp>
        <p:nvSpPr>
          <p:cNvPr id="3" name="Content Placeholder 2"/>
          <p:cNvSpPr>
            <a:spLocks noGrp="1"/>
          </p:cNvSpPr>
          <p:nvPr>
            <p:ph idx="1"/>
          </p:nvPr>
        </p:nvSpPr>
        <p:spPr/>
        <p:txBody>
          <a:bodyPr>
            <a:normAutofit/>
          </a:bodyPr>
          <a:lstStyle/>
          <a:p>
            <a:pPr marL="228600" indent="-228600"/>
            <a:r>
              <a:rPr lang="en-US" sz="2200" dirty="0" smtClean="0"/>
              <a:t>Algorithm selects sites from highest density regions progressively working to lower density regions.</a:t>
            </a:r>
          </a:p>
          <a:p>
            <a:pPr marL="228600" indent="-228600"/>
            <a:r>
              <a:rPr lang="en-US" sz="2200" dirty="0" smtClean="0"/>
              <a:t>Final </a:t>
            </a:r>
            <a:r>
              <a:rPr lang="en-US" sz="2200" dirty="0"/>
              <a:t>network ties “centroid” sites of each network together (for case here only one tie site </a:t>
            </a:r>
          </a:p>
          <a:p>
            <a:pPr marL="228600" indent="-228600"/>
            <a:r>
              <a:rPr lang="en-US" sz="2200" dirty="0"/>
              <a:t>Output  </a:t>
            </a:r>
            <a:r>
              <a:rPr lang="en-US" sz="2200" dirty="0" err="1"/>
              <a:t>sites.default.yyyy.ddd</a:t>
            </a:r>
            <a:r>
              <a:rPr lang="en-US" sz="2200" dirty="0"/>
              <a:t> to be used in </a:t>
            </a:r>
            <a:r>
              <a:rPr lang="en-US" sz="2200" dirty="0" err="1"/>
              <a:t>gamit</a:t>
            </a:r>
            <a:r>
              <a:rPr lang="en-US" sz="2200" dirty="0"/>
              <a:t> processing</a:t>
            </a:r>
            <a:r>
              <a:rPr lang="en-US" sz="2200" dirty="0" smtClean="0"/>
              <a:t>.</a:t>
            </a:r>
          </a:p>
          <a:p>
            <a:pPr marL="228600" indent="-228600"/>
            <a:r>
              <a:rPr lang="en-US" sz="2200" dirty="0" smtClean="0"/>
              <a:t>-</a:t>
            </a:r>
            <a:r>
              <a:rPr lang="en-US" sz="2200" dirty="0" err="1" smtClean="0"/>
              <a:t>expt</a:t>
            </a:r>
            <a:r>
              <a:rPr lang="en-US" sz="2200" dirty="0" smtClean="0"/>
              <a:t> code and –</a:t>
            </a:r>
            <a:r>
              <a:rPr lang="en-US" sz="2200" dirty="0" err="1" smtClean="0"/>
              <a:t>netext</a:t>
            </a:r>
            <a:r>
              <a:rPr lang="en-US" sz="2200" dirty="0" smtClean="0"/>
              <a:t> are normally set to </a:t>
            </a:r>
            <a:r>
              <a:rPr lang="en-US" sz="2200" dirty="0" err="1" smtClean="0"/>
              <a:t>neXX</a:t>
            </a:r>
            <a:r>
              <a:rPr lang="en-US" sz="2200" dirty="0" smtClean="0"/>
              <a:t> where XX is network number.</a:t>
            </a:r>
          </a:p>
          <a:p>
            <a:pPr marL="228600" indent="-228600"/>
            <a:r>
              <a:rPr lang="en-US" sz="2200" dirty="0" smtClean="0"/>
              <a:t>Script file with </a:t>
            </a:r>
            <a:r>
              <a:rPr lang="en-US" sz="2200" dirty="0" err="1" smtClean="0"/>
              <a:t>sh_gamit</a:t>
            </a:r>
            <a:r>
              <a:rPr lang="en-US" sz="2200" dirty="0" smtClean="0"/>
              <a:t> calls are then passed to </a:t>
            </a:r>
            <a:r>
              <a:rPr lang="en-US" sz="2200" dirty="0" err="1" smtClean="0"/>
              <a:t>sh_PBS_gamit</a:t>
            </a:r>
            <a:r>
              <a:rPr lang="en-US" sz="2200" dirty="0" smtClean="0"/>
              <a:t> when running on a cluster.</a:t>
            </a:r>
            <a:endParaRPr lang="en-US" sz="2200" dirty="0"/>
          </a:p>
          <a:p>
            <a:pPr marL="228600" indent="-228600"/>
            <a:endParaRPr lang="en-US"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5</a:t>
            </a:fld>
            <a:endParaRPr lang="en-US"/>
          </a:p>
        </p:txBody>
      </p:sp>
    </p:spTree>
    <p:extLst>
      <p:ext uri="{BB962C8B-B14F-4D97-AF65-F5344CB8AC3E}">
        <p14:creationId xmlns:p14="http://schemas.microsoft.com/office/powerpoint/2010/main" val="11030355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Global Network Selection</a:t>
            </a:r>
            <a:endParaRPr lang="en-US" sz="3600" dirty="0"/>
          </a:p>
        </p:txBody>
      </p:sp>
      <p:sp>
        <p:nvSpPr>
          <p:cNvPr id="3" name="Content Placeholder 2"/>
          <p:cNvSpPr>
            <a:spLocks noGrp="1"/>
          </p:cNvSpPr>
          <p:nvPr>
            <p:ph idx="1"/>
          </p:nvPr>
        </p:nvSpPr>
        <p:spPr/>
        <p:txBody>
          <a:bodyPr>
            <a:normAutofit/>
          </a:bodyPr>
          <a:lstStyle/>
          <a:p>
            <a:r>
              <a:rPr lang="en-US" sz="2600" dirty="0" smtClean="0"/>
              <a:t>Script </a:t>
            </a:r>
            <a:r>
              <a:rPr lang="en-US" sz="2600" dirty="0" err="1" smtClean="0"/>
              <a:t>sh_network_sel</a:t>
            </a:r>
            <a:r>
              <a:rPr lang="en-US" sz="2600" dirty="0" smtClean="0"/>
              <a:t> used with program </a:t>
            </a:r>
            <a:r>
              <a:rPr lang="en-US" sz="2600" dirty="0" err="1" smtClean="0"/>
              <a:t>global_sel</a:t>
            </a:r>
            <a:r>
              <a:rPr lang="en-US" sz="2600" dirty="0" smtClean="0"/>
              <a:t> to make </a:t>
            </a:r>
            <a:r>
              <a:rPr lang="en-US" sz="2600" dirty="0" err="1" smtClean="0"/>
              <a:t>sites.defaults.yyyy.ddd</a:t>
            </a:r>
            <a:r>
              <a:rPr lang="en-US" sz="2600" dirty="0" smtClean="0"/>
              <a:t> files </a:t>
            </a:r>
          </a:p>
          <a:p>
            <a:r>
              <a:rPr lang="en-US" sz="2600" dirty="0" smtClean="0"/>
              <a:t>This scripts ftp’s lists of available data on a given day and build global networks from this list.</a:t>
            </a:r>
          </a:p>
          <a:p>
            <a:r>
              <a:rPr lang="en-US" sz="2600" dirty="0" smtClean="0"/>
              <a:t>The core list are 4-char codes of sites to be included if they are available</a:t>
            </a:r>
          </a:p>
          <a:p>
            <a:r>
              <a:rPr lang="en-US" sz="2600" dirty="0" smtClean="0"/>
              <a:t>Reference list are the initial sites in each network (next slide).</a:t>
            </a:r>
          </a:p>
          <a:p>
            <a:r>
              <a:rPr lang="en-US" sz="2600" dirty="0" smtClean="0"/>
              <a:t>Each network shares ties sites with each other network.  Algorithm in based on keeping sites widely separated. </a:t>
            </a:r>
          </a:p>
          <a:p>
            <a:endParaRPr lang="en-US"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6</a:t>
            </a:fld>
            <a:endParaRPr lang="en-US"/>
          </a:p>
        </p:txBody>
      </p:sp>
    </p:spTree>
    <p:extLst>
      <p:ext uri="{BB962C8B-B14F-4D97-AF65-F5344CB8AC3E}">
        <p14:creationId xmlns:p14="http://schemas.microsoft.com/office/powerpoint/2010/main" val="164347596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Reference sites</a:t>
            </a:r>
            <a:endParaRPr lang="en-US" sz="3600" dirty="0"/>
          </a:p>
        </p:txBody>
      </p:sp>
      <p:sp>
        <p:nvSpPr>
          <p:cNvPr id="3" name="Content Placeholder 2"/>
          <p:cNvSpPr>
            <a:spLocks noGrp="1"/>
          </p:cNvSpPr>
          <p:nvPr>
            <p:ph idx="1"/>
          </p:nvPr>
        </p:nvSpPr>
        <p:spPr/>
        <p:txBody>
          <a:bodyPr>
            <a:normAutofit/>
          </a:bodyPr>
          <a:lstStyle/>
          <a:p>
            <a:pPr marL="0" indent="0">
              <a:buNone/>
            </a:pPr>
            <a:r>
              <a:rPr lang="en-US" sz="2000" dirty="0"/>
              <a:t>#  </a:t>
            </a:r>
            <a:r>
              <a:rPr lang="en-US" sz="2000" dirty="0" smtClean="0"/>
              <a:t>Reference site lists set initial sites in each network and the number of networks to use.</a:t>
            </a:r>
            <a:endParaRPr lang="en-US" sz="2000" dirty="0"/>
          </a:p>
          <a:p>
            <a:pPr marL="0" indent="0">
              <a:buNone/>
            </a:pPr>
            <a:r>
              <a:rPr lang="en-US" sz="2000" dirty="0"/>
              <a:t> REF_NET NET1 ONSA|ALGO|KOUR|S071|WDC1|WDC3</a:t>
            </a:r>
          </a:p>
          <a:p>
            <a:pPr marL="0" indent="0">
              <a:buNone/>
            </a:pPr>
            <a:r>
              <a:rPr lang="en-US" sz="2000" dirty="0"/>
              <a:t> REF_NET NET2 AMC2|MATE|KHAJ|KOKB</a:t>
            </a:r>
          </a:p>
          <a:p>
            <a:pPr marL="0" indent="0">
              <a:buNone/>
            </a:pPr>
            <a:r>
              <a:rPr lang="en-US" sz="2000" dirty="0"/>
              <a:t> REF_NET NET3 NYAL|CHUR|CRO1|TWTF</a:t>
            </a:r>
          </a:p>
          <a:p>
            <a:pPr marL="0" indent="0">
              <a:buNone/>
            </a:pPr>
            <a:r>
              <a:rPr lang="en-US" sz="2000" dirty="0"/>
              <a:t> REF_NET NET4 GOL2|NIST|PIE1|WSRT</a:t>
            </a:r>
          </a:p>
          <a:p>
            <a:pPr marL="0" indent="0">
              <a:buNone/>
            </a:pPr>
            <a:r>
              <a:rPr lang="en-US" sz="2000" dirty="0" smtClean="0"/>
              <a:t> REF_NET </a:t>
            </a:r>
            <a:r>
              <a:rPr lang="en-US" sz="2000" dirty="0"/>
              <a:t>NET5 BREW|STJO|IENG|NOT1</a:t>
            </a:r>
          </a:p>
          <a:p>
            <a:pPr marL="0" indent="0">
              <a:buNone/>
            </a:pPr>
            <a:r>
              <a:rPr lang="en-US" sz="2000" dirty="0"/>
              <a:t> REF_NET NET6 WAB2|BRUS|NLIB|HOB2</a:t>
            </a:r>
          </a:p>
          <a:p>
            <a:pPr marL="0" indent="0">
              <a:buNone/>
            </a:pPr>
            <a:endParaRPr lang="en-US" sz="2400"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7</a:t>
            </a:fld>
            <a:endParaRPr lang="en-US"/>
          </a:p>
        </p:txBody>
      </p:sp>
    </p:spTree>
    <p:extLst>
      <p:ext uri="{BB962C8B-B14F-4D97-AF65-F5344CB8AC3E}">
        <p14:creationId xmlns:p14="http://schemas.microsoft.com/office/powerpoint/2010/main" val="312503989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Prototyping tools</a:t>
            </a:r>
            <a:endParaRPr lang="en-US" dirty="0"/>
          </a:p>
        </p:txBody>
      </p:sp>
      <p:sp>
        <p:nvSpPr>
          <p:cNvPr id="3" name="Content Placeholder 2"/>
          <p:cNvSpPr>
            <a:spLocks noGrp="1"/>
          </p:cNvSpPr>
          <p:nvPr>
            <p:ph idx="1"/>
          </p:nvPr>
        </p:nvSpPr>
        <p:spPr>
          <a:xfrm>
            <a:off x="457200" y="1244600"/>
            <a:ext cx="8229600" cy="5111750"/>
          </a:xfrm>
        </p:spPr>
        <p:txBody>
          <a:bodyPr>
            <a:normAutofit fontScale="70000" lnSpcReduction="20000"/>
          </a:bodyPr>
          <a:lstStyle/>
          <a:p>
            <a:r>
              <a:rPr lang="en-US" dirty="0" smtClean="0"/>
              <a:t>There are two new programs that are used for prototyping solutions are:</a:t>
            </a:r>
          </a:p>
          <a:p>
            <a:pPr lvl="1"/>
            <a:r>
              <a:rPr lang="en-US" dirty="0" err="1" smtClean="0">
                <a:solidFill>
                  <a:srgbClr val="632523"/>
                </a:solidFill>
              </a:rPr>
              <a:t>tscon</a:t>
            </a:r>
            <a:r>
              <a:rPr lang="en-US" dirty="0" smtClean="0"/>
              <a:t> which converts a variety of data formats into the PBO .pos format while allowing a new reference frame realization using techniques similar to GLORG stabilization. Stabilization can used to test selection of reference sites.</a:t>
            </a:r>
          </a:p>
          <a:p>
            <a:pPr lvl="1"/>
            <a:r>
              <a:rPr lang="en-US" dirty="0" err="1" smtClean="0">
                <a:solidFill>
                  <a:schemeClr val="accent2">
                    <a:lumMod val="75000"/>
                  </a:schemeClr>
                </a:solidFill>
              </a:rPr>
              <a:t>tsfit</a:t>
            </a:r>
            <a:r>
              <a:rPr lang="en-US" dirty="0" smtClean="0"/>
              <a:t> which fits time series with a variety of models some of which can be specified in a GLOBK .</a:t>
            </a:r>
            <a:r>
              <a:rPr lang="en-US" dirty="0" err="1" smtClean="0"/>
              <a:t>eq</a:t>
            </a:r>
            <a:r>
              <a:rPr lang="en-US" dirty="0" smtClean="0"/>
              <a:t> file format. </a:t>
            </a:r>
            <a:r>
              <a:rPr lang="en-US" dirty="0" err="1" smtClean="0"/>
              <a:t>tsfit</a:t>
            </a:r>
            <a:r>
              <a:rPr lang="en-US" dirty="0" smtClean="0"/>
              <a:t> also output a </a:t>
            </a:r>
            <a:r>
              <a:rPr lang="en-US" dirty="0" err="1" smtClean="0"/>
              <a:t>globk</a:t>
            </a:r>
            <a:r>
              <a:rPr lang="en-US" dirty="0" smtClean="0"/>
              <a:t> apriori coordinate files.  Use of realistic sigma option here and </a:t>
            </a:r>
            <a:r>
              <a:rPr lang="en-US" dirty="0" err="1" smtClean="0"/>
              <a:t>sh_gen_stats</a:t>
            </a:r>
            <a:r>
              <a:rPr lang="en-US" dirty="0" smtClean="0"/>
              <a:t> allows process noise to be set for </a:t>
            </a:r>
            <a:r>
              <a:rPr lang="en-US" dirty="0" err="1" smtClean="0"/>
              <a:t>globk</a:t>
            </a:r>
            <a:r>
              <a:rPr lang="en-US" dirty="0" smtClean="0"/>
              <a:t> (site dependent random walk variances)</a:t>
            </a:r>
          </a:p>
          <a:p>
            <a:r>
              <a:rPr lang="en-US" dirty="0" smtClean="0"/>
              <a:t>There is also an additional program</a:t>
            </a:r>
            <a:r>
              <a:rPr lang="en-US" dirty="0" smtClean="0">
                <a:solidFill>
                  <a:srgbClr val="632523"/>
                </a:solidFill>
              </a:rPr>
              <a:t> </a:t>
            </a:r>
            <a:r>
              <a:rPr lang="en-US" dirty="0" err="1" smtClean="0">
                <a:solidFill>
                  <a:srgbClr val="632523"/>
                </a:solidFill>
              </a:rPr>
              <a:t>xyzsave</a:t>
            </a:r>
            <a:r>
              <a:rPr lang="en-US" dirty="0" smtClean="0">
                <a:solidFill>
                  <a:srgbClr val="632523"/>
                </a:solidFill>
              </a:rPr>
              <a:t> </a:t>
            </a:r>
            <a:r>
              <a:rPr lang="en-US" dirty="0" smtClean="0"/>
              <a:t>that can be used to generate XYZ files for use in </a:t>
            </a:r>
            <a:r>
              <a:rPr lang="en-US" dirty="0" err="1" smtClean="0"/>
              <a:t>tscon</a:t>
            </a:r>
            <a:r>
              <a:rPr lang="en-US" dirty="0" smtClean="0"/>
              <a:t> when the </a:t>
            </a:r>
            <a:r>
              <a:rPr lang="en-US" dirty="0" err="1" smtClean="0"/>
              <a:t>pbo</a:t>
            </a:r>
            <a:r>
              <a:rPr lang="en-US" dirty="0" smtClean="0"/>
              <a:t> output option was not specified in the original </a:t>
            </a:r>
            <a:r>
              <a:rPr lang="en-US" dirty="0" err="1" smtClean="0"/>
              <a:t>globk</a:t>
            </a:r>
            <a:r>
              <a:rPr lang="en-US" dirty="0" smtClean="0"/>
              <a:t> runs.  It highly recommended that the </a:t>
            </a:r>
            <a:r>
              <a:rPr lang="en-US" dirty="0" err="1" smtClean="0"/>
              <a:t>pbo</a:t>
            </a:r>
            <a:r>
              <a:rPr lang="en-US" dirty="0" smtClean="0"/>
              <a:t> option be used in all output from </a:t>
            </a:r>
            <a:r>
              <a:rPr lang="en-US" dirty="0" err="1" smtClean="0"/>
              <a:t>globk</a:t>
            </a:r>
            <a:r>
              <a:rPr lang="en-US" dirty="0" smtClean="0"/>
              <a:t> and </a:t>
            </a:r>
            <a:r>
              <a:rPr lang="en-US" dirty="0" err="1" smtClean="0"/>
              <a:t>glred</a:t>
            </a:r>
            <a:r>
              <a:rPr lang="en-US" dirty="0" smtClean="0"/>
              <a:t>.  The somewhat new program, </a:t>
            </a:r>
            <a:r>
              <a:rPr lang="en-US" dirty="0" err="1" smtClean="0"/>
              <a:t>tssum</a:t>
            </a:r>
            <a:r>
              <a:rPr lang="en-US" dirty="0" smtClean="0"/>
              <a:t> can be used to extract and append </a:t>
            </a:r>
            <a:r>
              <a:rPr lang="en-US" dirty="0" err="1" smtClean="0"/>
              <a:t>pbo</a:t>
            </a:r>
            <a:r>
              <a:rPr lang="en-US" dirty="0" smtClean="0"/>
              <a:t> time series files from </a:t>
            </a:r>
            <a:r>
              <a:rPr lang="en-US" dirty="0" err="1" smtClean="0"/>
              <a:t>globk</a:t>
            </a:r>
            <a:r>
              <a:rPr lang="en-US" dirty="0" smtClean="0"/>
              <a:t> and </a:t>
            </a:r>
            <a:r>
              <a:rPr lang="en-US" dirty="0" err="1" smtClean="0"/>
              <a:t>glred</a:t>
            </a:r>
            <a:r>
              <a:rPr lang="en-US" dirty="0" smtClean="0"/>
              <a:t> output files (normally .org files).</a:t>
            </a:r>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8</a:t>
            </a:fld>
            <a:endParaRPr lang="en-US"/>
          </a:p>
        </p:txBody>
      </p:sp>
    </p:spTree>
    <p:extLst>
      <p:ext uri="{BB962C8B-B14F-4D97-AF65-F5344CB8AC3E}">
        <p14:creationId xmlns:p14="http://schemas.microsoft.com/office/powerpoint/2010/main" val="365529502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Prototyping concept</a:t>
            </a:r>
            <a:endParaRPr lang="en-US" sz="3600" dirty="0"/>
          </a:p>
        </p:txBody>
      </p:sp>
      <p:sp>
        <p:nvSpPr>
          <p:cNvPr id="3" name="Content Placeholder 2"/>
          <p:cNvSpPr>
            <a:spLocks noGrp="1"/>
          </p:cNvSpPr>
          <p:nvPr>
            <p:ph idx="1"/>
          </p:nvPr>
        </p:nvSpPr>
        <p:spPr/>
        <p:txBody>
          <a:bodyPr>
            <a:normAutofit lnSpcReduction="10000"/>
          </a:bodyPr>
          <a:lstStyle/>
          <a:p>
            <a:r>
              <a:rPr lang="en-US" sz="2400" dirty="0" smtClean="0"/>
              <a:t>The general idea of the solution prototyping is to generate an earthquake file and a list of stabilization sites that can be used in both velocity and time series analysis in GLOBK and GLRED runs.  </a:t>
            </a:r>
            <a:r>
              <a:rPr lang="en-US" sz="2400" dirty="0" err="1" smtClean="0"/>
              <a:t>Tsfit</a:t>
            </a:r>
            <a:r>
              <a:rPr lang="en-US" sz="2400" dirty="0" smtClean="0"/>
              <a:t> can also be used to generate apriori coordinate files for use in </a:t>
            </a:r>
            <a:r>
              <a:rPr lang="en-US" sz="2400" dirty="0" err="1" smtClean="0"/>
              <a:t>tscon</a:t>
            </a:r>
            <a:r>
              <a:rPr lang="en-US" sz="2400" dirty="0" smtClean="0"/>
              <a:t> and </a:t>
            </a:r>
            <a:r>
              <a:rPr lang="en-US" sz="2400" dirty="0" err="1" smtClean="0"/>
              <a:t>globk</a:t>
            </a:r>
            <a:r>
              <a:rPr lang="en-US" sz="2400" dirty="0" smtClean="0"/>
              <a:t>/</a:t>
            </a:r>
            <a:r>
              <a:rPr lang="en-US" sz="2400" dirty="0" err="1" smtClean="0"/>
              <a:t>glred</a:t>
            </a:r>
            <a:r>
              <a:rPr lang="en-US" sz="2400" dirty="0" smtClean="0"/>
              <a:t>.  </a:t>
            </a:r>
            <a:endParaRPr lang="en-US" sz="2400" dirty="0" smtClean="0"/>
          </a:p>
          <a:p>
            <a:endParaRPr lang="en-US" sz="2400" dirty="0" smtClean="0"/>
          </a:p>
          <a:p>
            <a:r>
              <a:rPr lang="en-US" sz="2400" dirty="0" smtClean="0"/>
              <a:t>Both </a:t>
            </a:r>
            <a:r>
              <a:rPr lang="en-US" sz="2400" dirty="0" err="1" smtClean="0"/>
              <a:t>tscon</a:t>
            </a:r>
            <a:r>
              <a:rPr lang="en-US" sz="2400" dirty="0" smtClean="0"/>
              <a:t> and </a:t>
            </a:r>
            <a:r>
              <a:rPr lang="en-US" sz="2400" dirty="0" err="1" smtClean="0"/>
              <a:t>tsfit</a:t>
            </a:r>
            <a:r>
              <a:rPr lang="en-US" sz="2400" dirty="0" smtClean="0"/>
              <a:t> can read standard </a:t>
            </a:r>
            <a:r>
              <a:rPr lang="en-US" sz="2400" dirty="0" err="1" smtClean="0"/>
              <a:t>globk</a:t>
            </a:r>
            <a:r>
              <a:rPr lang="en-US" sz="2400" dirty="0" smtClean="0"/>
              <a:t> earthquake and apriori coordinate files (include EXTENDED entries).  The programs do not manipulate covariance matrices and so it assumed that an initial time-series solution exists with stabilized coordinates (i.e., the output of a </a:t>
            </a:r>
            <a:r>
              <a:rPr lang="en-US" sz="2400" dirty="0" err="1" smtClean="0"/>
              <a:t>glred</a:t>
            </a:r>
            <a:r>
              <a:rPr lang="en-US" sz="2400" dirty="0" smtClean="0"/>
              <a:t> run with stabilization). </a:t>
            </a:r>
          </a:p>
          <a:p>
            <a:endParaRPr lang="en-US" dirty="0"/>
          </a:p>
        </p:txBody>
      </p:sp>
      <p:sp>
        <p:nvSpPr>
          <p:cNvPr id="4" name="Date Placeholder 3"/>
          <p:cNvSpPr>
            <a:spLocks noGrp="1"/>
          </p:cNvSpPr>
          <p:nvPr>
            <p:ph type="dt" sz="half" idx="10"/>
          </p:nvPr>
        </p:nvSpPr>
        <p:spPr/>
        <p:txBody>
          <a:bodyPr/>
          <a:lstStyle/>
          <a:p>
            <a:r>
              <a:rPr lang="en-US" smtClean="0"/>
              <a:t>07/10/2013</a:t>
            </a:r>
            <a:endParaRPr lang="en-US"/>
          </a:p>
        </p:txBody>
      </p:sp>
      <p:sp>
        <p:nvSpPr>
          <p:cNvPr id="5" name="Footer Placeholder 4"/>
          <p:cNvSpPr>
            <a:spLocks noGrp="1"/>
          </p:cNvSpPr>
          <p:nvPr>
            <p:ph type="ftr" sz="quarter" idx="11"/>
          </p:nvPr>
        </p:nvSpPr>
        <p:spPr/>
        <p:txBody>
          <a:bodyPr/>
          <a:lstStyle/>
          <a:p>
            <a:r>
              <a:rPr lang="en-US" smtClean="0"/>
              <a:t>Large cGPS+</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9</a:t>
            </a:fld>
            <a:endParaRPr lang="en-US"/>
          </a:p>
        </p:txBody>
      </p:sp>
    </p:spTree>
    <p:extLst>
      <p:ext uri="{BB962C8B-B14F-4D97-AF65-F5344CB8AC3E}">
        <p14:creationId xmlns:p14="http://schemas.microsoft.com/office/powerpoint/2010/main" val="214896801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5916</TotalTime>
  <Words>2438</Words>
  <Application>Microsoft Macintosh PowerPoint</Application>
  <PresentationFormat>On-screen Show (4:3)</PresentationFormat>
  <Paragraphs>217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Large-scale cGPS processing and prototyping solutions</vt:lpstr>
      <vt:lpstr>Strategies for Large-network Processing</vt:lpstr>
      <vt:lpstr>Large regional networks</vt:lpstr>
      <vt:lpstr>netsel output</vt:lpstr>
      <vt:lpstr>netsel output and tie</vt:lpstr>
      <vt:lpstr>Global Network Selection</vt:lpstr>
      <vt:lpstr>Reference sites</vt:lpstr>
      <vt:lpstr>Prototyping tools</vt:lpstr>
      <vt:lpstr>Prototyping concept</vt:lpstr>
      <vt:lpstr>Process</vt:lpstr>
      <vt:lpstr>Basic Processing (cont.)</vt:lpstr>
      <vt:lpstr>Prototyping output</vt:lpstr>
      <vt:lpstr>tsfit</vt:lpstr>
      <vt:lpstr>tsfit commands</vt:lpstr>
      <vt:lpstr>Other tsfit commands</vt:lpstr>
      <vt:lpstr>Other tsfit commands</vt:lpstr>
      <vt:lpstr>tscon</vt:lpstr>
      <vt:lpstr>tscon commands</vt:lpstr>
      <vt:lpstr>GLOBK Velocity Solutions</vt:lpstr>
      <vt:lpstr>Velocity Solution Strategies</vt:lpstr>
      <vt:lpstr>Velocity strategies</vt:lpstr>
    </vt:vector>
  </TitlesOfParts>
  <Manager/>
  <Company>MIT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Series Analysis Tutorial 2</dc:title>
  <dc:subject/>
  <dc:creator>Thomas Herring</dc:creator>
  <cp:keywords/>
  <dc:description/>
  <cp:lastModifiedBy>rwk</cp:lastModifiedBy>
  <cp:revision>34</cp:revision>
  <cp:lastPrinted>2012-11-12T16:34:17Z</cp:lastPrinted>
  <dcterms:created xsi:type="dcterms:W3CDTF">2011-08-03T18:08:11Z</dcterms:created>
  <dcterms:modified xsi:type="dcterms:W3CDTF">2013-09-26T17:24:51Z</dcterms:modified>
  <cp:category/>
</cp:coreProperties>
</file>