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8" r:id="rId2"/>
    <p:sldId id="292" r:id="rId3"/>
    <p:sldId id="258" r:id="rId4"/>
    <p:sldId id="304" r:id="rId5"/>
    <p:sldId id="305" r:id="rId6"/>
    <p:sldId id="290" r:id="rId7"/>
    <p:sldId id="299" r:id="rId8"/>
    <p:sldId id="308" r:id="rId9"/>
    <p:sldId id="309" r:id="rId10"/>
    <p:sldId id="300" r:id="rId11"/>
    <p:sldId id="301" r:id="rId12"/>
    <p:sldId id="303" r:id="rId13"/>
    <p:sldId id="307" r:id="rId14"/>
    <p:sldId id="266" r:id="rId15"/>
    <p:sldId id="259" r:id="rId16"/>
    <p:sldId id="260" r:id="rId17"/>
    <p:sldId id="270" r:id="rId18"/>
    <p:sldId id="271" r:id="rId19"/>
    <p:sldId id="272" r:id="rId20"/>
    <p:sldId id="267" r:id="rId21"/>
    <p:sldId id="30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1104" y="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1E618-3B6D-9240-ABB2-BD66C8C460FB}" type="datetimeFigureOut">
              <a:rPr lang="en-US" smtClean="0"/>
              <a:t>2013-07-10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A25B7-CAAB-0947-B769-E07BB8F30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705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A2ED5-3DF6-B645-A35E-C82EBE5824F5}" type="datetimeFigureOut">
              <a:rPr lang="en-US" smtClean="0"/>
              <a:t>2013-07-10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7199C-7B79-3F46-B712-FC4E23E32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249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C2178-53EC-C646-8E95-1F9B14165A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01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Assign_plate</a:t>
            </a:r>
            <a:r>
              <a:rPr lang="en-US" dirty="0" smtClean="0"/>
              <a:t> assigns</a:t>
            </a:r>
            <a:r>
              <a:rPr lang="en-US" baseline="0" dirty="0" smtClean="0"/>
              <a:t> sites to plate but they are not used in estimation.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let’s look at an example of representation of velocity-solution stabilization for visualization</a:t>
            </a:r>
            <a:r>
              <a:rPr lang="en-US" baseline="0" dirty="0" smtClean="0"/>
              <a:t> and interpretation.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major velocity gradients are still</a:t>
            </a:r>
            <a:r>
              <a:rPr lang="en-US" baseline="0" dirty="0" smtClean="0"/>
              <a:t> present: right-lateral shear across the North Anatolia fault and extension into the Aegean Sea, left-lateral shear and dilation around Rhodes.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85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an example of potential problems with time series stabilization.  The picture shows the full network. We’ll look at what happens when you use various subsets of these stations for stabilization.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36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time series plots show</a:t>
            </a:r>
            <a:r>
              <a:rPr lang="en-US" baseline="0" dirty="0" smtClean="0"/>
              <a:t> the repeatability over 40 days for two sites, DRAO and BRMU., for the case where we have 9 stabilization sites on most days, but only  6 on day  176.  In this case, even the 6 sites are well enough distributed and well enough behaved that day 176 is sill well stabilized.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57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case, however, the 6-site</a:t>
            </a:r>
            <a:r>
              <a:rPr lang="en-US" baseline="0" dirty="0" smtClean="0"/>
              <a:t> network is adequate for the core of the network (DRAO, but not for the edge (BRMU).  On days when BRMU is in the stabilization, it </a:t>
            </a:r>
            <a:r>
              <a:rPr lang="en-US" baseline="0" dirty="0" err="1" smtClean="0"/>
              <a:t>aborbs</a:t>
            </a:r>
            <a:r>
              <a:rPr lang="en-US" baseline="0" dirty="0" smtClean="0"/>
              <a:t> all the </a:t>
            </a:r>
            <a:r>
              <a:rPr lang="en-US" baseline="0" dirty="0" err="1" smtClean="0"/>
              <a:t>rotatioin</a:t>
            </a:r>
            <a:r>
              <a:rPr lang="en-US" baseline="0" dirty="0" smtClean="0"/>
              <a:t> and have a tiny </a:t>
            </a:r>
            <a:r>
              <a:rPr lang="en-US" baseline="0" dirty="0" err="1" smtClean="0"/>
              <a:t>gimas</a:t>
            </a:r>
            <a:r>
              <a:rPr lang="en-US" baseline="0" dirty="0" smtClean="0"/>
              <a:t>, and on other days, it gets removed and has outliers with large </a:t>
            </a:r>
            <a:r>
              <a:rPr lang="en-US" baseline="0" dirty="0" err="1" smtClean="0"/>
              <a:t>sigmas</a:t>
            </a:r>
            <a:r>
              <a:rPr lang="en-US" baseline="0" dirty="0" smtClean="0"/>
              <a:t>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35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 summary guide</a:t>
            </a:r>
            <a:r>
              <a:rPr lang="en-US" baseline="0" dirty="0" smtClean="0"/>
              <a:t> to maintaining a robust stabilization.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74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Dong D., T. A. Herring, and R. W. King, Estimating Regional Deformation from a Combination of Space and Terrestrial Geodetic Data,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J. Geodesy, 72, 200–214, 1998.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54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key point here is that maintaining</a:t>
            </a:r>
            <a:r>
              <a:rPr lang="en-US" baseline="0" dirty="0" smtClean="0"/>
              <a:t> a </a:t>
            </a:r>
            <a:r>
              <a:rPr lang="en-US" b="1" baseline="0" dirty="0" smtClean="0"/>
              <a:t>consistent </a:t>
            </a:r>
            <a:r>
              <a:rPr lang="en-US" baseline="0" dirty="0" smtClean="0"/>
              <a:t>frame in your velocity solution but particularly in your time series, is important for getting a geodetic robust result, the manner by which this done and the frame in which it is realized need not be the frame of primary </a:t>
            </a:r>
            <a:r>
              <a:rPr lang="en-US" b="1" baseline="0" dirty="0" smtClean="0"/>
              <a:t>physical </a:t>
            </a:r>
            <a:r>
              <a:rPr lang="en-US" baseline="0" dirty="0" smtClean="0"/>
              <a:t>interest. The maintenance of a consistent frame is what we accomplish through “stabilization” in </a:t>
            </a:r>
            <a:r>
              <a:rPr lang="en-US" baseline="0" dirty="0" err="1" smtClean="0"/>
              <a:t>glorg</a:t>
            </a:r>
            <a:r>
              <a:rPr lang="en-US" baseline="0" dirty="0" smtClean="0"/>
              <a:t>.  Relating this frame to a plate or block can be done afterward with a different set of sites.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03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preferred method</a:t>
            </a:r>
            <a:r>
              <a:rPr lang="en-US" baseline="0" dirty="0" smtClean="0"/>
              <a:t>. Must be careful due to </a:t>
            </a:r>
            <a:r>
              <a:rPr lang="en-US" baseline="0" dirty="0" err="1" smtClean="0"/>
              <a:t>glorg’s</a:t>
            </a:r>
            <a:r>
              <a:rPr lang="en-US" baseline="0" dirty="0" smtClean="0"/>
              <a:t> iterative removal or poorly fitting sites that the ultimate solution still has enough redundancy and stabilization power. Look through first hundred lines or so of . Can change statistics in </a:t>
            </a:r>
            <a:r>
              <a:rPr lang="en-US" baseline="0" dirty="0" err="1" smtClean="0"/>
              <a:t>cnd_hgtv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stab_it</a:t>
            </a:r>
            <a:r>
              <a:rPr lang="en-US" baseline="0" dirty="0" smtClean="0"/>
              <a:t> to control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“hierarchy” feature of the </a:t>
            </a:r>
            <a:r>
              <a:rPr lang="en-US" dirty="0" err="1" smtClean="0"/>
              <a:t>stab_site</a:t>
            </a:r>
            <a:r>
              <a:rPr lang="en-US" dirty="0" smtClean="0"/>
              <a:t> list</a:t>
            </a:r>
            <a:r>
              <a:rPr lang="en-US" baseline="0" dirty="0" smtClean="0"/>
              <a:t> allows you to specify alternative sites in each geography region, depending on which sites are available.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87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selecting</a:t>
            </a:r>
            <a:r>
              <a:rPr lang="en-US" baseline="0" dirty="0" smtClean="0"/>
              <a:t> sites to process with your local data of interest, look first to include sites from the IGS core network.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46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 IGS core network sites are not available, too sparse or do not</a:t>
            </a:r>
            <a:r>
              <a:rPr lang="en-US" baseline="0" dirty="0" smtClean="0"/>
              <a:t> exist at the epoch of your measurements, try </a:t>
            </a:r>
            <a:r>
              <a:rPr lang="en-US" baseline="0" dirty="0" err="1" smtClean="0"/>
              <a:t>densifying</a:t>
            </a:r>
            <a:r>
              <a:rPr lang="en-US" baseline="0" dirty="0" smtClean="0"/>
              <a:t> your stabilizing network with all the IGS reference frame sites (the IGS core network is a sub-set of this).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94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defining the frame in the velocity solution, the important thing is usually to visualize motion a way most useful for interpretation. Even if there is little or no redundancy in the stabilization site set, you’ve still got a consistent frame because you are estimating only one set of frame parameters.  There will be no distortion of internal strain.</a:t>
            </a:r>
          </a:p>
          <a:p>
            <a:r>
              <a:rPr lang="en-US" baseline="0" dirty="0" smtClean="0"/>
              <a:t>When defining the frame for a time series, you have to work to be sure that it’s being done consistently for each epoch.</a:t>
            </a:r>
          </a:p>
          <a:p>
            <a:r>
              <a:rPr lang="en-US" baseline="0" dirty="0" smtClean="0"/>
              <a:t>In the next few slides, </a:t>
            </a:r>
            <a:r>
              <a:rPr lang="en-US" baseline="0" dirty="0" err="1" smtClean="0"/>
              <a:t>we’lll</a:t>
            </a:r>
            <a:r>
              <a:rPr lang="en-US" baseline="0" dirty="0" smtClean="0"/>
              <a:t> look at examples, first for velocity, then for time series.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78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way of expressing your solution relative to a major plate by specifying these </a:t>
            </a:r>
            <a:r>
              <a:rPr lang="en-US" baseline="0" dirty="0" err="1" smtClean="0"/>
              <a:t>apr</a:t>
            </a:r>
            <a:r>
              <a:rPr lang="en-US" baseline="0" dirty="0" smtClean="0"/>
              <a:t>-file in the </a:t>
            </a:r>
            <a:r>
              <a:rPr lang="en-US" baseline="0" dirty="0" err="1" smtClean="0"/>
              <a:t>apr_file</a:t>
            </a:r>
            <a:r>
              <a:rPr lang="en-US" baseline="0" dirty="0" smtClean="0"/>
              <a:t> commands of </a:t>
            </a:r>
            <a:r>
              <a:rPr lang="en-US" baseline="0" dirty="0" err="1" smtClean="0"/>
              <a:t>glorg</a:t>
            </a:r>
            <a:r>
              <a:rPr lang="en-US" baseline="0" dirty="0" smtClean="0"/>
              <a:t>. But still be sure </a:t>
            </a:r>
            <a:r>
              <a:rPr lang="en-US" baseline="0" dirty="0" err="1" smtClean="0"/>
              <a:t>globk</a:t>
            </a:r>
            <a:r>
              <a:rPr lang="en-US" baseline="0" dirty="0" smtClean="0"/>
              <a:t> run is consistent with GAMIT processing, i.e. orbits and EOPs defined in ITRF2008-NNR.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0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991A3-2DBD-F448-81A6-1F25A5868B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tp://everest.mit.edu/pub/MIT_GLL/HY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0414"/>
            <a:ext cx="7772400" cy="17557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Reference Frames 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426" y="5514211"/>
            <a:ext cx="6608234" cy="1062956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1600" dirty="0" smtClean="0"/>
              <a:t>GPS Processing and Analysis with GAMIT/GLOBK/TRACK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T. Herring, R. King. M. Floyd – MIT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UNAVCO, Boulder -  July 8-12, 2013 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894206" y="3194075"/>
            <a:ext cx="452063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Issues to consider</a:t>
            </a:r>
          </a:p>
          <a:p>
            <a:r>
              <a:rPr lang="en-US" sz="2400" dirty="0" smtClean="0"/>
              <a:t>Implementation in GLOBK</a:t>
            </a:r>
          </a:p>
          <a:p>
            <a:r>
              <a:rPr lang="en-US" sz="2400" dirty="0" smtClean="0"/>
              <a:t>Problematic cases</a:t>
            </a:r>
          </a:p>
        </p:txBody>
      </p:sp>
    </p:spTree>
    <p:extLst>
      <p:ext uri="{BB962C8B-B14F-4D97-AF65-F5344CB8AC3E}">
        <p14:creationId xmlns:p14="http://schemas.microsoft.com/office/powerpoint/2010/main" val="163859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9318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of Global binary H-files</a:t>
            </a:r>
            <a:endParaRPr lang="en-US" sz="2800" dirty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73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1800" dirty="0" smtClean="0"/>
              <a:t>Include global </a:t>
            </a:r>
            <a:r>
              <a:rPr lang="en-US" sz="1800" dirty="0" err="1" smtClean="0"/>
              <a:t>h</a:t>
            </a:r>
            <a:r>
              <a:rPr lang="en-US" sz="1800" dirty="0" smtClean="0"/>
              <a:t>-files … or not ?  For post-2000 data not needed for orbits</a:t>
            </a:r>
          </a:p>
          <a:p>
            <a:pPr>
              <a:lnSpc>
                <a:spcPct val="120000"/>
              </a:lnSpc>
            </a:pPr>
            <a:endParaRPr lang="en-US" sz="1800" dirty="0" smtClean="0"/>
          </a:p>
          <a:p>
            <a:pPr>
              <a:lnSpc>
                <a:spcPct val="120000"/>
              </a:lnSpc>
            </a:pPr>
            <a:r>
              <a:rPr lang="en-US" sz="1800" dirty="0" smtClean="0"/>
              <a:t>Advantages 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Access to a large number of sites for frame definition 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Can (should) allow adjustment to orbits and EOP 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Eases computational burden </a:t>
            </a:r>
          </a:p>
          <a:p>
            <a:pPr>
              <a:lnSpc>
                <a:spcPct val="120000"/>
              </a:lnSpc>
            </a:pPr>
            <a:endParaRPr lang="en-US" sz="1800" dirty="0" smtClean="0"/>
          </a:p>
          <a:p>
            <a:pPr>
              <a:lnSpc>
                <a:spcPct val="120000"/>
              </a:lnSpc>
            </a:pPr>
            <a:r>
              <a:rPr lang="en-US" sz="1800" dirty="0" smtClean="0"/>
              <a:t>Disadvantages 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Must use (mostly) the same models as the global processing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Orbits implied by the global data worse than IGSF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Some bad data may be included in global </a:t>
            </a:r>
            <a:r>
              <a:rPr lang="en-US" sz="1800" dirty="0" err="1" smtClean="0"/>
              <a:t>h</a:t>
            </a:r>
            <a:r>
              <a:rPr lang="en-US" sz="1800" dirty="0" smtClean="0"/>
              <a:t>-files (can remove)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Greater data storage burden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5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5400" cy="6524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of Global binary H-files</a:t>
            </a:r>
            <a:endParaRPr lang="en-US" sz="2800" dirty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56600" cy="50419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900" dirty="0" smtClean="0"/>
              <a:t>Include global </a:t>
            </a:r>
            <a:r>
              <a:rPr lang="en-US" sz="2900" dirty="0" err="1" smtClean="0"/>
              <a:t>h</a:t>
            </a:r>
            <a:r>
              <a:rPr lang="en-US" sz="2900" dirty="0" smtClean="0"/>
              <a:t>-files … or not ?  For post-2000 data not needed for orbits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2900" dirty="0" smtClean="0"/>
              <a:t>Advantages 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sz="2900" dirty="0" smtClean="0"/>
              <a:t>Access to a large number of sites for frame definition 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sz="2900" dirty="0" smtClean="0"/>
              <a:t>Can (should) allow adjustment to orbits and EOP 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sz="2900" dirty="0" smtClean="0"/>
              <a:t>Eases computational burden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2900" dirty="0" smtClean="0"/>
              <a:t>Disadvantages 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sz="2900" dirty="0" smtClean="0"/>
              <a:t>Must use (mostly) the same models as the global processing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sz="2900" dirty="0" smtClean="0"/>
              <a:t>Orbits implied by the global data worse than IGSF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sz="2900" dirty="0" smtClean="0"/>
              <a:t>Some bad data may be included in global </a:t>
            </a:r>
            <a:r>
              <a:rPr lang="en-US" sz="2900" dirty="0" err="1" smtClean="0"/>
              <a:t>h</a:t>
            </a:r>
            <a:r>
              <a:rPr lang="en-US" sz="2900" dirty="0" smtClean="0"/>
              <a:t>-files (can remove)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sz="2900" dirty="0" smtClean="0"/>
              <a:t>Greater data storage burden </a:t>
            </a:r>
          </a:p>
          <a:p>
            <a:pPr>
              <a:lnSpc>
                <a:spcPct val="120000"/>
              </a:lnSpc>
            </a:pPr>
            <a:r>
              <a:rPr lang="en-US" sz="2900" dirty="0" smtClean="0">
                <a:solidFill>
                  <a:srgbClr val="000000"/>
                </a:solidFill>
              </a:rPr>
              <a:t>MIT </a:t>
            </a:r>
            <a:r>
              <a:rPr lang="en-US" sz="2900" dirty="0" err="1">
                <a:solidFill>
                  <a:srgbClr val="000000"/>
                </a:solidFill>
              </a:rPr>
              <a:t>hfiles</a:t>
            </a:r>
            <a:r>
              <a:rPr lang="en-US" sz="2900" dirty="0">
                <a:solidFill>
                  <a:srgbClr val="000000"/>
                </a:solidFill>
              </a:rPr>
              <a:t> available at </a:t>
            </a:r>
            <a:r>
              <a:rPr lang="en-US" sz="2900" dirty="0">
                <a:solidFill>
                  <a:srgbClr val="000000"/>
                </a:solidFill>
                <a:hlinkClick r:id="rId2" action="ppaction://hlinkfile"/>
              </a:rPr>
              <a:t>ftp://everest.mit.edu/pub/MIT_GLL/HYY</a:t>
            </a:r>
            <a:r>
              <a:rPr lang="en-US" sz="2900" dirty="0">
                <a:solidFill>
                  <a:srgbClr val="000000"/>
                </a:solidFill>
              </a:rPr>
              <a:t/>
            </a:r>
            <a:br>
              <a:rPr lang="en-US" sz="2900" dirty="0">
                <a:solidFill>
                  <a:srgbClr val="000000"/>
                </a:solidFill>
              </a:rPr>
            </a:br>
            <a:r>
              <a:rPr lang="en-US" sz="2900" dirty="0">
                <a:solidFill>
                  <a:srgbClr val="000000"/>
                </a:solidFill>
              </a:rPr>
              <a:t>When using MIT files, add </a:t>
            </a:r>
            <a:r>
              <a:rPr lang="en-US" sz="2900" dirty="0" err="1">
                <a:solidFill>
                  <a:srgbClr val="000000"/>
                </a:solidFill>
              </a:rPr>
              <a:t>apr_svant</a:t>
            </a:r>
            <a:r>
              <a:rPr lang="en-US" sz="2900" dirty="0">
                <a:solidFill>
                  <a:srgbClr val="000000"/>
                </a:solidFill>
              </a:rPr>
              <a:t> all F F F to </a:t>
            </a:r>
            <a:r>
              <a:rPr lang="en-US" sz="2900" dirty="0" err="1">
                <a:solidFill>
                  <a:srgbClr val="000000"/>
                </a:solidFill>
              </a:rPr>
              <a:t>globk</a:t>
            </a:r>
            <a:r>
              <a:rPr lang="en-US" sz="2900" dirty="0">
                <a:solidFill>
                  <a:srgbClr val="000000"/>
                </a:solidFill>
              </a:rPr>
              <a:t> command file to fix the satellite antenna offsets </a:t>
            </a:r>
          </a:p>
          <a:p>
            <a:r>
              <a:rPr lang="en-US" sz="2900" dirty="0">
                <a:solidFill>
                  <a:srgbClr val="000000"/>
                </a:solidFill>
              </a:rPr>
              <a:t>If SOPAC, use all “</a:t>
            </a:r>
            <a:r>
              <a:rPr lang="en-US" sz="2900" dirty="0" err="1">
                <a:solidFill>
                  <a:srgbClr val="000000"/>
                </a:solidFill>
              </a:rPr>
              <a:t>igs</a:t>
            </a:r>
            <a:r>
              <a:rPr lang="en-US" sz="2900" dirty="0">
                <a:solidFill>
                  <a:srgbClr val="000000"/>
                </a:solidFill>
              </a:rPr>
              <a:t>’ h-files to  get orbits well-determined </a:t>
            </a:r>
            <a:br>
              <a:rPr lang="en-US" sz="2900" dirty="0">
                <a:solidFill>
                  <a:srgbClr val="000000"/>
                </a:solidFill>
              </a:rPr>
            </a:br>
            <a:r>
              <a:rPr lang="en-US" sz="2900" dirty="0">
                <a:solidFill>
                  <a:srgbClr val="000000"/>
                </a:solidFill>
              </a:rPr>
              <a:t/>
            </a:r>
            <a:br>
              <a:rPr lang="en-US" sz="2900" dirty="0">
                <a:solidFill>
                  <a:srgbClr val="000000"/>
                </a:solidFill>
              </a:rPr>
            </a:br>
            <a:endParaRPr lang="en-US" sz="2900" dirty="0"/>
          </a:p>
          <a:p>
            <a:pPr lvl="1">
              <a:lnSpc>
                <a:spcPct val="120000"/>
              </a:lnSpc>
              <a:spcBef>
                <a:spcPts val="200"/>
              </a:spcBef>
            </a:pPr>
            <a:endParaRPr lang="en-US" sz="18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9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Velocities and Time Series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The criteria for stabilization are different for velocity solutions and time series</a:t>
            </a:r>
          </a:p>
          <a:p>
            <a:r>
              <a:rPr lang="en-US" sz="1800" dirty="0" smtClean="0"/>
              <a:t>Velocity solutions:</a:t>
            </a:r>
          </a:p>
          <a:p>
            <a:pPr lvl="1"/>
            <a:r>
              <a:rPr lang="en-US" sz="1800" dirty="0" smtClean="0"/>
              <a:t>Physical reference is important</a:t>
            </a:r>
          </a:p>
          <a:p>
            <a:pPr lvl="1"/>
            <a:r>
              <a:rPr lang="en-US" sz="1800" dirty="0" smtClean="0"/>
              <a:t>Not so sensitive to station dropout (solution holds the frame together)</a:t>
            </a:r>
          </a:p>
          <a:p>
            <a:r>
              <a:rPr lang="en-US" sz="1800" dirty="0" smtClean="0"/>
              <a:t>Time series:</a:t>
            </a:r>
          </a:p>
          <a:p>
            <a:pPr lvl="1"/>
            <a:r>
              <a:rPr lang="en-US" sz="1800" dirty="0" smtClean="0"/>
              <a:t>Physical reference is not important </a:t>
            </a:r>
          </a:p>
          <a:p>
            <a:pPr lvl="1"/>
            <a:r>
              <a:rPr lang="en-US" sz="1800" dirty="0" smtClean="0"/>
              <a:t>Sensitive to station dropout</a:t>
            </a:r>
          </a:p>
          <a:p>
            <a:pPr lvl="1"/>
            <a:r>
              <a:rPr lang="en-US" sz="1800" dirty="0" smtClean="0"/>
              <a:t>Best representation of the statistics of the velocity solution is stabilization using ALL the well-determined sites from the velocity solution, now in a common frame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9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priori coordinate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We now distribute, and encourage </a:t>
            </a:r>
            <a:r>
              <a:rPr lang="en-US" dirty="0" err="1" smtClean="0"/>
              <a:t>GAMITeers</a:t>
            </a:r>
            <a:r>
              <a:rPr lang="en-US" dirty="0" smtClean="0"/>
              <a:t> to use, a set of </a:t>
            </a:r>
            <a:r>
              <a:rPr lang="en-US" dirty="0" err="1" smtClean="0"/>
              <a:t>apr</a:t>
            </a:r>
            <a:r>
              <a:rPr lang="en-US" dirty="0" smtClean="0"/>
              <a:t>-files that are a concatenated set of coordinates for all sites that are, in some present or past version, formally defined in the ITRF (531 sites or 891 including those in IGS cumulative solution)</a:t>
            </a:r>
          </a:p>
          <a:p>
            <a:r>
              <a:rPr lang="en-US" dirty="0" smtClean="0"/>
              <a:t>Found in ~/</a:t>
            </a:r>
            <a:r>
              <a:rPr lang="en-US" dirty="0" err="1" smtClean="0"/>
              <a:t>gg</a:t>
            </a:r>
            <a:r>
              <a:rPr lang="en-US" dirty="0" smtClean="0"/>
              <a:t>/tables/ and use in </a:t>
            </a:r>
            <a:r>
              <a:rPr lang="en-US" dirty="0" err="1" smtClean="0"/>
              <a:t>apr_file</a:t>
            </a:r>
            <a:r>
              <a:rPr lang="en-US" dirty="0" smtClean="0"/>
              <a:t> command or </a:t>
            </a:r>
            <a:r>
              <a:rPr lang="en-US" dirty="0" err="1" smtClean="0"/>
              <a:t>glorg</a:t>
            </a:r>
            <a:r>
              <a:rPr lang="en-US" dirty="0" smtClean="0"/>
              <a:t> command file</a:t>
            </a:r>
          </a:p>
          <a:p>
            <a:r>
              <a:rPr lang="en-US" dirty="0" smtClean="0"/>
              <a:t>These are also rotated to major plates using the Euler poles of ITRF2008-PMM (</a:t>
            </a:r>
            <a:r>
              <a:rPr lang="en-US" dirty="0" err="1" smtClean="0"/>
              <a:t>Altamimi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, 2012)</a:t>
            </a:r>
          </a:p>
          <a:p>
            <a:pPr lvl="1"/>
            <a:r>
              <a:rPr lang="en-US" dirty="0" smtClean="0"/>
              <a:t>itrf08_comb_amur.apr (relative to </a:t>
            </a:r>
            <a:r>
              <a:rPr lang="en-US" dirty="0" err="1" smtClean="0"/>
              <a:t>Amurian</a:t>
            </a:r>
            <a:r>
              <a:rPr lang="en-US" dirty="0" smtClean="0"/>
              <a:t> plate)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trf08_comb_anta.apr (Antarctica)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trf08_comb_arab.apr (Arabia)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trf08_comb_aust.apr (Australia)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trf08_comb_carb.apr (Caribbean)</a:t>
            </a:r>
          </a:p>
          <a:p>
            <a:pPr lvl="1"/>
            <a:r>
              <a:rPr lang="en-US" dirty="0" smtClean="0"/>
              <a:t>itrf08_comb_eura.apr (Eurasia)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trf08_comb_indi.apr (India)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trf08_comb_nazc.apr (Nazca)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trf08_comb_noam.apr (North America)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trf08_comb_nubi.apr (Nubia)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trf08_comb_pcfc.apr (Pacific)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trf08_comb_soam.apr (South America)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trf08_comb_soma.apr (Somalia)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trf08_comb_sund.apr (</a:t>
            </a:r>
            <a:r>
              <a:rPr lang="en-US" dirty="0" err="1" smtClean="0"/>
              <a:t>Sunda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0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Referencing to a horizontal block (‘plate’)</a:t>
            </a:r>
            <a:endParaRPr lang="en-US" sz="28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Applied in </a:t>
            </a:r>
            <a:r>
              <a:rPr lang="en-US" dirty="0" err="1" smtClean="0"/>
              <a:t>glorg</a:t>
            </a:r>
            <a:r>
              <a:rPr lang="en-US" dirty="0" smtClean="0"/>
              <a:t>:  first stabilize in the usual way with respect to a reference set of coordinates and velocities (e.g. ITRF-NNR), then define one or more ‘rigid’ blocks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apr_file</a:t>
            </a:r>
            <a:r>
              <a:rPr lang="en-US" dirty="0" smtClean="0"/>
              <a:t> itrf08.apr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pos_org</a:t>
            </a:r>
            <a:r>
              <a:rPr lang="en-US" dirty="0" smtClean="0"/>
              <a:t> </a:t>
            </a:r>
            <a:r>
              <a:rPr lang="en-US" dirty="0" err="1" smtClean="0"/>
              <a:t>xtran</a:t>
            </a:r>
            <a:r>
              <a:rPr lang="en-US" dirty="0" smtClean="0"/>
              <a:t> </a:t>
            </a:r>
            <a:r>
              <a:rPr lang="en-US" dirty="0" err="1" smtClean="0"/>
              <a:t>ytran</a:t>
            </a:r>
            <a:r>
              <a:rPr lang="en-US" dirty="0" smtClean="0"/>
              <a:t> </a:t>
            </a:r>
            <a:r>
              <a:rPr lang="en-US" dirty="0" err="1" smtClean="0"/>
              <a:t>ztran</a:t>
            </a:r>
            <a:r>
              <a:rPr lang="en-US" dirty="0" smtClean="0"/>
              <a:t> </a:t>
            </a:r>
            <a:r>
              <a:rPr lang="en-US" dirty="0" err="1" smtClean="0"/>
              <a:t>xrot</a:t>
            </a:r>
            <a:r>
              <a:rPr lang="en-US" dirty="0" smtClean="0"/>
              <a:t> </a:t>
            </a:r>
            <a:r>
              <a:rPr lang="en-US" dirty="0" err="1" smtClean="0"/>
              <a:t>yrot</a:t>
            </a:r>
            <a:r>
              <a:rPr lang="en-US" dirty="0" smtClean="0"/>
              <a:t> </a:t>
            </a:r>
            <a:r>
              <a:rPr lang="en-US" dirty="0" err="1" smtClean="0"/>
              <a:t>zrot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stab_site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pie1 </a:t>
            </a:r>
            <a:r>
              <a:rPr lang="en-US" dirty="0" err="1" smtClean="0"/>
              <a:t>nlib</a:t>
            </a:r>
            <a:r>
              <a:rPr lang="en-US" dirty="0" smtClean="0"/>
              <a:t> </a:t>
            </a:r>
            <a:r>
              <a:rPr lang="en-US" dirty="0" err="1" smtClean="0"/>
              <a:t>drao</a:t>
            </a:r>
            <a:r>
              <a:rPr lang="en-US" dirty="0" smtClean="0"/>
              <a:t> gold sni1 </a:t>
            </a:r>
            <a:r>
              <a:rPr lang="en-US" dirty="0" err="1" smtClean="0"/>
              <a:t>mkea</a:t>
            </a:r>
            <a:r>
              <a:rPr lang="en-US" dirty="0" smtClean="0"/>
              <a:t> chat 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cnd_hgtv</a:t>
            </a:r>
            <a:r>
              <a:rPr lang="en-US" dirty="0" smtClean="0"/>
              <a:t>  10  10  0.8  3.</a:t>
            </a:r>
          </a:p>
          <a:p>
            <a:pPr>
              <a:buNone/>
            </a:pPr>
            <a:r>
              <a:rPr lang="en-US" dirty="0" smtClean="0"/>
              <a:t>  plate </a:t>
            </a:r>
            <a:r>
              <a:rPr lang="en-US" dirty="0" err="1" smtClean="0"/>
              <a:t>noam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pie1 </a:t>
            </a:r>
            <a:r>
              <a:rPr lang="en-US" dirty="0" err="1" smtClean="0"/>
              <a:t>nlib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smtClean="0"/>
              <a:t>  plate </a:t>
            </a:r>
            <a:r>
              <a:rPr lang="en-US" dirty="0" err="1" smtClean="0"/>
              <a:t>pcfc</a:t>
            </a:r>
            <a:r>
              <a:rPr lang="en-US" dirty="0" smtClean="0"/>
              <a:t>  sni1 </a:t>
            </a:r>
            <a:r>
              <a:rPr lang="en-US" dirty="0" err="1" smtClean="0"/>
              <a:t>mkea</a:t>
            </a:r>
            <a:r>
              <a:rPr lang="en-US" dirty="0" smtClean="0"/>
              <a:t> chat 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After stabilization, </a:t>
            </a:r>
            <a:r>
              <a:rPr lang="en-US" dirty="0" err="1" smtClean="0"/>
              <a:t>glorg</a:t>
            </a:r>
            <a:r>
              <a:rPr lang="en-US" dirty="0" smtClean="0"/>
              <a:t> will estimate a rotation </a:t>
            </a:r>
          </a:p>
          <a:p>
            <a:pPr>
              <a:buNone/>
            </a:pPr>
            <a:r>
              <a:rPr lang="en-US" dirty="0" smtClean="0"/>
              <a:t>vector (‘Euler pole’) for each plate with respect </a:t>
            </a:r>
          </a:p>
          <a:p>
            <a:pPr>
              <a:buNone/>
            </a:pPr>
            <a:r>
              <a:rPr lang="en-US" dirty="0" smtClean="0"/>
              <a:t>to the frame of the full stabilization set and print </a:t>
            </a:r>
          </a:p>
          <a:p>
            <a:pPr>
              <a:buNone/>
            </a:pPr>
            <a:r>
              <a:rPr lang="en-US" dirty="0" smtClean="0"/>
              <a:t>the relative poles between each set of plates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Use sh_org2vel to extract the velocities of all sites with respect to each plate 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7892" name="Picture 9" descr="test-po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0265" y="2123588"/>
            <a:ext cx="3335337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26100" y="274638"/>
            <a:ext cx="3060700" cy="2239962"/>
          </a:xfrm>
        </p:spPr>
        <p:txBody>
          <a:bodyPr>
            <a:noAutofit/>
          </a:bodyPr>
          <a:lstStyle/>
          <a:p>
            <a:r>
              <a:rPr lang="en-US" sz="2800" dirty="0" smtClean="0"/>
              <a:t>Velocities of Anatolia and the Aegean in a Eurasian frame</a:t>
            </a:r>
            <a:endParaRPr lang="en-US" sz="28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473700" y="2832100"/>
            <a:ext cx="3213100" cy="3294063"/>
          </a:xfrm>
        </p:spPr>
        <p:txBody>
          <a:bodyPr>
            <a:normAutofit lnSpcReduction="10000"/>
          </a:bodyPr>
          <a:lstStyle/>
          <a:p>
            <a:r>
              <a:rPr lang="en-US" sz="2300" dirty="0" smtClean="0"/>
              <a:t>Realized by minimizing the velocities of 12 sites over the whole of Eurasia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1500" dirty="0" err="1" smtClean="0"/>
              <a:t>McClusky</a:t>
            </a:r>
            <a:r>
              <a:rPr lang="en-US" sz="1500" dirty="0" smtClean="0"/>
              <a:t> </a:t>
            </a:r>
            <a:r>
              <a:rPr lang="en-US" sz="1500" i="1" dirty="0" smtClean="0"/>
              <a:t>et al.</a:t>
            </a:r>
            <a:r>
              <a:rPr lang="en-US" sz="1500" dirty="0" smtClean="0"/>
              <a:t> [2000]</a:t>
            </a:r>
            <a:endParaRPr lang="en-US" sz="15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4" descr="88_02_eurasia_w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52475"/>
            <a:ext cx="52451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48300" y="274637"/>
            <a:ext cx="3238500" cy="155574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Velocities in an  Anatolian frame</a:t>
            </a:r>
            <a:br>
              <a:rPr lang="en-US" sz="2800" dirty="0" smtClean="0">
                <a:solidFill>
                  <a:srgbClr val="000000"/>
                </a:solidFill>
              </a:rPr>
            </a:br>
            <a:endParaRPr lang="en-US" sz="28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158581" y="1830387"/>
            <a:ext cx="3528219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Better visualization of Anatolian and Aegean deformation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Here stations in Western/Central are used to align the reference frame (apriori velocity set to zero).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i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1400" dirty="0" err="1" smtClean="0">
                <a:solidFill>
                  <a:srgbClr val="000000"/>
                </a:solidFill>
              </a:rPr>
              <a:t>McClusky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i="1" dirty="0">
                <a:solidFill>
                  <a:srgbClr val="000000"/>
                </a:solidFill>
              </a:rPr>
              <a:t>et al.</a:t>
            </a:r>
            <a:r>
              <a:rPr lang="en-US" sz="1400" dirty="0">
                <a:solidFill>
                  <a:srgbClr val="000000"/>
                </a:solidFill>
              </a:rPr>
              <a:t> [</a:t>
            </a:r>
            <a:r>
              <a:rPr lang="en-US" sz="1400" dirty="0" smtClean="0">
                <a:solidFill>
                  <a:srgbClr val="000000"/>
                </a:solidFill>
              </a:rPr>
              <a:t>2000]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16</a:t>
            </a:fld>
            <a:endParaRPr lang="en-US"/>
          </a:p>
        </p:txBody>
      </p:sp>
      <p:pic>
        <p:nvPicPr>
          <p:cNvPr id="31748" name="Picture 5" descr="88_02_anotolia_w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49808"/>
            <a:ext cx="513556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efmap"/>
          <p:cNvPicPr>
            <a:picLocks noChangeAspect="1" noChangeArrowheads="1"/>
          </p:cNvPicPr>
          <p:nvPr/>
        </p:nvPicPr>
        <p:blipFill>
          <a:blip r:embed="rId3"/>
          <a:srcRect l="3529" t="18997" r="8235" b="9015"/>
          <a:stretch>
            <a:fillRect/>
          </a:stretch>
        </p:blipFill>
        <p:spPr bwMode="auto">
          <a:xfrm>
            <a:off x="228600" y="762000"/>
            <a:ext cx="5715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019800" y="914400"/>
            <a:ext cx="2667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Stabilization Challenges for Time Series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Network too wide to estimate translation-only</a:t>
            </a:r>
          </a:p>
          <a:p>
            <a:r>
              <a:rPr lang="en-US" sz="1800" dirty="0">
                <a:solidFill>
                  <a:srgbClr val="000000"/>
                </a:solidFill>
              </a:rPr>
              <a:t>(but reference sites too few or poorly distributed to estimate rotation robustly</a:t>
            </a:r>
            <a:r>
              <a:rPr lang="en-US" dirty="0">
                <a:solidFill>
                  <a:srgbClr val="000000"/>
                </a:solidFill>
              </a:rPr>
              <a:t> 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efmap"/>
          <p:cNvPicPr>
            <a:picLocks noChangeAspect="1" noChangeArrowheads="1"/>
          </p:cNvPicPr>
          <p:nvPr/>
        </p:nvPicPr>
        <p:blipFill>
          <a:blip r:embed="rId3"/>
          <a:srcRect l="3529" t="18997" r="8235" b="9015"/>
          <a:stretch>
            <a:fillRect/>
          </a:stretch>
        </p:blipFill>
        <p:spPr bwMode="auto">
          <a:xfrm>
            <a:off x="76200" y="809625"/>
            <a:ext cx="3581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5"/>
          <p:cNvSpPr txBox="1">
            <a:spLocks noChangeArrowheads="1"/>
          </p:cNvSpPr>
          <p:nvPr/>
        </p:nvSpPr>
        <p:spPr bwMode="auto">
          <a:xfrm>
            <a:off x="2590800" y="2286000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r>
              <a:rPr lang="en-US" sz="12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3012" name="TextBox 13"/>
          <p:cNvSpPr txBox="1">
            <a:spLocks noChangeArrowheads="1"/>
          </p:cNvSpPr>
          <p:nvPr/>
        </p:nvSpPr>
        <p:spPr bwMode="auto">
          <a:xfrm>
            <a:off x="2057400" y="25146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43013" name="Rectangle 16"/>
          <p:cNvSpPr>
            <a:spLocks noChangeArrowheads="1"/>
          </p:cNvSpPr>
          <p:nvPr/>
        </p:nvSpPr>
        <p:spPr bwMode="auto">
          <a:xfrm>
            <a:off x="4114800" y="1143000"/>
            <a:ext cx="4114800" cy="495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Example of time series for which the available reference sites changes day-to-day but is robust (6 or more sites, well distributed, with translation and rotation estimated)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Day 176  	ALGO PIE1 DRAO WILL ALBH 	NANO          </a:t>
            </a:r>
            <a:r>
              <a:rPr lang="en-US" sz="1600" dirty="0" err="1">
                <a:solidFill>
                  <a:srgbClr val="000000"/>
                </a:solidFill>
              </a:rPr>
              <a:t>rms</a:t>
            </a:r>
            <a:r>
              <a:rPr lang="en-US" sz="1600" dirty="0">
                <a:solidFill>
                  <a:srgbClr val="000000"/>
                </a:solidFill>
              </a:rPr>
              <a:t> 1.5 mm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Day 177 	ALGO NLIB CHUR PIE1 YELL 	DRAO WILL ALBH NANO    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	</a:t>
            </a:r>
            <a:r>
              <a:rPr lang="en-US" sz="1600" dirty="0" err="1">
                <a:solidFill>
                  <a:srgbClr val="000000"/>
                </a:solidFill>
              </a:rPr>
              <a:t>rms</a:t>
            </a:r>
            <a:r>
              <a:rPr lang="en-US" sz="1600" dirty="0">
                <a:solidFill>
                  <a:srgbClr val="000000"/>
                </a:solidFill>
              </a:rPr>
              <a:t> 2.3 mm </a:t>
            </a:r>
          </a:p>
        </p:txBody>
      </p:sp>
      <p:pic>
        <p:nvPicPr>
          <p:cNvPr id="43014" name="Picture 2" descr="DRAO"/>
          <p:cNvPicPr>
            <a:picLocks noChangeAspect="1" noChangeArrowheads="1"/>
          </p:cNvPicPr>
          <p:nvPr/>
        </p:nvPicPr>
        <p:blipFill>
          <a:blip r:embed="rId4"/>
          <a:srcRect l="3922" t="1517" r="7843" b="65817"/>
          <a:stretch>
            <a:fillRect/>
          </a:stretch>
        </p:blipFill>
        <p:spPr bwMode="auto">
          <a:xfrm>
            <a:off x="152400" y="3908425"/>
            <a:ext cx="35052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3" descr="BRMU"/>
          <p:cNvPicPr>
            <a:picLocks noChangeAspect="1" noChangeArrowheads="1"/>
          </p:cNvPicPr>
          <p:nvPr/>
        </p:nvPicPr>
        <p:blipFill>
          <a:blip r:embed="rId5"/>
          <a:srcRect l="3865" t="1492" r="7236" b="65761"/>
          <a:stretch>
            <a:fillRect/>
          </a:stretch>
        </p:blipFill>
        <p:spPr bwMode="auto">
          <a:xfrm>
            <a:off x="76200" y="5249863"/>
            <a:ext cx="3505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Rectangle 19"/>
          <p:cNvSpPr>
            <a:spLocks noChangeArrowheads="1"/>
          </p:cNvSpPr>
          <p:nvPr/>
        </p:nvSpPr>
        <p:spPr bwMode="auto">
          <a:xfrm>
            <a:off x="2667000" y="4572000"/>
            <a:ext cx="376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^ ^</a:t>
            </a:r>
            <a:endParaRPr lang="en-US" sz="1200"/>
          </a:p>
        </p:txBody>
      </p:sp>
      <p:sp>
        <p:nvSpPr>
          <p:cNvPr id="43017" name="Rectangle 21"/>
          <p:cNvSpPr>
            <a:spLocks noChangeArrowheads="1"/>
          </p:cNvSpPr>
          <p:nvPr/>
        </p:nvSpPr>
        <p:spPr bwMode="auto">
          <a:xfrm>
            <a:off x="2667000" y="5943600"/>
            <a:ext cx="376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^ ^</a:t>
            </a:r>
            <a:endParaRPr lang="en-US" sz="1200"/>
          </a:p>
        </p:txBody>
      </p:sp>
      <p:sp>
        <p:nvSpPr>
          <p:cNvPr id="43018" name="TextBox 22"/>
          <p:cNvSpPr txBox="1">
            <a:spLocks noChangeArrowheads="1"/>
          </p:cNvSpPr>
          <p:nvPr/>
        </p:nvSpPr>
        <p:spPr bwMode="auto">
          <a:xfrm>
            <a:off x="1219200" y="2819400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r>
              <a:rPr lang="en-US" sz="12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3019" name="TextBox 23"/>
          <p:cNvSpPr txBox="1">
            <a:spLocks noChangeArrowheads="1"/>
          </p:cNvSpPr>
          <p:nvPr/>
        </p:nvSpPr>
        <p:spPr bwMode="auto">
          <a:xfrm>
            <a:off x="762000" y="20574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r>
              <a:rPr lang="en-US" sz="12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3020" name="TextBox 24"/>
          <p:cNvSpPr txBox="1">
            <a:spLocks noChangeArrowheads="1"/>
          </p:cNvSpPr>
          <p:nvPr/>
        </p:nvSpPr>
        <p:spPr bwMode="auto">
          <a:xfrm>
            <a:off x="685800" y="19050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r>
              <a:rPr lang="en-US" sz="12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3021" name="TextBox 25"/>
          <p:cNvSpPr txBox="1">
            <a:spLocks noChangeArrowheads="1"/>
          </p:cNvSpPr>
          <p:nvPr/>
        </p:nvSpPr>
        <p:spPr bwMode="auto">
          <a:xfrm>
            <a:off x="609600" y="22860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r>
              <a:rPr lang="en-US" sz="12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3022" name="TextBox 26"/>
          <p:cNvSpPr txBox="1">
            <a:spLocks noChangeArrowheads="1"/>
          </p:cNvSpPr>
          <p:nvPr/>
        </p:nvSpPr>
        <p:spPr bwMode="auto">
          <a:xfrm>
            <a:off x="457200" y="20574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r>
              <a:rPr lang="en-US" sz="12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3023" name="TextBox 27"/>
          <p:cNvSpPr txBox="1">
            <a:spLocks noChangeArrowheads="1"/>
          </p:cNvSpPr>
          <p:nvPr/>
        </p:nvSpPr>
        <p:spPr bwMode="auto">
          <a:xfrm>
            <a:off x="457200" y="11430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43024" name="TextBox 28"/>
          <p:cNvSpPr txBox="1">
            <a:spLocks noChangeArrowheads="1"/>
          </p:cNvSpPr>
          <p:nvPr/>
        </p:nvSpPr>
        <p:spPr bwMode="auto">
          <a:xfrm>
            <a:off x="1981200" y="15240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43025" name="Rectangle 29"/>
          <p:cNvSpPr>
            <a:spLocks noChangeArrowheads="1"/>
          </p:cNvSpPr>
          <p:nvPr/>
        </p:nvSpPr>
        <p:spPr bwMode="auto">
          <a:xfrm>
            <a:off x="1676400" y="2286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Stabilization Challenges for Time Series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6270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Stable reference frame</a:t>
            </a:r>
            <a:endParaRPr lang="en-US" sz="28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refmap"/>
          <p:cNvPicPr>
            <a:picLocks noChangeAspect="1" noChangeArrowheads="1"/>
          </p:cNvPicPr>
          <p:nvPr/>
        </p:nvPicPr>
        <p:blipFill>
          <a:blip r:embed="rId3"/>
          <a:srcRect l="3529" t="18997" r="8235" b="9015"/>
          <a:stretch>
            <a:fillRect/>
          </a:stretch>
        </p:blipFill>
        <p:spPr bwMode="auto">
          <a:xfrm>
            <a:off x="152400" y="1066800"/>
            <a:ext cx="3581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3200400" y="2895600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r>
              <a:rPr lang="en-US" sz="12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4036" name="TextBox 13"/>
          <p:cNvSpPr txBox="1">
            <a:spLocks noChangeArrowheads="1"/>
          </p:cNvSpPr>
          <p:nvPr/>
        </p:nvSpPr>
        <p:spPr bwMode="auto">
          <a:xfrm>
            <a:off x="2057400" y="25146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4800" y="1143000"/>
            <a:ext cx="4114800" cy="51398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Example of time series for which the available reference sites changes day-to-day and is </a:t>
            </a:r>
            <a:r>
              <a:rPr lang="en-US" sz="2000" u="heavy" dirty="0">
                <a:solidFill>
                  <a:srgbClr val="000000"/>
                </a:solidFill>
              </a:rPr>
              <a:t>not</a:t>
            </a:r>
            <a:r>
              <a:rPr lang="en-US" sz="2000" dirty="0">
                <a:solidFill>
                  <a:srgbClr val="000000"/>
                </a:solidFill>
              </a:rPr>
              <a:t> robust (only 3 sites on one day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NOTE: Distant frame definition sites can have very small error bars when used and large error bars when not used.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Day 176  	BRMU   PIE1  WILL 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	</a:t>
            </a:r>
            <a:r>
              <a:rPr lang="en-US" sz="1600" dirty="0" err="1">
                <a:solidFill>
                  <a:srgbClr val="000000"/>
                </a:solidFill>
              </a:rPr>
              <a:t>rms</a:t>
            </a:r>
            <a:r>
              <a:rPr lang="en-US" sz="1600" dirty="0">
                <a:solidFill>
                  <a:srgbClr val="000000"/>
                </a:solidFill>
              </a:rPr>
              <a:t>   0.4 mm</a:t>
            </a:r>
          </a:p>
          <a:p>
            <a:pPr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Day </a:t>
            </a:r>
            <a:r>
              <a:rPr lang="en-US" sz="1600" dirty="0">
                <a:solidFill>
                  <a:srgbClr val="000000"/>
                </a:solidFill>
              </a:rPr>
              <a:t>177 	BRMU  ALGO  NLIB   PIE1 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	YELL  WILL      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	</a:t>
            </a:r>
            <a:r>
              <a:rPr lang="en-US" sz="1600" dirty="0" err="1">
                <a:solidFill>
                  <a:srgbClr val="000000"/>
                </a:solidFill>
              </a:rPr>
              <a:t>rms</a:t>
            </a:r>
            <a:r>
              <a:rPr lang="en-US" sz="1600" dirty="0">
                <a:solidFill>
                  <a:srgbClr val="000000"/>
                </a:solidFill>
              </a:rPr>
              <a:t>  2.0 mm </a:t>
            </a:r>
          </a:p>
        </p:txBody>
      </p:sp>
      <p:sp>
        <p:nvSpPr>
          <p:cNvPr id="44038" name="Rectangle 19"/>
          <p:cNvSpPr>
            <a:spLocks noChangeArrowheads="1"/>
          </p:cNvSpPr>
          <p:nvPr/>
        </p:nvSpPr>
        <p:spPr bwMode="auto">
          <a:xfrm>
            <a:off x="2667000" y="4572000"/>
            <a:ext cx="376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^ ^</a:t>
            </a:r>
            <a:endParaRPr lang="en-US" sz="1200"/>
          </a:p>
        </p:txBody>
      </p:sp>
      <p:sp>
        <p:nvSpPr>
          <p:cNvPr id="44039" name="Rectangle 21"/>
          <p:cNvSpPr>
            <a:spLocks noChangeArrowheads="1"/>
          </p:cNvSpPr>
          <p:nvPr/>
        </p:nvSpPr>
        <p:spPr bwMode="auto">
          <a:xfrm>
            <a:off x="2667000" y="5943600"/>
            <a:ext cx="376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^ ^</a:t>
            </a:r>
            <a:endParaRPr lang="en-US" sz="1200"/>
          </a:p>
        </p:txBody>
      </p:sp>
      <p:sp>
        <p:nvSpPr>
          <p:cNvPr id="44040" name="TextBox 22"/>
          <p:cNvSpPr txBox="1">
            <a:spLocks noChangeArrowheads="1"/>
          </p:cNvSpPr>
          <p:nvPr/>
        </p:nvSpPr>
        <p:spPr bwMode="auto">
          <a:xfrm>
            <a:off x="1219200" y="2819400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r>
              <a:rPr lang="en-US" sz="12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4041" name="TextBox 24"/>
          <p:cNvSpPr txBox="1">
            <a:spLocks noChangeArrowheads="1"/>
          </p:cNvSpPr>
          <p:nvPr/>
        </p:nvSpPr>
        <p:spPr bwMode="auto">
          <a:xfrm>
            <a:off x="685800" y="19050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r>
              <a:rPr lang="en-US" sz="12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4042" name="TextBox 27"/>
          <p:cNvSpPr txBox="1">
            <a:spLocks noChangeArrowheads="1"/>
          </p:cNvSpPr>
          <p:nvPr/>
        </p:nvSpPr>
        <p:spPr bwMode="auto">
          <a:xfrm>
            <a:off x="457200" y="11430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44043" name="TextBox 28"/>
          <p:cNvSpPr txBox="1">
            <a:spLocks noChangeArrowheads="1"/>
          </p:cNvSpPr>
          <p:nvPr/>
        </p:nvSpPr>
        <p:spPr bwMode="auto">
          <a:xfrm>
            <a:off x="2667000" y="22860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endParaRPr lang="en-US" sz="1200">
              <a:solidFill>
                <a:srgbClr val="FF0000"/>
              </a:solidFill>
            </a:endParaRPr>
          </a:p>
        </p:txBody>
      </p:sp>
      <p:pic>
        <p:nvPicPr>
          <p:cNvPr id="44044" name="Picture 4" descr="DRAO"/>
          <p:cNvPicPr>
            <a:picLocks noChangeAspect="1" noChangeArrowheads="1"/>
          </p:cNvPicPr>
          <p:nvPr/>
        </p:nvPicPr>
        <p:blipFill>
          <a:blip r:embed="rId4"/>
          <a:srcRect l="5161" t="1630" r="9677" b="65761"/>
          <a:stretch>
            <a:fillRect/>
          </a:stretch>
        </p:blipFill>
        <p:spPr bwMode="auto">
          <a:xfrm>
            <a:off x="228600" y="4191000"/>
            <a:ext cx="335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6" descr="BRMU"/>
          <p:cNvPicPr>
            <a:picLocks noChangeAspect="1" noChangeArrowheads="1"/>
          </p:cNvPicPr>
          <p:nvPr/>
        </p:nvPicPr>
        <p:blipFill>
          <a:blip r:embed="rId5"/>
          <a:srcRect l="4968" t="1556" r="9317" b="65843"/>
          <a:stretch>
            <a:fillRect/>
          </a:stretch>
        </p:blipFill>
        <p:spPr bwMode="auto">
          <a:xfrm>
            <a:off x="228600" y="5665788"/>
            <a:ext cx="33528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6" name="Rectangle 30"/>
          <p:cNvSpPr>
            <a:spLocks noChangeArrowheads="1"/>
          </p:cNvSpPr>
          <p:nvPr/>
        </p:nvSpPr>
        <p:spPr bwMode="auto">
          <a:xfrm>
            <a:off x="2667000" y="6096000"/>
            <a:ext cx="376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^ ^</a:t>
            </a:r>
            <a:endParaRPr lang="en-US" sz="1200"/>
          </a:p>
        </p:txBody>
      </p:sp>
      <p:sp>
        <p:nvSpPr>
          <p:cNvPr id="44047" name="Rectangle 31"/>
          <p:cNvSpPr>
            <a:spLocks noChangeArrowheads="1"/>
          </p:cNvSpPr>
          <p:nvPr/>
        </p:nvSpPr>
        <p:spPr bwMode="auto">
          <a:xfrm>
            <a:off x="2667000" y="4572000"/>
            <a:ext cx="376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^ ^</a:t>
            </a:r>
            <a:endParaRPr lang="en-US" sz="1200"/>
          </a:p>
        </p:txBody>
      </p:sp>
      <p:sp>
        <p:nvSpPr>
          <p:cNvPr id="44048" name="Rectangle 32"/>
          <p:cNvSpPr>
            <a:spLocks noChangeArrowheads="1"/>
          </p:cNvSpPr>
          <p:nvPr/>
        </p:nvSpPr>
        <p:spPr bwMode="auto">
          <a:xfrm>
            <a:off x="1371600" y="2286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Stabilization Challenges for Time Series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99400" cy="868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Unstable case</a:t>
            </a:r>
            <a:endParaRPr lang="en-US" sz="28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32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Basic Issues in Reference Frame realization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4062"/>
            <a:ext cx="8432800" cy="61039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Concept is to align the estimated site positions and possibly velocity to a set of well defined locations that have physical significance for the analysis being performed (e.g., PBO we align to a realization of the North America plate based on ITRF2008.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GLORG is the module which does this and computes the covariance matrix of the aligned solution in the reference frame chosen.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Transformation is often called an N-parameter </a:t>
            </a:r>
            <a:r>
              <a:rPr lang="en-US" dirty="0" err="1" smtClean="0"/>
              <a:t>Helmert</a:t>
            </a:r>
            <a:r>
              <a:rPr lang="en-US" dirty="0" smtClean="0"/>
              <a:t> transformation: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N=3 translation only (could also be just rotation)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N=6 translation and rotation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N=7 translation, rotation and scale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 GLOBK analyses, you need to decide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</a:t>
            </a:r>
            <a:r>
              <a:rPr lang="en-US" dirty="0" smtClean="0"/>
              <a:t>ow many parameters (3/6/7)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Sites to use to determine the parameters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Values of the positions/velocities of the reference frame sites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Weight to be given to heights in computing the transformation parameters.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9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39100" cy="804862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Rules for Stabilization of Time Series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Small-extent network: translation-only in </a:t>
            </a:r>
            <a:r>
              <a:rPr lang="en-US" sz="2600" dirty="0" err="1" smtClean="0"/>
              <a:t>glorg</a:t>
            </a:r>
            <a:r>
              <a:rPr lang="en-US" sz="2600" dirty="0" smtClean="0"/>
              <a:t>, must constrain EOP in </a:t>
            </a:r>
            <a:r>
              <a:rPr lang="en-US" sz="2600" dirty="0" err="1" smtClean="0"/>
              <a:t>globk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Large-extent network:   </a:t>
            </a:r>
            <a:r>
              <a:rPr lang="en-US" sz="2600" dirty="0" err="1" smtClean="0"/>
              <a:t>translation+rotation</a:t>
            </a:r>
            <a:r>
              <a:rPr lang="en-US" sz="2600" dirty="0" smtClean="0"/>
              <a:t>, must keep EOP loose in </a:t>
            </a:r>
            <a:r>
              <a:rPr lang="en-US" sz="2600" dirty="0" err="1" smtClean="0"/>
              <a:t>globk</a:t>
            </a:r>
            <a:r>
              <a:rPr lang="en-US" sz="2600" dirty="0" smtClean="0"/>
              <a:t>; </a:t>
            </a:r>
          </a:p>
          <a:p>
            <a:r>
              <a:rPr lang="en-US" sz="2600" dirty="0" smtClean="0"/>
              <a:t>if scale estimated in </a:t>
            </a:r>
            <a:r>
              <a:rPr lang="en-US" sz="2600" dirty="0" err="1" smtClean="0"/>
              <a:t>glorg</a:t>
            </a:r>
            <a:r>
              <a:rPr lang="en-US" sz="2600" dirty="0" smtClean="0"/>
              <a:t>, it must estimate scale in </a:t>
            </a:r>
            <a:r>
              <a:rPr lang="en-US" sz="2600" dirty="0" err="1" smtClean="0"/>
              <a:t>globk</a:t>
            </a:r>
            <a:endParaRPr lang="en-US" sz="2600" dirty="0" smtClean="0"/>
          </a:p>
          <a:p>
            <a:r>
              <a:rPr lang="en-US" sz="2600" dirty="0" smtClean="0"/>
              <a:t>1st pass for editing:</a:t>
            </a:r>
          </a:p>
          <a:p>
            <a:pPr lvl="1"/>
            <a:r>
              <a:rPr lang="en-US" sz="2600" dirty="0" smtClean="0"/>
              <a:t>“Adequate” </a:t>
            </a:r>
            <a:r>
              <a:rPr lang="en-US" sz="2600" dirty="0" err="1" smtClean="0"/>
              <a:t>stab_site</a:t>
            </a:r>
            <a:r>
              <a:rPr lang="en-US" sz="2600" dirty="0" smtClean="0"/>
              <a:t> list of stations with accurate a priori coordinates and velocities and available most days </a:t>
            </a:r>
          </a:p>
          <a:p>
            <a:pPr lvl="1"/>
            <a:r>
              <a:rPr lang="en-US" sz="2600" dirty="0" smtClean="0"/>
              <a:t>Keep in mind deficiencies in the list</a:t>
            </a:r>
          </a:p>
          <a:p>
            <a:r>
              <a:rPr lang="en-US" sz="2600" dirty="0" smtClean="0"/>
              <a:t>Final pass for presentation / assessment / statistics</a:t>
            </a:r>
          </a:p>
          <a:p>
            <a:pPr lvl="1"/>
            <a:r>
              <a:rPr lang="en-US" sz="2600" dirty="0" smtClean="0"/>
              <a:t>Robust </a:t>
            </a:r>
            <a:r>
              <a:rPr lang="en-US" sz="2600" dirty="0" err="1" smtClean="0"/>
              <a:t>stab_site</a:t>
            </a:r>
            <a:r>
              <a:rPr lang="en-US" sz="2600" dirty="0" smtClean="0"/>
              <a:t> list of all/most stations in network, with coordinates and velocities determined from the final velocity solution </a:t>
            </a:r>
          </a:p>
          <a:p>
            <a:r>
              <a:rPr lang="en-US" sz="2600" dirty="0" smtClean="0"/>
              <a:t>System is often iterated (velocity field solution, generate time series, editing and statistics of time series; re-generate velocity field).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96900" y="406400"/>
            <a:ext cx="7950200" cy="77740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Reference frames in Geodetic Analyses</a:t>
            </a:r>
            <a:br>
              <a:rPr lang="en-US" sz="2800" dirty="0" smtClean="0">
                <a:solidFill>
                  <a:srgbClr val="000000"/>
                </a:solidFill>
              </a:rPr>
            </a:br>
            <a:endParaRPr lang="en-US" sz="2800" dirty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3806"/>
            <a:ext cx="8229600" cy="494235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Output from GAMIT </a:t>
            </a:r>
          </a:p>
          <a:p>
            <a:pPr lvl="1"/>
            <a:r>
              <a:rPr lang="en-US" dirty="0" smtClean="0"/>
              <a:t>Loosely constrained solutions</a:t>
            </a:r>
          </a:p>
          <a:p>
            <a:pPr lvl="1"/>
            <a:r>
              <a:rPr lang="en-US" dirty="0" smtClean="0"/>
              <a:t>Relative position well determined,  “Absolute position” weakly defined</a:t>
            </a:r>
          </a:p>
          <a:p>
            <a:pPr lvl="1"/>
            <a:r>
              <a:rPr lang="en-US" dirty="0" smtClean="0"/>
              <a:t>Need a procedure to expressed coordinates in a well defined reference frame</a:t>
            </a:r>
          </a:p>
          <a:p>
            <a:r>
              <a:rPr lang="en-US" dirty="0" smtClean="0"/>
              <a:t> Two aspects</a:t>
            </a:r>
          </a:p>
          <a:p>
            <a:pPr lvl="1"/>
            <a:r>
              <a:rPr lang="en-US" dirty="0" smtClean="0"/>
              <a:t>Theoretical (e.g., rigid block, mantle-fixed, no-net-rotation of plates)</a:t>
            </a:r>
          </a:p>
          <a:p>
            <a:pPr lvl="1"/>
            <a:r>
              <a:rPr lang="en-US" dirty="0" smtClean="0"/>
              <a:t>Realization through a set of coordinates and velocities</a:t>
            </a:r>
          </a:p>
          <a:p>
            <a:pPr lvl="2"/>
            <a:r>
              <a:rPr lang="en-US" dirty="0" smtClean="0"/>
              <a:t> “finite constraints”  : a priori </a:t>
            </a:r>
            <a:r>
              <a:rPr lang="en-US" dirty="0" err="1" smtClean="0"/>
              <a:t>sigmas</a:t>
            </a:r>
            <a:r>
              <a:rPr lang="en-US" dirty="0" smtClean="0"/>
              <a:t> on site coordinates</a:t>
            </a:r>
          </a:p>
          <a:p>
            <a:pPr lvl="2"/>
            <a:r>
              <a:rPr lang="en-US" dirty="0" smtClean="0"/>
              <a:t> “generalized constraints” : minimize coordinate residuals while 			adjusting translation, rotation, and scale parameters</a:t>
            </a:r>
          </a:p>
          <a:p>
            <a:r>
              <a:rPr lang="en-US" dirty="0" smtClean="0"/>
              <a:t>Three considerations in data processing and analysis </a:t>
            </a:r>
          </a:p>
          <a:p>
            <a:pPr lvl="1"/>
            <a:r>
              <a:rPr lang="en-US" dirty="0" smtClean="0"/>
              <a:t>Consistent with GPS orbits and EOP (NNR)</a:t>
            </a:r>
          </a:p>
          <a:p>
            <a:pPr lvl="2"/>
            <a:r>
              <a:rPr lang="en-US" dirty="0" smtClean="0"/>
              <a:t>not an issue if network small or if orbits and EOP estimated </a:t>
            </a:r>
          </a:p>
          <a:p>
            <a:pPr lvl="1"/>
            <a:r>
              <a:rPr lang="en-US" dirty="0" smtClean="0"/>
              <a:t>Physically meaningful frame in which to visualize site motions</a:t>
            </a:r>
          </a:p>
          <a:p>
            <a:pPr lvl="1"/>
            <a:r>
              <a:rPr lang="en-US" dirty="0" smtClean="0"/>
              <a:t>Robust realization for velocities and/or time series</a:t>
            </a:r>
          </a:p>
          <a:p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23200" cy="9318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Frame definition with finite constraints</a:t>
            </a:r>
            <a:endParaRPr lang="en-US" sz="28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0541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Applied in </a:t>
            </a:r>
            <a:r>
              <a:rPr lang="en-US" sz="1800" dirty="0" err="1" smtClean="0"/>
              <a:t>globk</a:t>
            </a:r>
            <a:r>
              <a:rPr lang="en-US" sz="1800" dirty="0" smtClean="0"/>
              <a:t> (</a:t>
            </a:r>
            <a:r>
              <a:rPr lang="en-US" sz="1800" dirty="0" err="1" smtClean="0"/>
              <a:t>glorg</a:t>
            </a:r>
            <a:r>
              <a:rPr lang="en-US" sz="1800" dirty="0" smtClean="0"/>
              <a:t> not called): We do not recommend this approach since it is sensitive to over-constraints that can distort velocities and positions</a:t>
            </a:r>
          </a:p>
          <a:p>
            <a:r>
              <a:rPr lang="en-US" sz="1800" dirty="0" smtClean="0"/>
              <a:t>Example:</a:t>
            </a:r>
          </a:p>
          <a:p>
            <a:pPr lvl="1">
              <a:buNone/>
            </a:pPr>
            <a:r>
              <a:rPr lang="en-US" sz="1800" dirty="0" smtClean="0"/>
              <a:t>  </a:t>
            </a:r>
            <a:r>
              <a:rPr lang="en-US" sz="1800" dirty="0" err="1" smtClean="0"/>
              <a:t>apr_file</a:t>
            </a:r>
            <a:r>
              <a:rPr lang="en-US" sz="1800" dirty="0" smtClean="0"/>
              <a:t> itrf08.apr</a:t>
            </a:r>
          </a:p>
          <a:p>
            <a:pPr lvl="1">
              <a:buNone/>
            </a:pPr>
            <a:r>
              <a:rPr lang="en-US" sz="1800" dirty="0" smtClean="0"/>
              <a:t>  </a:t>
            </a:r>
            <a:r>
              <a:rPr lang="en-US" sz="1800" dirty="0" err="1" smtClean="0"/>
              <a:t>apr_neu</a:t>
            </a:r>
            <a:r>
              <a:rPr lang="en-US" sz="1800" dirty="0" smtClean="0"/>
              <a:t> all 10 10 10 1 1 1 </a:t>
            </a:r>
          </a:p>
          <a:p>
            <a:pPr lvl="1">
              <a:buNone/>
            </a:pPr>
            <a:r>
              <a:rPr lang="en-US" sz="1800" dirty="0" smtClean="0"/>
              <a:t>  </a:t>
            </a:r>
            <a:r>
              <a:rPr lang="en-US" sz="1800" dirty="0" err="1" smtClean="0"/>
              <a:t>apr_neu</a:t>
            </a:r>
            <a:r>
              <a:rPr lang="en-US" sz="1800" dirty="0" smtClean="0"/>
              <a:t> </a:t>
            </a:r>
            <a:r>
              <a:rPr lang="en-US" sz="1800" dirty="0" err="1" smtClean="0"/>
              <a:t>algo</a:t>
            </a:r>
            <a:r>
              <a:rPr lang="en-US" sz="1800" dirty="0" smtClean="0"/>
              <a:t>  .005  005  .010  .001 .001 .003</a:t>
            </a:r>
          </a:p>
          <a:p>
            <a:pPr lvl="1">
              <a:buNone/>
            </a:pPr>
            <a:r>
              <a:rPr lang="en-US" sz="1800" dirty="0" smtClean="0"/>
              <a:t>  </a:t>
            </a:r>
            <a:r>
              <a:rPr lang="en-US" sz="1800" dirty="0" err="1" smtClean="0"/>
              <a:t>apr_neu</a:t>
            </a:r>
            <a:r>
              <a:rPr lang="en-US" sz="1800" dirty="0" smtClean="0"/>
              <a:t> pie1  .002  005  .010  .001 .001 .003</a:t>
            </a:r>
          </a:p>
          <a:p>
            <a:pPr lvl="1">
              <a:buNone/>
            </a:pPr>
            <a:r>
              <a:rPr lang="en-US" sz="1800" dirty="0" smtClean="0"/>
              <a:t>  </a:t>
            </a:r>
            <a:r>
              <a:rPr lang="en-US" sz="1800" dirty="0" err="1" smtClean="0"/>
              <a:t>apr_neu</a:t>
            </a:r>
            <a:r>
              <a:rPr lang="en-US" sz="1800" dirty="0" smtClean="0"/>
              <a:t> </a:t>
            </a:r>
            <a:r>
              <a:rPr lang="en-US" sz="1800" dirty="0" err="1" smtClean="0"/>
              <a:t>drao</a:t>
            </a:r>
            <a:r>
              <a:rPr lang="en-US" sz="1800" dirty="0" smtClean="0"/>
              <a:t>  .005  005  .010  .002 .002 .005</a:t>
            </a:r>
          </a:p>
          <a:p>
            <a:pPr lvl="1">
              <a:buNone/>
            </a:pPr>
            <a:r>
              <a:rPr lang="en-US" sz="1800" dirty="0" smtClean="0"/>
              <a:t>    … </a:t>
            </a:r>
          </a:p>
          <a:p>
            <a:endParaRPr lang="en-US" sz="1800" dirty="0" smtClean="0"/>
          </a:p>
          <a:p>
            <a:r>
              <a:rPr lang="en-US" sz="1800" dirty="0" smtClean="0"/>
              <a:t>Most useful when only one or two reference sites or very local area.</a:t>
            </a:r>
          </a:p>
          <a:p>
            <a:r>
              <a:rPr lang="en-US" sz="1800" dirty="0" smtClean="0"/>
              <a:t>Disadvantage for large networks is that bad a priori coordinates or bad data from a reference site can distort the network </a:t>
            </a:r>
            <a:endParaRPr lang="en-US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7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59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Frame definition with generalized constraints</a:t>
            </a:r>
            <a:endParaRPr lang="en-US" sz="28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081087"/>
            <a:ext cx="4619625" cy="2449513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Applied in </a:t>
            </a:r>
            <a:r>
              <a:rPr lang="en-US" sz="2600" dirty="0" err="1" smtClean="0"/>
              <a:t>glorg</a:t>
            </a:r>
            <a:r>
              <a:rPr lang="en-US" sz="2600" dirty="0" smtClean="0"/>
              <a:t>:  minimize residuals of reference sites while estimating translation, rotation, and/or scale (3 -7 parameters)</a:t>
            </a:r>
          </a:p>
          <a:p>
            <a:pPr lvl="1">
              <a:buNone/>
            </a:pPr>
            <a:r>
              <a:rPr lang="en-US" sz="2600" dirty="0" smtClean="0"/>
              <a:t>  </a:t>
            </a:r>
            <a:r>
              <a:rPr lang="en-US" sz="2600" dirty="0" err="1" smtClean="0"/>
              <a:t>apr_file</a:t>
            </a:r>
            <a:r>
              <a:rPr lang="en-US" sz="2600" dirty="0" smtClean="0"/>
              <a:t> itrf08.apr</a:t>
            </a:r>
          </a:p>
          <a:p>
            <a:pPr lvl="1">
              <a:buNone/>
            </a:pPr>
            <a:r>
              <a:rPr lang="en-US" sz="2600" dirty="0" smtClean="0"/>
              <a:t>  </a:t>
            </a:r>
            <a:r>
              <a:rPr lang="en-US" sz="2600" dirty="0" err="1" smtClean="0"/>
              <a:t>pos_org</a:t>
            </a:r>
            <a:r>
              <a:rPr lang="en-US" sz="2600" dirty="0" smtClean="0"/>
              <a:t> </a:t>
            </a:r>
            <a:r>
              <a:rPr lang="en-US" sz="2600" dirty="0" err="1" smtClean="0"/>
              <a:t>xtran</a:t>
            </a:r>
            <a:r>
              <a:rPr lang="en-US" sz="2600" dirty="0" smtClean="0"/>
              <a:t> </a:t>
            </a:r>
            <a:r>
              <a:rPr lang="en-US" sz="2600" dirty="0" err="1" smtClean="0"/>
              <a:t>ytran</a:t>
            </a:r>
            <a:r>
              <a:rPr lang="en-US" sz="2600" dirty="0" smtClean="0"/>
              <a:t> </a:t>
            </a:r>
            <a:r>
              <a:rPr lang="en-US" sz="2600" dirty="0" err="1" smtClean="0"/>
              <a:t>ztran</a:t>
            </a:r>
            <a:r>
              <a:rPr lang="en-US" sz="2600" dirty="0" smtClean="0"/>
              <a:t> </a:t>
            </a:r>
            <a:r>
              <a:rPr lang="en-US" sz="2600" dirty="0" err="1" smtClean="0"/>
              <a:t>xrot</a:t>
            </a:r>
            <a:r>
              <a:rPr lang="en-US" sz="2600" dirty="0" smtClean="0"/>
              <a:t> </a:t>
            </a:r>
            <a:r>
              <a:rPr lang="en-US" sz="2600" dirty="0" err="1" smtClean="0"/>
              <a:t>yrot</a:t>
            </a:r>
            <a:r>
              <a:rPr lang="en-US" sz="2600" dirty="0" smtClean="0"/>
              <a:t> </a:t>
            </a:r>
            <a:r>
              <a:rPr lang="en-US" sz="2600" dirty="0" err="1" smtClean="0"/>
              <a:t>zrot</a:t>
            </a:r>
            <a:r>
              <a:rPr lang="en-US" sz="2600" dirty="0" smtClean="0"/>
              <a:t> </a:t>
            </a:r>
          </a:p>
          <a:p>
            <a:pPr lvl="1">
              <a:buNone/>
            </a:pPr>
            <a:r>
              <a:rPr lang="en-US" sz="2600" dirty="0" smtClean="0"/>
              <a:t>  </a:t>
            </a:r>
            <a:r>
              <a:rPr lang="en-US" sz="2600" dirty="0" err="1" smtClean="0"/>
              <a:t>stab_site</a:t>
            </a:r>
            <a:r>
              <a:rPr lang="en-US" sz="2600" dirty="0" smtClean="0"/>
              <a:t> </a:t>
            </a:r>
            <a:r>
              <a:rPr lang="en-US" sz="2600" dirty="0" err="1" smtClean="0"/>
              <a:t>algo</a:t>
            </a:r>
            <a:r>
              <a:rPr lang="en-US" sz="2600" dirty="0" smtClean="0"/>
              <a:t> pie1 </a:t>
            </a:r>
            <a:r>
              <a:rPr lang="en-US" sz="2600" dirty="0" err="1" smtClean="0"/>
              <a:t>drao</a:t>
            </a:r>
            <a:r>
              <a:rPr lang="en-US" sz="2600" dirty="0" smtClean="0"/>
              <a:t> …</a:t>
            </a:r>
          </a:p>
          <a:p>
            <a:pPr lvl="1">
              <a:buNone/>
            </a:pPr>
            <a:r>
              <a:rPr lang="en-US" sz="2600" dirty="0" smtClean="0"/>
              <a:t>  </a:t>
            </a:r>
            <a:r>
              <a:rPr lang="en-US" sz="2600" dirty="0" err="1" smtClean="0"/>
              <a:t>cnd_hgtv</a:t>
            </a:r>
            <a:r>
              <a:rPr lang="en-US" sz="2600" dirty="0" smtClean="0"/>
              <a:t>  10  10  0.8  3.</a:t>
            </a:r>
            <a:endParaRPr lang="en-US" dirty="0" smtClean="0"/>
          </a:p>
          <a:p>
            <a:pPr lvl="1">
              <a:buNone/>
            </a:pPr>
            <a:r>
              <a:rPr lang="en-US" sz="2600" dirty="0"/>
              <a:t> </a:t>
            </a:r>
            <a:r>
              <a:rPr lang="en-US" sz="2600" dirty="0" smtClean="0"/>
              <a:t> </a:t>
            </a:r>
            <a:r>
              <a:rPr lang="en-US" sz="2600" dirty="0" err="1" smtClean="0"/>
              <a:t>stab_it</a:t>
            </a:r>
            <a:r>
              <a:rPr lang="en-US" sz="2600" dirty="0" smtClean="0"/>
              <a:t>  4  0.5  2.5</a:t>
            </a:r>
          </a:p>
        </p:txBody>
      </p:sp>
      <p:pic>
        <p:nvPicPr>
          <p:cNvPr id="36868" name="Picture 3" descr="schema-transl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2425" y="1282700"/>
            <a:ext cx="3609975" cy="2667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199" y="4140200"/>
            <a:ext cx="763270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All reference coordinates free to adjust (anomalies more apparent); outliers are iteratively removed by </a:t>
            </a:r>
            <a:r>
              <a:rPr lang="en-US" dirty="0" err="1" smtClean="0"/>
              <a:t>glorg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Network can translate and rotate but not distort</a:t>
            </a:r>
          </a:p>
          <a:p>
            <a:pPr>
              <a:buFont typeface="Arial"/>
              <a:buChar char="•"/>
            </a:pPr>
            <a:r>
              <a:rPr lang="en-US" dirty="0" smtClean="0"/>
              <a:t> Works best with strong redundancy (number and [if rotation] geometry of coordinates  exceeds number of parameters </a:t>
            </a:r>
            <a:r>
              <a:rPr lang="en-US" dirty="0" err="1" smtClean="0"/>
              <a:t>iloading</a:t>
            </a:r>
            <a:r>
              <a:rPr lang="en-US" dirty="0" smtClean="0"/>
              <a:t> effects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9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0200" cy="8048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Stabilization using a Global Set of Sites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Use 40 or more sites with good velocities determined in the ITRF2008 frame </a:t>
            </a:r>
          </a:p>
          <a:p>
            <a:r>
              <a:rPr lang="en-US" sz="1800" dirty="0" smtClean="0"/>
              <a:t>The itrf08_comb.apr file, when used together with itrf08_comb.eq to account consistently for instrumental changes over time, provides the widest choice of sites, 1992-2013.  </a:t>
            </a:r>
          </a:p>
          <a:p>
            <a:r>
              <a:rPr lang="en-US" sz="1800" dirty="0" smtClean="0"/>
              <a:t>Combining your solution with the MIT or SOPAC global h-files offer access to over 100 sites without having to include them in your GAMIT processing.</a:t>
            </a:r>
          </a:p>
          <a:p>
            <a:pPr lvl="1"/>
            <a:r>
              <a:rPr lang="en-US" sz="1800" dirty="0" smtClean="0"/>
              <a:t>You need just 4-6 common sites, which should be of high quality but need not be well know in ITRF2008 since these “tie” sites do not need to be in your frame-realization list.</a:t>
            </a:r>
          </a:p>
          <a:p>
            <a:pPr marL="400050"/>
            <a:r>
              <a:rPr lang="en-US" sz="1800" dirty="0" smtClean="0"/>
              <a:t>For global ITRF stabilization, you can use the hierarchical list </a:t>
            </a:r>
            <a:r>
              <a:rPr lang="en-US" sz="1800" dirty="0"/>
              <a:t>igb08_heirarchy.stab_site in </a:t>
            </a:r>
            <a:r>
              <a:rPr lang="en-US" sz="1800" dirty="0" err="1"/>
              <a:t>gg</a:t>
            </a:r>
            <a:r>
              <a:rPr lang="en-US" sz="1800" dirty="0"/>
              <a:t>/tables</a:t>
            </a:r>
            <a:endParaRPr lang="en-US" sz="1800" dirty="0" smtClean="0"/>
          </a:p>
          <a:p>
            <a:r>
              <a:rPr lang="en-US" sz="1800" dirty="0" smtClean="0"/>
              <a:t>Although a global frame may be a convenient way to do the stabilization, it is usually not necessary for regional studies.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0200" cy="8048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Stabilization using Regional or Local Sites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If your area of study has a robust </a:t>
            </a:r>
            <a:r>
              <a:rPr lang="en-US" sz="1800" dirty="0" err="1" smtClean="0"/>
              <a:t>cGPS</a:t>
            </a:r>
            <a:r>
              <a:rPr lang="en-US" sz="1800" dirty="0" smtClean="0"/>
              <a:t> network (10 or more well-distributed sites) with accurate a priori velocities, then </a:t>
            </a:r>
            <a:r>
              <a:rPr lang="en-US" sz="1800" dirty="0" err="1" smtClean="0"/>
              <a:t>glorg</a:t>
            </a:r>
            <a:r>
              <a:rPr lang="en-US" sz="1800" dirty="0" smtClean="0"/>
              <a:t> </a:t>
            </a:r>
            <a:r>
              <a:rPr lang="en-US" sz="1800" dirty="0" err="1" smtClean="0"/>
              <a:t>stablization</a:t>
            </a:r>
            <a:r>
              <a:rPr lang="en-US" sz="1800" dirty="0" smtClean="0"/>
              <a:t> is robust and little thought is involved (</a:t>
            </a:r>
            <a:r>
              <a:rPr lang="en-US" sz="1800" dirty="0" err="1" smtClean="0"/>
              <a:t>glorg</a:t>
            </a:r>
            <a:r>
              <a:rPr lang="en-US" sz="1800" dirty="0" smtClean="0"/>
              <a:t> will  automatically discard the one or two sites which may be weak or inconsistent) </a:t>
            </a:r>
          </a:p>
          <a:p>
            <a:r>
              <a:rPr lang="en-US" sz="1800" dirty="0" smtClean="0"/>
              <a:t>If your region is short on </a:t>
            </a:r>
            <a:r>
              <a:rPr lang="en-US" sz="1800" dirty="0" err="1" smtClean="0"/>
              <a:t>cGPS</a:t>
            </a:r>
            <a:r>
              <a:rPr lang="en-US" sz="1800" dirty="0" smtClean="0"/>
              <a:t> stations with well-known coordinates, you will need to think carefully about the choice of sites to include in your solution and use the initial stabilization. A stabilization site should have</a:t>
            </a:r>
          </a:p>
          <a:p>
            <a:pPr lvl="1"/>
            <a:r>
              <a:rPr lang="en-US" sz="1800" dirty="0" smtClean="0"/>
              <a:t>high quality data over the full span of your study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oordinates well-known in ITRF2008</a:t>
            </a:r>
          </a:p>
          <a:p>
            <a:pPr lvl="1"/>
            <a:r>
              <a:rPr lang="en-US" sz="1800" dirty="0" smtClean="0"/>
              <a:t>Provide symmetric coverage around your study area (except that if the region is small enough, a translation-only stabilization may be possible and distribution is less important)</a:t>
            </a:r>
          </a:p>
          <a:p>
            <a:endParaRPr lang="en-US" sz="1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1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IGS (IGb08) reference frame core network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t="-828" b="-828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43969" y="5941497"/>
            <a:ext cx="424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igs.org</a:t>
            </a:r>
            <a:r>
              <a:rPr lang="en-US" dirty="0"/>
              <a:t>/network/</a:t>
            </a:r>
            <a:r>
              <a:rPr lang="en-US" dirty="0" err="1"/>
              <a:t>refframe_core.html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8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IGS (IGb08) reference frame network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t="-828" b="-828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91A3-2DBD-F448-81A6-1F25A5868B1B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73599" y="5941497"/>
            <a:ext cx="371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igs.org</a:t>
            </a:r>
            <a:r>
              <a:rPr lang="en-US" dirty="0"/>
              <a:t>/network/</a:t>
            </a:r>
            <a:r>
              <a:rPr lang="en-US" dirty="0" err="1"/>
              <a:t>refframe.html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0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28881</TotalTime>
  <Words>2661</Words>
  <Application>Microsoft Macintosh PowerPoint</Application>
  <PresentationFormat>On-screen Show (4:3)</PresentationFormat>
  <Paragraphs>309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Reference Frames  </vt:lpstr>
      <vt:lpstr>Basic Issues in Reference Frame realization</vt:lpstr>
      <vt:lpstr>Reference frames in Geodetic Analyses </vt:lpstr>
      <vt:lpstr>Frame definition with finite constraints</vt:lpstr>
      <vt:lpstr>Frame definition with generalized constraints</vt:lpstr>
      <vt:lpstr>Stabilization using a Global Set of Sites</vt:lpstr>
      <vt:lpstr>Stabilization using Regional or Local Sites</vt:lpstr>
      <vt:lpstr>IGS (IGb08) reference frame core network</vt:lpstr>
      <vt:lpstr>IGS (IGb08) reference frame network</vt:lpstr>
      <vt:lpstr>Use of Global binary H-files</vt:lpstr>
      <vt:lpstr>Use of Global binary H-files</vt:lpstr>
      <vt:lpstr>Velocities and Time Series</vt:lpstr>
      <vt:lpstr>a priori coordinate files</vt:lpstr>
      <vt:lpstr>Referencing to a horizontal block (‘plate’)</vt:lpstr>
      <vt:lpstr>Velocities of Anatolia and the Aegean in a Eurasian frame</vt:lpstr>
      <vt:lpstr>Velocities in an  Anatolian frame </vt:lpstr>
      <vt:lpstr>PowerPoint Presentation</vt:lpstr>
      <vt:lpstr>Stable reference frame</vt:lpstr>
      <vt:lpstr>Unstable case</vt:lpstr>
      <vt:lpstr>Rules for Stabilization of Time Series </vt:lpstr>
      <vt:lpstr>PowerPoint Presentation</vt:lpstr>
    </vt:vector>
  </TitlesOfParts>
  <Manager/>
  <Company>MIT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Reference Frames  </dc:title>
  <dc:subject/>
  <dc:creator/>
  <cp:keywords/>
  <dc:description/>
  <cp:lastModifiedBy>M. Floyd</cp:lastModifiedBy>
  <cp:revision>64</cp:revision>
  <cp:lastPrinted>2011-08-10T14:24:56Z</cp:lastPrinted>
  <dcterms:created xsi:type="dcterms:W3CDTF">2011-08-03T17:46:27Z</dcterms:created>
  <dcterms:modified xsi:type="dcterms:W3CDTF">2013-07-10T21:32:07Z</dcterms:modified>
  <cp:category/>
</cp:coreProperties>
</file>