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1" r:id="rId2"/>
    <p:sldId id="264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8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C9147-C5F3-074A-A9BA-7CF2C3B3DF89}" type="datetimeFigureOut">
              <a:rPr lang="en-US" smtClean="0"/>
              <a:t>7/9/13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2D58D-FC07-9B4D-A46B-65ADA2758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729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F2400-8A4A-C24F-B710-C22376BB4684}" type="datetimeFigureOut">
              <a:rPr lang="en-US" smtClean="0"/>
              <a:t>7/9/13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601F4-9E81-3E47-8CC2-6452189A0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104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C2178-53EC-C646-8E95-1F9B14165A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01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601F4-9E81-3E47-8CC2-6452189A09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222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D922-9487-8248-8ED8-3D23E456B5A3}" type="datetime1">
              <a:rPr lang="en-US" smtClean="0"/>
              <a:t>7/9/13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Utility Programs and Scripts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F0F2-6067-E44B-A7EA-E29030DFAF60}" type="datetime1">
              <a:rPr lang="en-US" smtClean="0"/>
              <a:t>7/9/13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Utility Programs and Scripts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239F-AC37-3C4E-818A-BFA03DB44701}" type="datetime1">
              <a:rPr lang="en-US" smtClean="0"/>
              <a:t>7/9/13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Utility Programs and Scripts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D93-1628-BF4F-86F1-9D05F5B39D7B}" type="datetime1">
              <a:rPr lang="en-US" smtClean="0"/>
              <a:t>7/9/13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Utility Programs and Scripts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27A94-249B-FB4A-B3EB-FDD59671456F}" type="datetime1">
              <a:rPr lang="en-US" smtClean="0"/>
              <a:t>7/9/13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Utility Programs and Scripts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29A-06F9-5847-A620-29192202431F}" type="datetime1">
              <a:rPr lang="en-US" smtClean="0"/>
              <a:t>7/9/13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Utility Programs and Scripts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CE2D-3D29-D14D-8454-9839B6D331E4}" type="datetime1">
              <a:rPr lang="en-US" smtClean="0"/>
              <a:t>7/9/13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Utility Programs and Scripts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81A5-523F-C74A-ACD9-81F82940495C}" type="datetime1">
              <a:rPr lang="en-US" smtClean="0"/>
              <a:t>7/9/13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Utility Programs and Scripts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479F8-1927-AD4F-8A3D-64E4CAC2F393}" type="datetime1">
              <a:rPr lang="en-US" smtClean="0"/>
              <a:t>7/9/13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Utility Programs and Scripts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66589-7F36-9A4D-BEE5-70D53DA52819}" type="datetime1">
              <a:rPr lang="en-US" smtClean="0"/>
              <a:t>7/9/13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Utility Programs and Scripts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AE175-3FBA-B542-9A2F-EEC9B052E150}" type="datetime1">
              <a:rPr lang="en-US" smtClean="0"/>
              <a:t>7/9/13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Utility Programs and Scripts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4EC8-B157-B14C-873D-C75CF8A7C060}" type="datetime1">
              <a:rPr lang="en-US" smtClean="0"/>
              <a:t>7/9/13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Utility Programs and Scripts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80414"/>
            <a:ext cx="7772400" cy="175577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Utility Programs and Scripts 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1426" y="5514211"/>
            <a:ext cx="6608234" cy="1062956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1600" dirty="0" smtClean="0"/>
              <a:t>GPS Processing and Analysis with GAMIT/GLOBK/TRACK</a:t>
            </a:r>
          </a:p>
          <a:p>
            <a:pPr>
              <a:spcBef>
                <a:spcPts val="300"/>
              </a:spcBef>
            </a:pPr>
            <a:r>
              <a:rPr lang="en-US" sz="1600" dirty="0" smtClean="0"/>
              <a:t>T. Herring, R. King. M. Floyd – MIT</a:t>
            </a:r>
          </a:p>
          <a:p>
            <a:pPr>
              <a:spcBef>
                <a:spcPts val="300"/>
              </a:spcBef>
            </a:pPr>
            <a:r>
              <a:rPr lang="en-US" sz="1600" dirty="0" smtClean="0"/>
              <a:t>UNAVCO, Boulder -  July 8-12, 2013 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097406" y="2555264"/>
            <a:ext cx="4520637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Organizing/pre-processing</a:t>
            </a:r>
          </a:p>
          <a:p>
            <a:r>
              <a:rPr lang="en-US" sz="2400" dirty="0" smtClean="0"/>
              <a:t>Part of </a:t>
            </a:r>
            <a:r>
              <a:rPr lang="en-US" sz="2400" dirty="0" err="1" smtClean="0"/>
              <a:t>sh_gamit</a:t>
            </a:r>
            <a:endParaRPr lang="en-US" sz="2400" dirty="0" smtClean="0"/>
          </a:p>
          <a:p>
            <a:r>
              <a:rPr lang="en-US" sz="2400" dirty="0" smtClean="0"/>
              <a:t>Evaluating results</a:t>
            </a:r>
          </a:p>
        </p:txBody>
      </p:sp>
    </p:spTree>
    <p:extLst>
      <p:ext uri="{BB962C8B-B14F-4D97-AF65-F5344CB8AC3E}">
        <p14:creationId xmlns:p14="http://schemas.microsoft.com/office/powerpoint/2010/main" val="357187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Guide to scripts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1032"/>
              </a:spcBef>
            </a:pPr>
            <a:r>
              <a:rPr lang="en-US" sz="1800" dirty="0" smtClean="0"/>
              <a:t>There are many scripts in the ~/</a:t>
            </a:r>
            <a:r>
              <a:rPr lang="en-US" sz="1800" dirty="0" err="1" smtClean="0"/>
              <a:t>gg</a:t>
            </a:r>
            <a:r>
              <a:rPr lang="en-US" sz="1800" dirty="0" smtClean="0"/>
              <a:t>/com directory and you should with time look at all these scripts because they often contain useful guides as to how to do certain tasks. </a:t>
            </a:r>
            <a:endParaRPr lang="en-US" sz="1800" dirty="0"/>
          </a:p>
          <a:p>
            <a:pPr lvl="1">
              <a:lnSpc>
                <a:spcPct val="120000"/>
              </a:lnSpc>
              <a:spcBef>
                <a:spcPts val="1032"/>
              </a:spcBef>
            </a:pPr>
            <a:r>
              <a:rPr lang="en-US" sz="1800" dirty="0" smtClean="0"/>
              <a:t>Look at the programs used in the scripts because these show you the sequences and inputs needed for different tasks</a:t>
            </a:r>
          </a:p>
          <a:p>
            <a:pPr lvl="1">
              <a:lnSpc>
                <a:spcPct val="120000"/>
              </a:lnSpc>
              <a:spcBef>
                <a:spcPts val="1032"/>
              </a:spcBef>
            </a:pPr>
            <a:r>
              <a:rPr lang="en-US" sz="1800" dirty="0" smtClean="0"/>
              <a:t>Scripting methods are useful when you want to automate tasks or allow easy re-generation of results.</a:t>
            </a:r>
          </a:p>
          <a:p>
            <a:pPr lvl="1">
              <a:lnSpc>
                <a:spcPct val="120000"/>
              </a:lnSpc>
              <a:spcBef>
                <a:spcPts val="1032"/>
              </a:spcBef>
            </a:pPr>
            <a:r>
              <a:rPr lang="en-US" sz="1800" dirty="0" smtClean="0"/>
              <a:t>Look for templates that show how different tasks can be accomplished.</a:t>
            </a:r>
          </a:p>
          <a:p>
            <a:pPr>
              <a:lnSpc>
                <a:spcPct val="120000"/>
              </a:lnSpc>
              <a:spcBef>
                <a:spcPts val="1032"/>
              </a:spcBef>
            </a:pPr>
            <a:r>
              <a:rPr lang="en-US" sz="1800" dirty="0" smtClean="0"/>
              <a:t>~/</a:t>
            </a:r>
            <a:r>
              <a:rPr lang="en-US" sz="1800" dirty="0" err="1" smtClean="0"/>
              <a:t>gg</a:t>
            </a:r>
            <a:r>
              <a:rPr lang="en-US" sz="1800" dirty="0" smtClean="0"/>
              <a:t>/</a:t>
            </a:r>
            <a:r>
              <a:rPr lang="en-US" sz="1800" dirty="0" err="1" smtClean="0"/>
              <a:t>kf</a:t>
            </a:r>
            <a:r>
              <a:rPr lang="en-US" sz="1800" dirty="0" smtClean="0"/>
              <a:t>/</a:t>
            </a:r>
            <a:r>
              <a:rPr lang="en-US" sz="1800" dirty="0" err="1" smtClean="0"/>
              <a:t>utils</a:t>
            </a:r>
            <a:r>
              <a:rPr lang="en-US" sz="1800" dirty="0" smtClean="0"/>
              <a:t> and ~/</a:t>
            </a:r>
            <a:r>
              <a:rPr lang="en-US" sz="1800" dirty="0" err="1" smtClean="0"/>
              <a:t>gg</a:t>
            </a:r>
            <a:r>
              <a:rPr lang="en-US" sz="1800" dirty="0" smtClean="0"/>
              <a:t>/</a:t>
            </a:r>
            <a:r>
              <a:rPr lang="en-US" sz="1800" dirty="0" err="1" smtClean="0"/>
              <a:t>gamit</a:t>
            </a:r>
            <a:r>
              <a:rPr lang="en-US" sz="1800" dirty="0" smtClean="0"/>
              <a:t>/</a:t>
            </a:r>
            <a:r>
              <a:rPr lang="en-US" sz="1800" dirty="0" err="1" smtClean="0"/>
              <a:t>utils</a:t>
            </a:r>
            <a:r>
              <a:rPr lang="en-US" sz="1800" dirty="0" smtClean="0"/>
              <a:t> contain programs invoked by the scripts in /com or run directly from a command-line.  </a:t>
            </a:r>
          </a:p>
          <a:p>
            <a:pPr>
              <a:lnSpc>
                <a:spcPct val="120000"/>
              </a:lnSpc>
              <a:spcBef>
                <a:spcPts val="1032"/>
              </a:spcBef>
            </a:pPr>
            <a:r>
              <a:rPr lang="en-US" sz="1800" dirty="0" smtClean="0"/>
              <a:t>Both the shell-scripts and the utility programs are self-documenting, invoked by typing the name without any arguments.</a:t>
            </a:r>
          </a:p>
          <a:p>
            <a:pPr marL="0" indent="0">
              <a:lnSpc>
                <a:spcPct val="120000"/>
              </a:lnSpc>
              <a:spcBef>
                <a:spcPts val="1032"/>
              </a:spcBef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BAFD7-134A-4647-ADFC-E129E5C1E11B}" type="datetime1">
              <a:rPr lang="en-US" smtClean="0"/>
              <a:t>7/9/13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Utility Programs and Scripts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482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76200"/>
            <a:ext cx="7772400" cy="762000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Calibri"/>
              </a:rPr>
              <a:t>GAMIT/GLOBK Utilities</a:t>
            </a:r>
            <a:endParaRPr lang="en-US" dirty="0">
              <a:latin typeface="Calibri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838200"/>
            <a:ext cx="8648700" cy="5575300"/>
          </a:xfrm>
        </p:spPr>
        <p:txBody>
          <a:bodyPr>
            <a:noAutofit/>
          </a:bodyPr>
          <a:lstStyle/>
          <a:p>
            <a:pPr algn="l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sz="1800" u="sng" dirty="0" err="1" smtClean="0">
                <a:solidFill>
                  <a:srgbClr val="632523"/>
                </a:solidFill>
                <a:latin typeface="Calibri"/>
                <a:cs typeface="Calibri"/>
              </a:rPr>
              <a:t>Organizating</a:t>
            </a:r>
            <a:r>
              <a:rPr lang="en-US" sz="1800" u="sng" dirty="0" smtClean="0">
                <a:solidFill>
                  <a:srgbClr val="632523"/>
                </a:solidFill>
                <a:latin typeface="Calibri"/>
                <a:cs typeface="Calibri"/>
              </a:rPr>
              <a:t>/</a:t>
            </a:r>
            <a:r>
              <a:rPr lang="en-US" sz="1800" u="sng" dirty="0">
                <a:solidFill>
                  <a:srgbClr val="632523"/>
                </a:solidFill>
                <a:latin typeface="Calibri"/>
                <a:cs typeface="Calibri"/>
              </a:rPr>
              <a:t>Pre-processing</a:t>
            </a:r>
          </a:p>
          <a:p>
            <a:pPr marL="457200" indent="-457200" algn="l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alibri"/>
                <a:cs typeface="Calibri"/>
              </a:rPr>
              <a:t>sh_get_times</a:t>
            </a: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:  List start/stop times for all RINEX files</a:t>
            </a:r>
          </a:p>
          <a:p>
            <a:pPr marL="457200" indent="-457200" algn="l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alibri"/>
                <a:cs typeface="Calibri"/>
              </a:rPr>
              <a:t>sh_upd_stnfo</a:t>
            </a: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:  Add entries to </a:t>
            </a:r>
            <a:r>
              <a:rPr lang="en-US" sz="1800" dirty="0" err="1">
                <a:solidFill>
                  <a:schemeClr val="tx1"/>
                </a:solidFill>
                <a:latin typeface="Calibri"/>
                <a:cs typeface="Calibri"/>
              </a:rPr>
              <a:t>station.info</a:t>
            </a: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 from RINEX </a:t>
            </a:r>
            <a:r>
              <a:rPr lang="en-US" sz="1800" dirty="0" smtClean="0">
                <a:solidFill>
                  <a:schemeClr val="tx1"/>
                </a:solidFill>
                <a:latin typeface="Calibri"/>
                <a:cs typeface="Calibri"/>
              </a:rPr>
              <a:t>headers</a:t>
            </a:r>
          </a:p>
          <a:p>
            <a:pPr marL="457200" indent="-457200" algn="l">
              <a:lnSpc>
                <a:spcPct val="120000"/>
              </a:lnSpc>
              <a:spcBef>
                <a:spcPts val="1000"/>
              </a:spcBef>
            </a:pPr>
            <a:r>
              <a:rPr lang="en-US" sz="1800" dirty="0" smtClean="0">
                <a:solidFill>
                  <a:schemeClr val="tx1"/>
                </a:solidFill>
                <a:cs typeface="Calibri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cs typeface="Calibri"/>
              </a:rPr>
              <a:t>doy</a:t>
            </a:r>
            <a:r>
              <a:rPr lang="en-US" sz="1800" dirty="0">
                <a:solidFill>
                  <a:schemeClr val="tx1"/>
                </a:solidFill>
                <a:cs typeface="Calibri"/>
              </a:rPr>
              <a:t>:  Convert to/from DOY, YYMMDD, JD, MJD, GPSW</a:t>
            </a:r>
          </a:p>
          <a:p>
            <a:pPr marL="457200" indent="-457200" algn="l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sz="18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alibri"/>
                <a:cs typeface="Calibri"/>
              </a:rPr>
              <a:t>convertc</a:t>
            </a: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:  Transform </a:t>
            </a:r>
            <a:r>
              <a:rPr lang="en-US" sz="1800" dirty="0" err="1">
                <a:solidFill>
                  <a:schemeClr val="tx1"/>
                </a:solidFill>
                <a:latin typeface="Calibri"/>
                <a:cs typeface="Calibri"/>
              </a:rPr>
              <a:t>coodinates</a:t>
            </a: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 (</a:t>
            </a:r>
            <a:r>
              <a:rPr lang="en-US" sz="1800" dirty="0" err="1">
                <a:solidFill>
                  <a:schemeClr val="tx1"/>
                </a:solidFill>
                <a:latin typeface="Calibri"/>
                <a:cs typeface="Calibri"/>
              </a:rPr>
              <a:t>cartesian</a:t>
            </a: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/geodetic/spherical)</a:t>
            </a:r>
          </a:p>
          <a:p>
            <a:pPr marL="457200" indent="-457200" algn="l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sz="18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alibri"/>
                <a:cs typeface="Calibri"/>
              </a:rPr>
              <a:t>glist</a:t>
            </a: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:  List sites for h-files in </a:t>
            </a:r>
            <a:r>
              <a:rPr lang="en-US" sz="1800" dirty="0" err="1">
                <a:solidFill>
                  <a:schemeClr val="tx1"/>
                </a:solidFill>
                <a:latin typeface="Calibri"/>
                <a:cs typeface="Calibri"/>
              </a:rPr>
              <a:t>gdl</a:t>
            </a: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;  check coordinates, models </a:t>
            </a:r>
          </a:p>
          <a:p>
            <a:pPr marL="457200" indent="-457200" algn="l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sz="1800" dirty="0" err="1" smtClean="0">
                <a:solidFill>
                  <a:schemeClr val="tx1"/>
                </a:solidFill>
                <a:latin typeface="Calibri"/>
                <a:cs typeface="Calibri"/>
              </a:rPr>
              <a:t>Cortran</a:t>
            </a:r>
            <a:r>
              <a:rPr lang="en-US" sz="1800" dirty="0" smtClean="0">
                <a:solidFill>
                  <a:schemeClr val="tx1"/>
                </a:solidFill>
                <a:latin typeface="Calibri"/>
                <a:cs typeface="Calibri"/>
              </a:rPr>
              <a:t>/</a:t>
            </a:r>
            <a:r>
              <a:rPr lang="en-US" sz="1800" dirty="0" err="1" smtClean="0">
                <a:solidFill>
                  <a:schemeClr val="tx1"/>
                </a:solidFill>
                <a:latin typeface="Calibri"/>
                <a:cs typeface="Calibri"/>
              </a:rPr>
              <a:t>convertc</a:t>
            </a:r>
            <a:r>
              <a:rPr lang="en-US" sz="1800" dirty="0" smtClean="0">
                <a:solidFill>
                  <a:schemeClr val="tx1"/>
                </a:solidFill>
                <a:latin typeface="Calibri"/>
                <a:cs typeface="Calibri"/>
              </a:rPr>
              <a:t>:  Translate coordinate types and file formats </a:t>
            </a:r>
          </a:p>
          <a:p>
            <a:pPr marL="457200" indent="-457200" algn="l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sz="18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alibri"/>
                <a:cs typeface="Calibri"/>
              </a:rPr>
              <a:t>corcom</a:t>
            </a: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:  Rotate an </a:t>
            </a:r>
            <a:r>
              <a:rPr lang="en-US" sz="1800" dirty="0" err="1">
                <a:solidFill>
                  <a:schemeClr val="tx1"/>
                </a:solidFill>
                <a:latin typeface="Calibri"/>
                <a:cs typeface="Calibri"/>
              </a:rPr>
              <a:t>apr</a:t>
            </a: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 file to a different plate frame</a:t>
            </a:r>
          </a:p>
          <a:p>
            <a:pPr marL="457200" indent="-457200" algn="l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sz="1800" dirty="0" err="1">
                <a:solidFill>
                  <a:schemeClr val="tx1"/>
                </a:solidFill>
                <a:latin typeface="Calibri"/>
                <a:cs typeface="Calibri"/>
              </a:rPr>
              <a:t>unify_apr</a:t>
            </a: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:  Set equal velocities/coordinates for </a:t>
            </a:r>
            <a:r>
              <a:rPr lang="en-US" sz="1800" i="1" dirty="0" err="1">
                <a:solidFill>
                  <a:schemeClr val="tx1"/>
                </a:solidFill>
                <a:latin typeface="Calibri"/>
                <a:cs typeface="Calibri"/>
              </a:rPr>
              <a:t>glorg</a:t>
            </a:r>
            <a:r>
              <a:rPr lang="en-US" sz="1800" i="1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alibri"/>
                <a:cs typeface="Calibri"/>
              </a:rPr>
              <a:t>equates</a:t>
            </a:r>
          </a:p>
          <a:p>
            <a:pPr marL="457200" indent="-457200" algn="l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g</a:t>
            </a:r>
            <a:r>
              <a:rPr lang="en-US" sz="1800" dirty="0" smtClean="0">
                <a:solidFill>
                  <a:schemeClr val="tx1"/>
                </a:solidFill>
                <a:latin typeface="Calibri"/>
                <a:cs typeface="Calibri"/>
              </a:rPr>
              <a:t>list2cmd: Create a </a:t>
            </a:r>
            <a:r>
              <a:rPr lang="en-US" sz="1800" dirty="0" err="1" smtClean="0">
                <a:solidFill>
                  <a:schemeClr val="tx1"/>
                </a:solidFill>
                <a:latin typeface="Calibri"/>
                <a:cs typeface="Calibri"/>
              </a:rPr>
              <a:t>use_site</a:t>
            </a:r>
            <a:r>
              <a:rPr lang="en-US" sz="1800" dirty="0" smtClean="0">
                <a:solidFill>
                  <a:schemeClr val="tx1"/>
                </a:solidFill>
                <a:latin typeface="Calibri"/>
                <a:cs typeface="Calibri"/>
              </a:rPr>
              <a:t> list from a </a:t>
            </a:r>
            <a:r>
              <a:rPr lang="en-US" sz="1800" dirty="0" err="1" smtClean="0">
                <a:solidFill>
                  <a:schemeClr val="tx1"/>
                </a:solidFill>
                <a:latin typeface="Calibri"/>
                <a:cs typeface="Calibri"/>
              </a:rPr>
              <a:t>glist</a:t>
            </a:r>
            <a:r>
              <a:rPr lang="en-US" sz="1800" dirty="0" smtClean="0">
                <a:solidFill>
                  <a:schemeClr val="tx1"/>
                </a:solidFill>
                <a:latin typeface="Calibri"/>
                <a:cs typeface="Calibri"/>
              </a:rPr>
              <a:t> file</a:t>
            </a:r>
          </a:p>
          <a:p>
            <a:pPr marL="457200" indent="-457200" algn="l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v</a:t>
            </a:r>
            <a:r>
              <a:rPr lang="en-US" sz="1800" dirty="0" smtClean="0">
                <a:solidFill>
                  <a:schemeClr val="tx1"/>
                </a:solidFill>
                <a:latin typeface="Calibri"/>
                <a:cs typeface="Calibri"/>
              </a:rPr>
              <a:t>el2stab:  Create a </a:t>
            </a:r>
            <a:r>
              <a:rPr lang="en-US" sz="1800" dirty="0" err="1" smtClean="0">
                <a:solidFill>
                  <a:schemeClr val="tx1"/>
                </a:solidFill>
                <a:latin typeface="Calibri"/>
                <a:cs typeface="Calibri"/>
              </a:rPr>
              <a:t>stab_site</a:t>
            </a:r>
            <a:r>
              <a:rPr lang="en-US" sz="1800" dirty="0" smtClean="0">
                <a:solidFill>
                  <a:schemeClr val="tx1"/>
                </a:solidFill>
                <a:latin typeface="Calibri"/>
                <a:cs typeface="Calibri"/>
              </a:rPr>
              <a:t> list from a velocity org file</a:t>
            </a:r>
            <a:endParaRPr lang="en-US" sz="18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457200" indent="-457200" algn="l" eaLnBrk="1" hangingPunct="1">
              <a:lnSpc>
                <a:spcPct val="120000"/>
              </a:lnSpc>
              <a:spcBef>
                <a:spcPts val="1000"/>
              </a:spcBef>
            </a:pPr>
            <a:r>
              <a:rPr lang="en-US" sz="1800" dirty="0">
                <a:solidFill>
                  <a:schemeClr val="tx1"/>
                </a:solidFill>
                <a:latin typeface="Calibri"/>
                <a:cs typeface="Calibri"/>
              </a:rPr>
              <a:t>sh_dos2unix:  Remove the extra CR from each line of a </a:t>
            </a:r>
            <a:r>
              <a:rPr lang="en-US" sz="1800" dirty="0" smtClean="0">
                <a:solidFill>
                  <a:schemeClr val="tx1"/>
                </a:solidFill>
                <a:latin typeface="Calibri"/>
                <a:cs typeface="Calibri"/>
              </a:rPr>
              <a:t>file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endParaRPr lang="en-US" sz="18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sz="1800" dirty="0" smtClean="0">
                <a:solidFill>
                  <a:schemeClr val="tx1"/>
                </a:solidFill>
                <a:latin typeface="Helvetica" charset="0"/>
              </a:rPr>
              <a:t> </a:t>
            </a:r>
            <a:endParaRPr lang="en-US" sz="1800" dirty="0">
              <a:solidFill>
                <a:schemeClr val="tx1"/>
              </a:solidFill>
              <a:latin typeface="Helvetica" charset="0"/>
            </a:endParaRPr>
          </a:p>
          <a:p>
            <a:pPr marL="457200" indent="-457200" eaLnBrk="1" hangingPunct="1"/>
            <a:endParaRPr lang="en-US" sz="1800" dirty="0">
              <a:solidFill>
                <a:schemeClr val="tx1"/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340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Helvetica" charset="0"/>
              </a:rPr>
              <a:t>GAMIT/GLOBK Utilities (</a:t>
            </a:r>
            <a:r>
              <a:rPr lang="en-US" sz="2000" dirty="0" err="1">
                <a:latin typeface="Helvetica" charset="0"/>
              </a:rPr>
              <a:t>cont</a:t>
            </a:r>
            <a:r>
              <a:rPr lang="en-US" sz="2000" dirty="0">
                <a:latin typeface="Helvetica" charset="0"/>
              </a:rPr>
              <a:t>)</a:t>
            </a:r>
            <a:endParaRPr lang="en-US" dirty="0">
              <a:latin typeface="Helvetica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143000"/>
            <a:ext cx="7924800" cy="4953000"/>
          </a:xfrm>
        </p:spPr>
        <p:txBody>
          <a:bodyPr>
            <a:normAutofit fontScale="92500" lnSpcReduction="10000"/>
          </a:bodyPr>
          <a:lstStyle/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sz="1900" u="sng" dirty="0" smtClean="0">
                <a:solidFill>
                  <a:srgbClr val="632523"/>
                </a:solidFill>
                <a:latin typeface="Calibri"/>
              </a:rPr>
              <a:t>Scripts </a:t>
            </a:r>
            <a:r>
              <a:rPr lang="en-US" sz="1900" u="sng" dirty="0">
                <a:solidFill>
                  <a:srgbClr val="632523"/>
                </a:solidFill>
                <a:latin typeface="Calibri"/>
              </a:rPr>
              <a:t>used by </a:t>
            </a:r>
            <a:r>
              <a:rPr lang="en-US" sz="1900" u="sng" dirty="0" err="1">
                <a:solidFill>
                  <a:srgbClr val="632523"/>
                </a:solidFill>
                <a:latin typeface="Calibri"/>
              </a:rPr>
              <a:t>sh_gamit</a:t>
            </a:r>
            <a:r>
              <a:rPr lang="en-US" sz="1900" u="sng" dirty="0">
                <a:solidFill>
                  <a:srgbClr val="632523"/>
                </a:solidFill>
                <a:latin typeface="Calibri"/>
              </a:rPr>
              <a:t> but useful stand-alone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libri"/>
              </a:rPr>
              <a:t>sh_get_rinex</a:t>
            </a:r>
            <a:r>
              <a:rPr lang="en-US" sz="1900" dirty="0">
                <a:solidFill>
                  <a:srgbClr val="000000"/>
                </a:solidFill>
                <a:latin typeface="Calibri"/>
              </a:rPr>
              <a:t>:  ftp a RINEX o file from remote archives ( </a:t>
            </a:r>
            <a:r>
              <a:rPr lang="en-US" sz="1900" dirty="0" err="1">
                <a:solidFill>
                  <a:srgbClr val="000000"/>
                </a:solidFill>
                <a:latin typeface="Calibri"/>
              </a:rPr>
              <a:t>ftp_info</a:t>
            </a:r>
            <a:r>
              <a:rPr lang="en-US" sz="1900" dirty="0">
                <a:solidFill>
                  <a:srgbClr val="000000"/>
                </a:solidFill>
                <a:latin typeface="Calibri"/>
              </a:rPr>
              <a:t>)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Calibri"/>
              </a:rPr>
              <a:t> sh_crx2rnx:  convert to/from RINEX/</a:t>
            </a:r>
            <a:r>
              <a:rPr lang="en-US" sz="1900" dirty="0" err="1">
                <a:solidFill>
                  <a:srgbClr val="000000"/>
                </a:solidFill>
                <a:latin typeface="Calibri"/>
              </a:rPr>
              <a:t>Hatanaka</a:t>
            </a:r>
            <a:r>
              <a:rPr lang="en-US" sz="1900" dirty="0">
                <a:solidFill>
                  <a:srgbClr val="000000"/>
                </a:solidFill>
                <a:latin typeface="Calibri"/>
              </a:rPr>
              <a:t> 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libri"/>
              </a:rPr>
              <a:t>sh_get_nav</a:t>
            </a:r>
            <a:r>
              <a:rPr lang="en-US" sz="1900" dirty="0">
                <a:solidFill>
                  <a:srgbClr val="000000"/>
                </a:solidFill>
                <a:latin typeface="Calibri"/>
              </a:rPr>
              <a:t>:  ftp a RINEX n file from remote archives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libri"/>
              </a:rPr>
              <a:t>sh_get_met</a:t>
            </a:r>
            <a:r>
              <a:rPr lang="en-US" sz="1900" dirty="0">
                <a:solidFill>
                  <a:srgbClr val="000000"/>
                </a:solidFill>
                <a:latin typeface="Calibri"/>
              </a:rPr>
              <a:t>:  ftp a RINEX m file from remote archives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libri"/>
              </a:rPr>
              <a:t>sh_get_hfiles</a:t>
            </a:r>
            <a:r>
              <a:rPr lang="en-US" sz="1900" dirty="0">
                <a:solidFill>
                  <a:srgbClr val="000000"/>
                </a:solidFill>
                <a:latin typeface="Calibri"/>
              </a:rPr>
              <a:t>:  ftp h-files </a:t>
            </a:r>
            <a:r>
              <a:rPr lang="en-US" sz="1900" dirty="0" smtClean="0">
                <a:solidFill>
                  <a:srgbClr val="000000"/>
                </a:solidFill>
                <a:latin typeface="Calibri"/>
              </a:rPr>
              <a:t>from MIT/SOPAC</a:t>
            </a:r>
            <a:endParaRPr lang="en-US" sz="1900" dirty="0">
              <a:solidFill>
                <a:srgbClr val="000000"/>
              </a:solidFill>
              <a:latin typeface="Calibri"/>
            </a:endParaRP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libri"/>
              </a:rPr>
              <a:t>sh_update_eop</a:t>
            </a:r>
            <a:r>
              <a:rPr lang="en-US" sz="1900" dirty="0">
                <a:solidFill>
                  <a:srgbClr val="000000"/>
                </a:solidFill>
                <a:latin typeface="Calibri"/>
              </a:rPr>
              <a:t>:  ftp an EOP file from IERS, create </a:t>
            </a:r>
            <a:r>
              <a:rPr lang="en-US" sz="1900" dirty="0" err="1">
                <a:solidFill>
                  <a:srgbClr val="000000"/>
                </a:solidFill>
                <a:latin typeface="Calibri"/>
              </a:rPr>
              <a:t>pmu</a:t>
            </a:r>
            <a:r>
              <a:rPr lang="en-US" sz="1900" dirty="0">
                <a:solidFill>
                  <a:srgbClr val="000000"/>
                </a:solidFill>
                <a:latin typeface="Calibri"/>
              </a:rPr>
              <a:t>, ut1., </a:t>
            </a:r>
            <a:r>
              <a:rPr lang="en-US" sz="1900" dirty="0" err="1">
                <a:solidFill>
                  <a:srgbClr val="000000"/>
                </a:solidFill>
                <a:latin typeface="Calibri"/>
              </a:rPr>
              <a:t>wob</a:t>
            </a:r>
            <a:r>
              <a:rPr lang="en-US" sz="1900" dirty="0">
                <a:solidFill>
                  <a:srgbClr val="000000"/>
                </a:solidFill>
                <a:latin typeface="Calibri"/>
              </a:rPr>
              <a:t>.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libri"/>
              </a:rPr>
              <a:t>sh_get_orbits</a:t>
            </a:r>
            <a:r>
              <a:rPr lang="en-US" sz="1900" dirty="0">
                <a:solidFill>
                  <a:srgbClr val="000000"/>
                </a:solidFill>
                <a:latin typeface="Calibri"/>
              </a:rPr>
              <a:t>:  ftp a g-file or sp3 file from remote archives, call --&gt; 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Calibri"/>
              </a:rPr>
              <a:t> sh_sp3fit:  create a g- or t-file from an sp3 file (1-3 days)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</a:pPr>
            <a:endParaRPr lang="en-US" sz="1900" dirty="0">
              <a:solidFill>
                <a:srgbClr val="000000"/>
              </a:solidFill>
              <a:latin typeface="Helvetica" charset="0"/>
            </a:endParaRPr>
          </a:p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</a:pPr>
            <a:endParaRPr lang="en-US" sz="1900" dirty="0">
              <a:solidFill>
                <a:srgbClr val="000000"/>
              </a:solidFill>
              <a:latin typeface="Helvetica" charset="0"/>
            </a:endParaRPr>
          </a:p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sz="1600" dirty="0">
                <a:solidFill>
                  <a:srgbClr val="000000"/>
                </a:solidFill>
                <a:latin typeface="Helvetica" charset="0"/>
              </a:rPr>
              <a:t> </a:t>
            </a:r>
          </a:p>
          <a:p>
            <a:pPr marL="457200" indent="-457200" eaLnBrk="1" hangingPunct="1"/>
            <a:endParaRPr lang="en-US" sz="1800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" name="Rectangle 1"/>
          <p:cNvSpPr/>
          <p:nvPr/>
        </p:nvSpPr>
        <p:spPr>
          <a:xfrm rot="21367931" flipV="1">
            <a:off x="165861" y="40334"/>
            <a:ext cx="296021" cy="409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10000"/>
              </a:lnSpc>
              <a:spcBef>
                <a:spcPct val="70000"/>
              </a:spcBef>
            </a:pPr>
            <a:r>
              <a:rPr lang="en-US" sz="1900" dirty="0" smtClean="0">
                <a:solidFill>
                  <a:srgbClr val="000000"/>
                </a:solidFill>
              </a:rPr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788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/>
            <a:r>
              <a:rPr lang="en-US" sz="2000">
                <a:latin typeface="Helvetica" charset="0"/>
              </a:rPr>
              <a:t>GAMIT/GLOBK Utilities (cont)</a:t>
            </a:r>
            <a:endParaRPr lang="en-US" sz="2400">
              <a:latin typeface="Helvetica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762000"/>
            <a:ext cx="7696200" cy="5715000"/>
          </a:xfrm>
        </p:spPr>
        <p:txBody>
          <a:bodyPr>
            <a:normAutofit fontScale="92500" lnSpcReduction="20000"/>
          </a:bodyPr>
          <a:lstStyle/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sz="1900" u="sng" dirty="0" smtClean="0">
                <a:solidFill>
                  <a:schemeClr val="accent2">
                    <a:lumMod val="50000"/>
                  </a:schemeClr>
                </a:solidFill>
                <a:latin typeface="Calibri"/>
                <a:cs typeface="Calibri"/>
              </a:rPr>
              <a:t>Evaluating </a:t>
            </a:r>
            <a:r>
              <a:rPr lang="en-US" sz="1900" u="sng" dirty="0">
                <a:solidFill>
                  <a:schemeClr val="accent2">
                    <a:lumMod val="50000"/>
                  </a:schemeClr>
                </a:solidFill>
                <a:latin typeface="Calibri"/>
                <a:cs typeface="Calibri"/>
              </a:rPr>
              <a:t>results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libri"/>
                <a:cs typeface="Calibri"/>
              </a:rPr>
              <a:t>sh_oneway</a:t>
            </a:r>
            <a:r>
              <a:rPr lang="en-US" sz="1900" dirty="0">
                <a:solidFill>
                  <a:srgbClr val="000000"/>
                </a:solidFill>
                <a:latin typeface="Calibri"/>
                <a:cs typeface="Calibri"/>
              </a:rPr>
              <a:t>:  Plot phase residuals (sky map; </a:t>
            </a:r>
            <a:r>
              <a:rPr lang="en-US" sz="1900" dirty="0" err="1">
                <a:solidFill>
                  <a:srgbClr val="000000"/>
                </a:solidFill>
                <a:latin typeface="Calibri"/>
                <a:cs typeface="Calibri"/>
              </a:rPr>
              <a:t>vs</a:t>
            </a:r>
            <a:r>
              <a:rPr lang="en-US" sz="1900" dirty="0">
                <a:solidFill>
                  <a:srgbClr val="000000"/>
                </a:solidFill>
                <a:latin typeface="Calibri"/>
                <a:cs typeface="Calibri"/>
              </a:rPr>
              <a:t> elevation) [ GMT</a:t>
            </a:r>
            <a:r>
              <a:rPr lang="en-US" sz="1900" dirty="0" smtClean="0">
                <a:solidFill>
                  <a:srgbClr val="000000"/>
                </a:solidFill>
                <a:latin typeface="Calibri"/>
                <a:cs typeface="Calibri"/>
              </a:rPr>
              <a:t>]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Calibri"/>
                <a:cs typeface="Calibri"/>
              </a:rPr>
              <a:t>sh_plotelmean</a:t>
            </a:r>
            <a:r>
              <a:rPr lang="en-US" sz="1900" dirty="0" smtClean="0">
                <a:solidFill>
                  <a:srgbClr val="000000"/>
                </a:solidFill>
                <a:latin typeface="Calibri"/>
                <a:cs typeface="Calibri"/>
              </a:rPr>
              <a:t>: Elevation angles average residuals plots [ GMT ]</a:t>
            </a:r>
            <a:endParaRPr lang="en-US" sz="19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libri"/>
                <a:cs typeface="Calibri"/>
              </a:rPr>
              <a:t>cview</a:t>
            </a:r>
            <a:r>
              <a:rPr lang="en-US" sz="1900" dirty="0">
                <a:solidFill>
                  <a:srgbClr val="000000"/>
                </a:solidFill>
                <a:latin typeface="Calibri"/>
                <a:cs typeface="Calibri"/>
              </a:rPr>
              <a:t>: Display and manipulate phase residuals [X-windows]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libri"/>
                <a:cs typeface="Calibri"/>
              </a:rPr>
              <a:t>sh_plotcrd</a:t>
            </a:r>
            <a:r>
              <a:rPr lang="en-US" sz="1900" dirty="0">
                <a:solidFill>
                  <a:srgbClr val="000000"/>
                </a:solidFill>
                <a:latin typeface="Calibri"/>
                <a:cs typeface="Calibri"/>
              </a:rPr>
              <a:t>:  Plot coordinate times series  [GMT]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libri"/>
                <a:cs typeface="Calibri"/>
              </a:rPr>
              <a:t>sh_tshist</a:t>
            </a:r>
            <a:r>
              <a:rPr lang="en-US" sz="1900" dirty="0">
                <a:solidFill>
                  <a:srgbClr val="000000"/>
                </a:solidFill>
                <a:latin typeface="Calibri"/>
                <a:cs typeface="Calibri"/>
              </a:rPr>
              <a:t>:  Plot histogram of time-series statistics [GMT]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libri"/>
                <a:cs typeface="Calibri"/>
              </a:rPr>
              <a:t>tsview</a:t>
            </a:r>
            <a:r>
              <a:rPr lang="en-US" sz="1900" dirty="0">
                <a:solidFill>
                  <a:srgbClr val="000000"/>
                </a:solidFill>
                <a:latin typeface="Calibri"/>
                <a:cs typeface="Calibri"/>
              </a:rPr>
              <a:t>:  Display and manipulate coordinate time series [MATLAB]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libri"/>
                <a:cs typeface="Calibri"/>
              </a:rPr>
              <a:t>sh_plotvel</a:t>
            </a:r>
            <a:r>
              <a:rPr lang="en-US" sz="1900" dirty="0">
                <a:solidFill>
                  <a:srgbClr val="000000"/>
                </a:solidFill>
                <a:latin typeface="Calibri"/>
                <a:cs typeface="Calibri"/>
              </a:rPr>
              <a:t>: Plot velocity maps [GMT</a:t>
            </a:r>
            <a:r>
              <a:rPr lang="en-US" sz="1900" dirty="0" smtClean="0">
                <a:solidFill>
                  <a:srgbClr val="000000"/>
                </a:solidFill>
                <a:latin typeface="Calibri"/>
                <a:cs typeface="Calibri"/>
              </a:rPr>
              <a:t>]</a:t>
            </a:r>
            <a:endParaRPr lang="en-US" sz="19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libri"/>
                <a:cs typeface="Calibri"/>
              </a:rPr>
              <a:t>sh_map_elements</a:t>
            </a:r>
            <a:r>
              <a:rPr lang="en-US" sz="19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sz="1900" dirty="0" err="1">
                <a:solidFill>
                  <a:srgbClr val="000000"/>
                </a:solidFill>
                <a:latin typeface="Calibri"/>
                <a:cs typeface="Calibri"/>
              </a:rPr>
              <a:t>sh_map_calif</a:t>
            </a:r>
            <a:r>
              <a:rPr lang="en-US" sz="19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sz="1900" dirty="0" err="1">
                <a:solidFill>
                  <a:srgbClr val="000000"/>
                </a:solidFill>
                <a:latin typeface="Calibri"/>
                <a:cs typeface="Calibri"/>
              </a:rPr>
              <a:t>sh_map_balkans</a:t>
            </a:r>
            <a:r>
              <a:rPr lang="en-US" sz="1900" dirty="0">
                <a:solidFill>
                  <a:srgbClr val="000000"/>
                </a:solidFill>
                <a:latin typeface="Calibri"/>
                <a:cs typeface="Calibri"/>
              </a:rPr>
              <a:t>, etc.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libri"/>
                <a:cs typeface="Calibri"/>
              </a:rPr>
              <a:t>velview</a:t>
            </a:r>
            <a:r>
              <a:rPr lang="en-US" sz="1900" dirty="0">
                <a:solidFill>
                  <a:srgbClr val="000000"/>
                </a:solidFill>
                <a:latin typeface="Calibri"/>
                <a:cs typeface="Calibri"/>
              </a:rPr>
              <a:t>:  Display and manipulate velocity maps [MATLAB</a:t>
            </a:r>
            <a:r>
              <a:rPr lang="en-US" sz="1900" dirty="0" smtClean="0">
                <a:solidFill>
                  <a:srgbClr val="000000"/>
                </a:solidFill>
                <a:latin typeface="Calibri"/>
                <a:cs typeface="Calibri"/>
              </a:rPr>
              <a:t>]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Calibri"/>
                <a:cs typeface="Calibri"/>
              </a:rPr>
              <a:t>sh_velhist</a:t>
            </a:r>
            <a:r>
              <a:rPr lang="en-US" sz="1900" dirty="0" smtClean="0">
                <a:solidFill>
                  <a:srgbClr val="000000"/>
                </a:solidFill>
                <a:latin typeface="Calibri"/>
                <a:cs typeface="Calibri"/>
              </a:rPr>
              <a:t>: Plot histogram of velocity statistics</a:t>
            </a:r>
            <a:endParaRPr lang="en-US" sz="19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Calibri"/>
                <a:cs typeface="Calibri"/>
              </a:rPr>
              <a:t> sh_org2vel:  Extract plate-referenced velocities from </a:t>
            </a:r>
            <a:r>
              <a:rPr lang="en-US" sz="1900" dirty="0" err="1">
                <a:solidFill>
                  <a:srgbClr val="000000"/>
                </a:solidFill>
                <a:latin typeface="Calibri"/>
                <a:cs typeface="Calibri"/>
              </a:rPr>
              <a:t>glorg</a:t>
            </a:r>
            <a:r>
              <a:rPr lang="en-US" sz="1900" dirty="0">
                <a:solidFill>
                  <a:srgbClr val="000000"/>
                </a:solidFill>
                <a:latin typeface="Calibri"/>
                <a:cs typeface="Calibri"/>
              </a:rPr>
              <a:t> print file 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Calibri"/>
                <a:cs typeface="Calibri"/>
              </a:rPr>
              <a:t>velrot</a:t>
            </a:r>
            <a:r>
              <a:rPr lang="en-US" sz="1900" dirty="0">
                <a:solidFill>
                  <a:srgbClr val="000000"/>
                </a:solidFill>
                <a:latin typeface="Calibri"/>
                <a:cs typeface="Calibri"/>
              </a:rPr>
              <a:t>:  Combine velocity fields from different analyses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  <a:buFontTx/>
              <a:buAutoNum type="arabicPeriod"/>
            </a:pPr>
            <a:endParaRPr lang="en-US" sz="2000" dirty="0">
              <a:solidFill>
                <a:srgbClr val="000000"/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205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6240</TotalTime>
  <Words>617</Words>
  <Application>Microsoft Macintosh PowerPoint</Application>
  <PresentationFormat>On-screen Show (4:3)</PresentationFormat>
  <Paragraphs>62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Utility Programs and Scripts  </vt:lpstr>
      <vt:lpstr>Guide to scripts</vt:lpstr>
      <vt:lpstr>GAMIT/GLOBK Utilities</vt:lpstr>
      <vt:lpstr>GAMIT/GLOBK Utilities (cont)</vt:lpstr>
      <vt:lpstr>GAMIT/GLOBK Utilities (cont)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Series Analysis Tutorial 2</dc:title>
  <dc:creator>Thomas Herring</dc:creator>
  <cp:lastModifiedBy>rwk</cp:lastModifiedBy>
  <cp:revision>33</cp:revision>
  <dcterms:created xsi:type="dcterms:W3CDTF">2011-08-03T18:08:11Z</dcterms:created>
  <dcterms:modified xsi:type="dcterms:W3CDTF">2013-07-09T11:57:58Z</dcterms:modified>
</cp:coreProperties>
</file>