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257" r:id="rId2"/>
    <p:sldId id="267" r:id="rId3"/>
    <p:sldId id="268" r:id="rId4"/>
    <p:sldId id="273" r:id="rId5"/>
    <p:sldId id="274" r:id="rId6"/>
    <p:sldId id="275" r:id="rId7"/>
    <p:sldId id="278" r:id="rId8"/>
    <p:sldId id="279" r:id="rId9"/>
    <p:sldId id="277" r:id="rId10"/>
    <p:sldId id="272" r:id="rId11"/>
    <p:sldId id="269" r:id="rId12"/>
    <p:sldId id="270" r:id="rId13"/>
    <p:sldId id="271" r:id="rId14"/>
    <p:sldId id="258" r:id="rId15"/>
    <p:sldId id="259" r:id="rId16"/>
    <p:sldId id="260" r:id="rId17"/>
    <p:sldId id="261" r:id="rId18"/>
    <p:sldId id="262" r:id="rId19"/>
    <p:sldId id="263" r:id="rId20"/>
    <p:sldId id="264" r:id="rId21"/>
    <p:sldId id="265"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8" d="100"/>
          <a:sy n="78" d="100"/>
        </p:scale>
        <p:origin x="-51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7515B61-41B6-0646-A8CE-6BF65E5721C5}" type="datetimeFigureOut">
              <a:rPr lang="en-US" smtClean="0"/>
              <a:t>7/11/13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83BA3C-EA38-3247-B7EE-67942B1C6C99}" type="slidenum">
              <a:rPr lang="en-US" smtClean="0"/>
              <a:t>‹#›</a:t>
            </a:fld>
            <a:endParaRPr lang="en-US"/>
          </a:p>
        </p:txBody>
      </p:sp>
    </p:spTree>
    <p:extLst>
      <p:ext uri="{BB962C8B-B14F-4D97-AF65-F5344CB8AC3E}">
        <p14:creationId xmlns:p14="http://schemas.microsoft.com/office/powerpoint/2010/main" val="30375140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AE0633-568B-8C44-ACE1-2BA1287B8B82}" type="datetimeFigureOut">
              <a:rPr lang="en-US" smtClean="0"/>
              <a:t>7/11/13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8486A8-BF99-5F44-ABF6-13246C0C2645}" type="slidenum">
              <a:rPr lang="en-US" smtClean="0"/>
              <a:t>‹#›</a:t>
            </a:fld>
            <a:endParaRPr lang="en-US"/>
          </a:p>
        </p:txBody>
      </p:sp>
    </p:spTree>
    <p:extLst>
      <p:ext uri="{BB962C8B-B14F-4D97-AF65-F5344CB8AC3E}">
        <p14:creationId xmlns:p14="http://schemas.microsoft.com/office/powerpoint/2010/main" val="17785741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 scientific\</a:t>
            </a:r>
            <a:r>
              <a:rPr lang="en-US" baseline="0" dirty="0" smtClean="0"/>
              <a:t> goals require  a spatially dense network , then you may chose to rely on having two or more sites whose motions are expected to be the same and use this spatial redundancy as s substitute for temporal redundancy in identifying outliers.  The spatial redundancy would be more important than the temporal if the error in a position determination is correlated over the occupation time (e.g. a single flawed setup continued for several days). </a:t>
            </a:r>
            <a:endParaRPr lang="en-US" dirty="0"/>
          </a:p>
        </p:txBody>
      </p:sp>
      <p:sp>
        <p:nvSpPr>
          <p:cNvPr id="4" name="Slide Number Placeholder 3"/>
          <p:cNvSpPr>
            <a:spLocks noGrp="1"/>
          </p:cNvSpPr>
          <p:nvPr>
            <p:ph type="sldNum" sz="quarter" idx="10"/>
          </p:nvPr>
        </p:nvSpPr>
        <p:spPr/>
        <p:txBody>
          <a:bodyPr/>
          <a:lstStyle/>
          <a:p>
            <a:fld id="{B98486A8-BF99-5F44-ABF6-13246C0C2645}" type="slidenum">
              <a:rPr lang="en-US" smtClean="0"/>
              <a:t>2</a:t>
            </a:fld>
            <a:endParaRPr lang="en-US"/>
          </a:p>
        </p:txBody>
      </p:sp>
    </p:spTree>
    <p:extLst>
      <p:ext uri="{BB962C8B-B14F-4D97-AF65-F5344CB8AC3E}">
        <p14:creationId xmlns:p14="http://schemas.microsoft.com/office/powerpoint/2010/main" val="2300473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658FEAD3-ABC3-D241-92D3-8C9DF9E976D5}" type="slidenum">
              <a:rPr lang="en-US"/>
              <a:pPr/>
              <a:t>14</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a:t>Next slides show time series for these 5 well-determined sites in E OR and WA. Two of them are continuous---BURN, we’ve seen before, and GOBS.  The other three have been surveyed for 2-5 days every 1-2 years.  The velocities shown here are with respect to a model (NAM)  that removes the rotation of the Oregon block and elastic deformation along the boundary (diagonal from upper left corner to 45N 117W.  The residuals of these sites and others near them are less than 1 mm/yr. </a:t>
            </a:r>
          </a:p>
          <a:p>
            <a:pPr eaLnBrk="1" hangingPunct="1"/>
            <a:endParaRPr lang="en-US"/>
          </a:p>
          <a:p>
            <a:pPr eaLnBrk="1" hangingPunct="1"/>
            <a:r>
              <a:rPr lang="en-US"/>
              <a:t>Next slide: BURN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315BD320-5F56-3F4B-A234-9A28F70EE5AF}" type="slidenum">
              <a:rPr lang="en-US"/>
              <a:pPr/>
              <a:t>15</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a:t>A 5-yr time series with sampling only in the summer, at the time of field surveys, from a different processing.  Here the reference frame is different, so the rate differences from the previous slide cannot be considered simple data noise. Note that the formal uncertainties from yearly samples are nearly as small as from the continuous time series:  0.2 mm/yr in horizontal, 0.7 mm/yr in vertical. You could argue here that the persistent slope in the last half of the vertical time series suggests systematic errors in vertical as large as 2 mm/yr—still close to a useful result for constraining some interesting phenomena.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FC740046-53E2-A843-ACF3-7BB3AAF470B8}" type="slidenum">
              <a:rPr lang="en-US"/>
              <a:pPr/>
              <a:t>16</a:t>
            </a:fld>
            <a:endParaRPr lang="en-US"/>
          </a:p>
        </p:txBody>
      </p:sp>
      <p:sp>
        <p:nvSpPr>
          <p:cNvPr id="79875" name="Rectangle 1026"/>
          <p:cNvSpPr>
            <a:spLocks noGrp="1" noRot="1" noChangeAspect="1" noChangeArrowheads="1" noTextEdit="1"/>
          </p:cNvSpPr>
          <p:nvPr>
            <p:ph type="sldImg"/>
          </p:nvPr>
        </p:nvSpPr>
        <p:spPr>
          <a:ln/>
        </p:spPr>
      </p:sp>
      <p:sp>
        <p:nvSpPr>
          <p:cNvPr id="79876" name="Rectangle 1027"/>
          <p:cNvSpPr>
            <a:spLocks noGrp="1" noChangeArrowheads="1"/>
          </p:cNvSpPr>
          <p:nvPr>
            <p:ph type="body" idx="1"/>
          </p:nvPr>
        </p:nvSpPr>
        <p:spPr>
          <a:noFill/>
          <a:ln/>
        </p:spPr>
        <p:txBody>
          <a:bodyPr/>
          <a:lstStyle/>
          <a:p>
            <a:pPr eaLnBrk="1" hangingPunct="1"/>
            <a:r>
              <a:rPr lang="en-US"/>
              <a:t>Next slides show time series for these 5 well-determined sites in E OR and WA. Two of them are continuous---BURN, we’ve seen before, and GOBS.  The other three have been surveyed for 2-5 days every 1-2 years.  The velocities shown here are with respect to a model (NAM)  that removes the rotation of the Oregon block and elastic deformation along the boundary (diagonal from upper left corner to 45N 117W.  The residuals of these sites and others near them are less than 1 mm/yr. </a:t>
            </a:r>
          </a:p>
          <a:p>
            <a:pPr eaLnBrk="1" hangingPunct="1"/>
            <a:endParaRPr lang="en-US"/>
          </a:p>
          <a:p>
            <a:pPr eaLnBrk="1" hangingPunct="1"/>
            <a:r>
              <a:rPr lang="en-US"/>
              <a:t>Next slide: BURN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092E4590-04AE-C845-A0C9-1E413919AEC3}" type="slidenum">
              <a:rPr lang="en-US"/>
              <a:pPr/>
              <a:t>17</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a:t>With the sparcity of data here, and with DALL, you can argue that the formal errors are close to the real ones.  In fact, as I’ll show later from the consistency of velocities, a normalized rms of 0.6-0.8, given four or more epochs, produces a realistic one-sigma uncertainty—here 0..5 mm/yr.  This is a reliable result largely because of the long time span 7-years.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E0E08DFE-7691-CD46-B04F-64E0FFD47B24}" type="slidenum">
              <a:rPr lang="en-US"/>
              <a:pPr/>
              <a:t>18</a:t>
            </a:fld>
            <a:endParaRPr lang="en-US"/>
          </a:p>
        </p:txBody>
      </p:sp>
      <p:sp>
        <p:nvSpPr>
          <p:cNvPr id="83971" name="Rectangle 1026"/>
          <p:cNvSpPr>
            <a:spLocks noGrp="1" noRot="1" noChangeAspect="1" noChangeArrowheads="1" noTextEdit="1"/>
          </p:cNvSpPr>
          <p:nvPr>
            <p:ph type="sldImg"/>
          </p:nvPr>
        </p:nvSpPr>
        <p:spPr>
          <a:ln/>
        </p:spPr>
      </p:sp>
      <p:sp>
        <p:nvSpPr>
          <p:cNvPr id="83972" name="Rectangle 1027"/>
          <p:cNvSpPr>
            <a:spLocks noGrp="1" noChangeArrowheads="1"/>
          </p:cNvSpPr>
          <p:nvPr>
            <p:ph type="body" idx="1"/>
          </p:nvPr>
        </p:nvSpPr>
        <p:spPr>
          <a:noFill/>
          <a:ln/>
        </p:spPr>
        <p:txBody>
          <a:bodyPr/>
          <a:lstStyle/>
          <a:p>
            <a:pPr eaLnBrk="1" hangingPunct="1"/>
            <a:r>
              <a:rPr lang="en-US"/>
              <a:t>Next slides show time series for these 5 well-determined sites in E OR and WA. Two of them are continuous---BURN, we’ve seen before, and GOBS.  The other three have been surveyed for 2-5 days every 1-2 years.  The velocities shown here are with respect to a model (NAM)  that removes the rotation of the Oregon block and elastic deformation along the boundary (diagonal from upper left corner to 45N 117W.  The residuals of these sites and others near them are less than 1 mm/yr. </a:t>
            </a:r>
          </a:p>
          <a:p>
            <a:pPr eaLnBrk="1" hangingPunct="1"/>
            <a:endParaRPr lang="en-US"/>
          </a:p>
          <a:p>
            <a:pPr eaLnBrk="1" hangingPunct="1"/>
            <a:r>
              <a:rPr lang="en-US"/>
              <a:t>Next slide: BURN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F7097430-DA81-3447-B450-CF56F2F3F1CC}" type="slidenum">
              <a:rPr lang="en-US"/>
              <a:pPr/>
              <a:t>19</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a:t>Another example of a field site which appears to be well behaved over 5 years, leading to realistic uncertainties in horizontal velocities less than 1 mm/yr.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C11F8BA6-A35D-7343-923C-29B6998CABC4}" type="slidenum">
              <a:rPr lang="en-US"/>
              <a:pPr/>
              <a:t>20</a:t>
            </a:fld>
            <a:endParaRPr lang="en-US"/>
          </a:p>
        </p:txBody>
      </p:sp>
      <p:sp>
        <p:nvSpPr>
          <p:cNvPr id="88067" name="Rectangle 1026"/>
          <p:cNvSpPr>
            <a:spLocks noGrp="1" noRot="1" noChangeAspect="1" noChangeArrowheads="1" noTextEdit="1"/>
          </p:cNvSpPr>
          <p:nvPr>
            <p:ph type="sldImg"/>
          </p:nvPr>
        </p:nvSpPr>
        <p:spPr>
          <a:ln/>
        </p:spPr>
      </p:sp>
      <p:sp>
        <p:nvSpPr>
          <p:cNvPr id="88068" name="Rectangle 1027"/>
          <p:cNvSpPr>
            <a:spLocks noGrp="1" noChangeArrowheads="1"/>
          </p:cNvSpPr>
          <p:nvPr>
            <p:ph type="body" idx="1"/>
          </p:nvPr>
        </p:nvSpPr>
        <p:spPr>
          <a:noFill/>
          <a:ln/>
        </p:spPr>
        <p:txBody>
          <a:bodyPr/>
          <a:lstStyle/>
          <a:p>
            <a:pPr eaLnBrk="1" hangingPunct="1"/>
            <a:r>
              <a:rPr lang="en-US"/>
              <a:t>Next slides show time series for these 5 well-determined sites in E OR and WA. Two of them are continuous---BURN, we’ve seen before, and GOBS.  The other three have been surveyed for 2-5 days every 1-2 years.  The velocities shown here are with respect to a model (NAM)  that removes the rotation of the Oregon block and elastic deformation along the boundary (diagonal from upper left corner to 45N 117W.  The residuals of these sites and others near them are less than 1 mm/yr. </a:t>
            </a:r>
          </a:p>
          <a:p>
            <a:pPr eaLnBrk="1" hangingPunct="1"/>
            <a:endParaRPr lang="en-US"/>
          </a:p>
          <a:p>
            <a:pPr eaLnBrk="1" hangingPunct="1"/>
            <a:r>
              <a:rPr lang="en-US"/>
              <a:t>Next slide: BURN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31B540D7-E9F6-874D-8647-73807CDF5034}" type="slidenum">
              <a:rPr lang="en-US"/>
              <a:pPr/>
              <a:t>21</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a:t>From the time series, some reason to doubt that the uncertainties are realistic. (But velocity is consistent with neighbors.)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solidFill>
                  <a:schemeClr val="bg1"/>
                </a:solidFill>
              </a:rPr>
              <a:t>This slide shows repeatability in position over 31 days as a function session</a:t>
            </a:r>
            <a:r>
              <a:rPr lang="en-US" sz="1200" baseline="0" dirty="0" smtClean="0">
                <a:solidFill>
                  <a:schemeClr val="bg1"/>
                </a:solidFill>
              </a:rPr>
              <a:t> length</a:t>
            </a:r>
            <a:r>
              <a:rPr lang="en-US" sz="1200" dirty="0" smtClean="0">
                <a:solidFill>
                  <a:schemeClr val="bg1"/>
                </a:solidFill>
              </a:rPr>
              <a:t> of a test site</a:t>
            </a:r>
            <a:r>
              <a:rPr lang="en-US" sz="1200" baseline="0" dirty="0" smtClean="0">
                <a:solidFill>
                  <a:schemeClr val="bg1"/>
                </a:solidFill>
              </a:rPr>
              <a:t> in central Italy when processed </a:t>
            </a:r>
            <a:r>
              <a:rPr lang="en-US" sz="1200" dirty="0" smtClean="0">
                <a:solidFill>
                  <a:schemeClr val="bg1"/>
                </a:solidFill>
              </a:rPr>
              <a:t>with 2</a:t>
            </a:r>
            <a:r>
              <a:rPr lang="en-US" sz="1200" baseline="0" dirty="0" smtClean="0">
                <a:solidFill>
                  <a:schemeClr val="bg1"/>
                </a:solidFill>
              </a:rPr>
              <a:t> </a:t>
            </a:r>
            <a:r>
              <a:rPr lang="en-US" sz="1200" dirty="0" smtClean="0">
                <a:solidFill>
                  <a:schemeClr val="bg1"/>
                </a:solidFill>
              </a:rPr>
              <a:t>to 16 continuous</a:t>
            </a:r>
            <a:r>
              <a:rPr lang="en-US" sz="1200" baseline="0" dirty="0" smtClean="0">
                <a:solidFill>
                  <a:schemeClr val="bg1"/>
                </a:solidFill>
              </a:rPr>
              <a:t> </a:t>
            </a:r>
            <a:r>
              <a:rPr lang="en-US" sz="1200" dirty="0" smtClean="0">
                <a:solidFill>
                  <a:schemeClr val="bg1"/>
                </a:solidFill>
              </a:rPr>
              <a:t>reference</a:t>
            </a:r>
            <a:r>
              <a:rPr lang="en-US" sz="1200" baseline="0" dirty="0" smtClean="0">
                <a:solidFill>
                  <a:schemeClr val="bg1"/>
                </a:solidFill>
              </a:rPr>
              <a:t> sites</a:t>
            </a:r>
            <a:r>
              <a:rPr lang="en-US" sz="1200" dirty="0" smtClean="0">
                <a:solidFill>
                  <a:schemeClr val="bg1"/>
                </a:solidFill>
              </a:rPr>
              <a:t> spanning 180-600 km.  See </a:t>
            </a:r>
            <a:r>
              <a:rPr lang="en-US" sz="1200" dirty="0" err="1" smtClean="0">
                <a:solidFill>
                  <a:schemeClr val="bg1"/>
                </a:solidFill>
              </a:rPr>
              <a:t>Firuzabadi</a:t>
            </a:r>
            <a:r>
              <a:rPr lang="en-US" sz="1200" baseline="0" dirty="0" smtClean="0">
                <a:solidFill>
                  <a:schemeClr val="bg1"/>
                </a:solidFill>
              </a:rPr>
              <a:t> and King, </a:t>
            </a:r>
            <a:r>
              <a:rPr lang="en-US" sz="1200" i="1" baseline="0" dirty="0" smtClean="0">
                <a:solidFill>
                  <a:schemeClr val="bg1"/>
                </a:solidFill>
              </a:rPr>
              <a:t>GPS Solutions</a:t>
            </a:r>
            <a:r>
              <a:rPr lang="en-US" sz="1200" baseline="0" dirty="0" smtClean="0">
                <a:solidFill>
                  <a:schemeClr val="bg1"/>
                </a:solidFill>
              </a:rPr>
              <a:t>, doi:10/1007/s10291-0110218-8, 2011,  for details of the study.</a:t>
            </a:r>
            <a:endParaRPr lang="en-US" sz="1200" dirty="0" smtClean="0">
              <a:solidFill>
                <a:schemeClr val="bg1"/>
              </a:solidFill>
            </a:endParaRPr>
          </a:p>
          <a:p>
            <a:pPr eaLnBrk="1" hangingPunct="1"/>
            <a:endParaRPr lang="en-US" sz="1200"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B98486A8-BF99-5F44-ABF6-13246C0C2645}" type="slidenum">
              <a:rPr lang="en-US" smtClean="0"/>
              <a:t>3</a:t>
            </a:fld>
            <a:endParaRPr lang="en-US"/>
          </a:p>
        </p:txBody>
      </p:sp>
    </p:spTree>
    <p:extLst>
      <p:ext uri="{BB962C8B-B14F-4D97-AF65-F5344CB8AC3E}">
        <p14:creationId xmlns:p14="http://schemas.microsoft.com/office/powerpoint/2010/main" val="1686801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8486A8-BF99-5F44-ABF6-13246C0C2645}" type="slidenum">
              <a:rPr lang="en-US" smtClean="0"/>
              <a:t>4</a:t>
            </a:fld>
            <a:endParaRPr lang="en-US"/>
          </a:p>
        </p:txBody>
      </p:sp>
    </p:spTree>
    <p:extLst>
      <p:ext uri="{BB962C8B-B14F-4D97-AF65-F5344CB8AC3E}">
        <p14:creationId xmlns:p14="http://schemas.microsoft.com/office/powerpoint/2010/main" val="2300473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Spike mount: Light-weight,</a:t>
            </a:r>
            <a:r>
              <a:rPr lang="en-US" baseline="0" dirty="0" smtClean="0"/>
              <a:t> fixed height, l</a:t>
            </a:r>
            <a:r>
              <a:rPr lang="en-US" dirty="0" smtClean="0"/>
              <a:t>ow profile</a:t>
            </a:r>
            <a:r>
              <a:rPr lang="en-US" baseline="0" dirty="0" smtClean="0"/>
              <a:t> and easy to set, but vulnerable to low-ground reflections and long-period multipath.</a:t>
            </a:r>
          </a:p>
          <a:p>
            <a:r>
              <a:rPr lang="en-US" baseline="0" dirty="0" smtClean="0"/>
              <a:t>Tripod:  Avoids low-ground obstructions and long-period multipath, but heavy, high-profile, and vulnerable to setup errors.</a:t>
            </a:r>
          </a:p>
          <a:p>
            <a:r>
              <a:rPr lang="en-US" baseline="0" dirty="0" smtClean="0"/>
              <a:t>Tech 2000 mast:  medium weight, fixed height, avoids low-ground obstructions and long-period multipath, but 1</a:t>
            </a:r>
            <a:r>
              <a:rPr lang="en-US" baseline="30000" dirty="0" smtClean="0"/>
              <a:t>st</a:t>
            </a:r>
            <a:r>
              <a:rPr lang="en-US" baseline="0" dirty="0" smtClean="0"/>
              <a:t>-time setup time-consuming.</a:t>
            </a:r>
            <a:endParaRPr lang="en-US" dirty="0"/>
          </a:p>
        </p:txBody>
      </p:sp>
      <p:sp>
        <p:nvSpPr>
          <p:cNvPr id="4" name="Slide Number Placeholder 3"/>
          <p:cNvSpPr>
            <a:spLocks noGrp="1"/>
          </p:cNvSpPr>
          <p:nvPr>
            <p:ph type="sldNum" sz="quarter" idx="10"/>
          </p:nvPr>
        </p:nvSpPr>
        <p:spPr/>
        <p:txBody>
          <a:bodyPr/>
          <a:lstStyle/>
          <a:p>
            <a:fld id="{B98486A8-BF99-5F44-ABF6-13246C0C2645}" type="slidenum">
              <a:rPr lang="en-US" smtClean="0"/>
              <a:t>5</a:t>
            </a:fld>
            <a:endParaRPr lang="en-US"/>
          </a:p>
        </p:txBody>
      </p:sp>
    </p:spTree>
    <p:extLst>
      <p:ext uri="{BB962C8B-B14F-4D97-AF65-F5344CB8AC3E}">
        <p14:creationId xmlns:p14="http://schemas.microsoft.com/office/powerpoint/2010/main" val="3059349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an example of a good </a:t>
            </a:r>
            <a:r>
              <a:rPr lang="en-US" baseline="0" dirty="0" err="1" smtClean="0"/>
              <a:t>sGPS</a:t>
            </a:r>
            <a:r>
              <a:rPr lang="en-US" baseline="0" dirty="0" smtClean="0"/>
              <a:t> site observed with a low-mounted antenna. The ground drops </a:t>
            </a:r>
            <a:r>
              <a:rPr lang="en-US" baseline="0" dirty="0" err="1" smtClean="0"/>
              <a:t>offf</a:t>
            </a:r>
            <a:r>
              <a:rPr lang="en-US" baseline="0" dirty="0" smtClean="0"/>
              <a:t> in a 270-degree arc, trees block the view and generate reflections in a 90-degree arc, mostly in the north-polar “hole” of SV visibility.</a:t>
            </a:r>
            <a:endParaRPr lang="en-US" dirty="0"/>
          </a:p>
        </p:txBody>
      </p:sp>
      <p:sp>
        <p:nvSpPr>
          <p:cNvPr id="4" name="Slide Number Placeholder 3"/>
          <p:cNvSpPr>
            <a:spLocks noGrp="1"/>
          </p:cNvSpPr>
          <p:nvPr>
            <p:ph type="sldNum" sz="quarter" idx="10"/>
          </p:nvPr>
        </p:nvSpPr>
        <p:spPr/>
        <p:txBody>
          <a:bodyPr/>
          <a:lstStyle/>
          <a:p>
            <a:fld id="{B98486A8-BF99-5F44-ABF6-13246C0C2645}" type="slidenum">
              <a:rPr lang="en-US" smtClean="0"/>
              <a:t>6</a:t>
            </a:fld>
            <a:endParaRPr lang="en-US"/>
          </a:p>
        </p:txBody>
      </p:sp>
    </p:spTree>
    <p:extLst>
      <p:ext uri="{BB962C8B-B14F-4D97-AF65-F5344CB8AC3E}">
        <p14:creationId xmlns:p14="http://schemas.microsoft.com/office/powerpoint/2010/main" val="3302503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8486A8-BF99-5F44-ABF6-13246C0C2645}" type="slidenum">
              <a:rPr lang="en-US" smtClean="0"/>
              <a:t>7</a:t>
            </a:fld>
            <a:endParaRPr lang="en-US"/>
          </a:p>
        </p:txBody>
      </p:sp>
    </p:spTree>
    <p:extLst>
      <p:ext uri="{BB962C8B-B14F-4D97-AF65-F5344CB8AC3E}">
        <p14:creationId xmlns:p14="http://schemas.microsoft.com/office/powerpoint/2010/main" val="610392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8486A8-BF99-5F44-ABF6-13246C0C2645}" type="slidenum">
              <a:rPr lang="en-US" smtClean="0"/>
              <a:t>8</a:t>
            </a:fld>
            <a:endParaRPr lang="en-US"/>
          </a:p>
        </p:txBody>
      </p:sp>
    </p:spTree>
    <p:extLst>
      <p:ext uri="{BB962C8B-B14F-4D97-AF65-F5344CB8AC3E}">
        <p14:creationId xmlns:p14="http://schemas.microsoft.com/office/powerpoint/2010/main" val="1077657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yet to determined the</a:t>
            </a:r>
            <a:r>
              <a:rPr lang="en-US" baseline="0" dirty="0" smtClean="0"/>
              <a:t> relationship between the height of the spike mount and the effect on long-period multipath. Is there a critically bad resonance height (remember that L1 has a wavelength of 19 cm, and L2 24 cm)?  We’ve seen some evidence of this with pillars.  Is there an optimal height that minimizes the long-period multipath?  Possibly, but the curve may be shallow. </a:t>
            </a:r>
            <a:endParaRPr lang="en-US" dirty="0"/>
          </a:p>
        </p:txBody>
      </p:sp>
      <p:sp>
        <p:nvSpPr>
          <p:cNvPr id="4" name="Slide Number Placeholder 3"/>
          <p:cNvSpPr>
            <a:spLocks noGrp="1"/>
          </p:cNvSpPr>
          <p:nvPr>
            <p:ph type="sldNum" sz="quarter" idx="10"/>
          </p:nvPr>
        </p:nvSpPr>
        <p:spPr/>
        <p:txBody>
          <a:bodyPr/>
          <a:lstStyle/>
          <a:p>
            <a:fld id="{B98486A8-BF99-5F44-ABF6-13246C0C2645}" type="slidenum">
              <a:rPr lang="en-US" smtClean="0"/>
              <a:t>9</a:t>
            </a:fld>
            <a:endParaRPr lang="en-US"/>
          </a:p>
        </p:txBody>
      </p:sp>
    </p:spTree>
    <p:extLst>
      <p:ext uri="{BB962C8B-B14F-4D97-AF65-F5344CB8AC3E}">
        <p14:creationId xmlns:p14="http://schemas.microsoft.com/office/powerpoint/2010/main" val="1230183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short-course</a:t>
            </a:r>
            <a:r>
              <a:rPr lang="en-US" baseline="0" dirty="0" smtClean="0"/>
              <a:t> folder also includes the GLOBK command files to be used in the recipe.</a:t>
            </a:r>
            <a:endParaRPr lang="en-US" dirty="0"/>
          </a:p>
        </p:txBody>
      </p:sp>
      <p:sp>
        <p:nvSpPr>
          <p:cNvPr id="4" name="Slide Number Placeholder 3"/>
          <p:cNvSpPr>
            <a:spLocks noGrp="1"/>
          </p:cNvSpPr>
          <p:nvPr>
            <p:ph type="sldNum" sz="quarter" idx="10"/>
          </p:nvPr>
        </p:nvSpPr>
        <p:spPr/>
        <p:txBody>
          <a:bodyPr/>
          <a:lstStyle/>
          <a:p>
            <a:fld id="{B98486A8-BF99-5F44-ABF6-13246C0C2645}" type="slidenum">
              <a:rPr lang="en-US" smtClean="0"/>
              <a:t>11</a:t>
            </a:fld>
            <a:endParaRPr lang="en-US"/>
          </a:p>
        </p:txBody>
      </p:sp>
    </p:spTree>
    <p:extLst>
      <p:ext uri="{BB962C8B-B14F-4D97-AF65-F5344CB8AC3E}">
        <p14:creationId xmlns:p14="http://schemas.microsoft.com/office/powerpoint/2010/main" val="2489301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0ED5BB-DCA4-9D47-9BEC-3B5F77CDFCB7}" type="datetime1">
              <a:rPr lang="en-US" smtClean="0"/>
              <a:t>7/11/13</a:t>
            </a:fld>
            <a:endParaRPr lang="en-US"/>
          </a:p>
        </p:txBody>
      </p:sp>
      <p:sp>
        <p:nvSpPr>
          <p:cNvPr id="5" name="Footer Placeholder 4"/>
          <p:cNvSpPr>
            <a:spLocks noGrp="1"/>
          </p:cNvSpPr>
          <p:nvPr>
            <p:ph type="ftr" sz="quarter" idx="11"/>
          </p:nvPr>
        </p:nvSpPr>
        <p:spPr/>
        <p:txBody>
          <a:bodyPr/>
          <a:lstStyle/>
          <a:p>
            <a:r>
              <a:rPr lang="en-US" smtClean="0"/>
              <a:t>Survey-mode Measurements and Analysis</a:t>
            </a:r>
            <a:endParaRPr lang="en-US"/>
          </a:p>
        </p:txBody>
      </p:sp>
      <p:sp>
        <p:nvSpPr>
          <p:cNvPr id="6" name="Slide Number Placeholder 5"/>
          <p:cNvSpPr>
            <a:spLocks noGrp="1"/>
          </p:cNvSpPr>
          <p:nvPr>
            <p:ph type="sldNum" sz="quarter" idx="12"/>
          </p:nvPr>
        </p:nvSpPr>
        <p:spPr/>
        <p:txBody>
          <a:bodyPr/>
          <a:lstStyle/>
          <a:p>
            <a:fld id="{F0AD2012-56DF-3842-BA44-DA41F38EF45D}" type="slidenum">
              <a:rPr lang="en-US" smtClean="0"/>
              <a:t>‹#›</a:t>
            </a:fld>
            <a:endParaRPr lang="en-US"/>
          </a:p>
        </p:txBody>
      </p:sp>
    </p:spTree>
    <p:extLst>
      <p:ext uri="{BB962C8B-B14F-4D97-AF65-F5344CB8AC3E}">
        <p14:creationId xmlns:p14="http://schemas.microsoft.com/office/powerpoint/2010/main" val="1870487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597C0E-E692-D94F-9E12-96C7CAA57585}" type="datetime1">
              <a:rPr lang="en-US" smtClean="0"/>
              <a:t>7/11/13</a:t>
            </a:fld>
            <a:endParaRPr lang="en-US"/>
          </a:p>
        </p:txBody>
      </p:sp>
      <p:sp>
        <p:nvSpPr>
          <p:cNvPr id="5" name="Footer Placeholder 4"/>
          <p:cNvSpPr>
            <a:spLocks noGrp="1"/>
          </p:cNvSpPr>
          <p:nvPr>
            <p:ph type="ftr" sz="quarter" idx="11"/>
          </p:nvPr>
        </p:nvSpPr>
        <p:spPr/>
        <p:txBody>
          <a:bodyPr/>
          <a:lstStyle/>
          <a:p>
            <a:r>
              <a:rPr lang="en-US" smtClean="0"/>
              <a:t>Survey-mode Measurements and Analysis</a:t>
            </a:r>
            <a:endParaRPr lang="en-US"/>
          </a:p>
        </p:txBody>
      </p:sp>
      <p:sp>
        <p:nvSpPr>
          <p:cNvPr id="6" name="Slide Number Placeholder 5"/>
          <p:cNvSpPr>
            <a:spLocks noGrp="1"/>
          </p:cNvSpPr>
          <p:nvPr>
            <p:ph type="sldNum" sz="quarter" idx="12"/>
          </p:nvPr>
        </p:nvSpPr>
        <p:spPr/>
        <p:txBody>
          <a:bodyPr/>
          <a:lstStyle/>
          <a:p>
            <a:fld id="{F0AD2012-56DF-3842-BA44-DA41F38EF45D}" type="slidenum">
              <a:rPr lang="en-US" smtClean="0"/>
              <a:t>‹#›</a:t>
            </a:fld>
            <a:endParaRPr lang="en-US"/>
          </a:p>
        </p:txBody>
      </p:sp>
    </p:spTree>
    <p:extLst>
      <p:ext uri="{BB962C8B-B14F-4D97-AF65-F5344CB8AC3E}">
        <p14:creationId xmlns:p14="http://schemas.microsoft.com/office/powerpoint/2010/main" val="3707024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7B250F-9419-A344-92DF-9871D151EEFC}" type="datetime1">
              <a:rPr lang="en-US" smtClean="0"/>
              <a:t>7/11/13</a:t>
            </a:fld>
            <a:endParaRPr lang="en-US"/>
          </a:p>
        </p:txBody>
      </p:sp>
      <p:sp>
        <p:nvSpPr>
          <p:cNvPr id="5" name="Footer Placeholder 4"/>
          <p:cNvSpPr>
            <a:spLocks noGrp="1"/>
          </p:cNvSpPr>
          <p:nvPr>
            <p:ph type="ftr" sz="quarter" idx="11"/>
          </p:nvPr>
        </p:nvSpPr>
        <p:spPr/>
        <p:txBody>
          <a:bodyPr/>
          <a:lstStyle/>
          <a:p>
            <a:r>
              <a:rPr lang="en-US" smtClean="0"/>
              <a:t>Survey-mode Measurements and Analysis</a:t>
            </a:r>
            <a:endParaRPr lang="en-US"/>
          </a:p>
        </p:txBody>
      </p:sp>
      <p:sp>
        <p:nvSpPr>
          <p:cNvPr id="6" name="Slide Number Placeholder 5"/>
          <p:cNvSpPr>
            <a:spLocks noGrp="1"/>
          </p:cNvSpPr>
          <p:nvPr>
            <p:ph type="sldNum" sz="quarter" idx="12"/>
          </p:nvPr>
        </p:nvSpPr>
        <p:spPr/>
        <p:txBody>
          <a:bodyPr/>
          <a:lstStyle/>
          <a:p>
            <a:fld id="{F0AD2012-56DF-3842-BA44-DA41F38EF45D}" type="slidenum">
              <a:rPr lang="en-US" smtClean="0"/>
              <a:t>‹#›</a:t>
            </a:fld>
            <a:endParaRPr lang="en-US"/>
          </a:p>
        </p:txBody>
      </p:sp>
    </p:spTree>
    <p:extLst>
      <p:ext uri="{BB962C8B-B14F-4D97-AF65-F5344CB8AC3E}">
        <p14:creationId xmlns:p14="http://schemas.microsoft.com/office/powerpoint/2010/main" val="2461189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6A2905-057F-8341-A5AD-A03B5BC8F7BF}" type="datetime1">
              <a:rPr lang="en-US" smtClean="0"/>
              <a:t>7/11/13</a:t>
            </a:fld>
            <a:endParaRPr lang="en-US"/>
          </a:p>
        </p:txBody>
      </p:sp>
      <p:sp>
        <p:nvSpPr>
          <p:cNvPr id="5" name="Footer Placeholder 4"/>
          <p:cNvSpPr>
            <a:spLocks noGrp="1"/>
          </p:cNvSpPr>
          <p:nvPr>
            <p:ph type="ftr" sz="quarter" idx="11"/>
          </p:nvPr>
        </p:nvSpPr>
        <p:spPr/>
        <p:txBody>
          <a:bodyPr/>
          <a:lstStyle/>
          <a:p>
            <a:r>
              <a:rPr lang="en-US" smtClean="0"/>
              <a:t>Survey-mode Measurements and Analysis</a:t>
            </a:r>
            <a:endParaRPr lang="en-US"/>
          </a:p>
        </p:txBody>
      </p:sp>
      <p:sp>
        <p:nvSpPr>
          <p:cNvPr id="6" name="Slide Number Placeholder 5"/>
          <p:cNvSpPr>
            <a:spLocks noGrp="1"/>
          </p:cNvSpPr>
          <p:nvPr>
            <p:ph type="sldNum" sz="quarter" idx="12"/>
          </p:nvPr>
        </p:nvSpPr>
        <p:spPr/>
        <p:txBody>
          <a:bodyPr/>
          <a:lstStyle/>
          <a:p>
            <a:fld id="{F0AD2012-56DF-3842-BA44-DA41F38EF45D}" type="slidenum">
              <a:rPr lang="en-US" smtClean="0"/>
              <a:t>‹#›</a:t>
            </a:fld>
            <a:endParaRPr lang="en-US"/>
          </a:p>
        </p:txBody>
      </p:sp>
    </p:spTree>
    <p:extLst>
      <p:ext uri="{BB962C8B-B14F-4D97-AF65-F5344CB8AC3E}">
        <p14:creationId xmlns:p14="http://schemas.microsoft.com/office/powerpoint/2010/main" val="1511522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12D575-F34F-B545-B3C6-55DADD0AA646}" type="datetime1">
              <a:rPr lang="en-US" smtClean="0"/>
              <a:t>7/11/13</a:t>
            </a:fld>
            <a:endParaRPr lang="en-US"/>
          </a:p>
        </p:txBody>
      </p:sp>
      <p:sp>
        <p:nvSpPr>
          <p:cNvPr id="5" name="Footer Placeholder 4"/>
          <p:cNvSpPr>
            <a:spLocks noGrp="1"/>
          </p:cNvSpPr>
          <p:nvPr>
            <p:ph type="ftr" sz="quarter" idx="11"/>
          </p:nvPr>
        </p:nvSpPr>
        <p:spPr/>
        <p:txBody>
          <a:bodyPr/>
          <a:lstStyle/>
          <a:p>
            <a:r>
              <a:rPr lang="en-US" smtClean="0"/>
              <a:t>Survey-mode Measurements and Analysis</a:t>
            </a:r>
            <a:endParaRPr lang="en-US"/>
          </a:p>
        </p:txBody>
      </p:sp>
      <p:sp>
        <p:nvSpPr>
          <p:cNvPr id="6" name="Slide Number Placeholder 5"/>
          <p:cNvSpPr>
            <a:spLocks noGrp="1"/>
          </p:cNvSpPr>
          <p:nvPr>
            <p:ph type="sldNum" sz="quarter" idx="12"/>
          </p:nvPr>
        </p:nvSpPr>
        <p:spPr/>
        <p:txBody>
          <a:bodyPr/>
          <a:lstStyle/>
          <a:p>
            <a:fld id="{F0AD2012-56DF-3842-BA44-DA41F38EF45D}" type="slidenum">
              <a:rPr lang="en-US" smtClean="0"/>
              <a:t>‹#›</a:t>
            </a:fld>
            <a:endParaRPr lang="en-US"/>
          </a:p>
        </p:txBody>
      </p:sp>
    </p:spTree>
    <p:extLst>
      <p:ext uri="{BB962C8B-B14F-4D97-AF65-F5344CB8AC3E}">
        <p14:creationId xmlns:p14="http://schemas.microsoft.com/office/powerpoint/2010/main" val="1514438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BF773F-3B63-A04B-91BC-DF9D7D29C552}" type="datetime1">
              <a:rPr lang="en-US" smtClean="0"/>
              <a:t>7/11/13</a:t>
            </a:fld>
            <a:endParaRPr lang="en-US"/>
          </a:p>
        </p:txBody>
      </p:sp>
      <p:sp>
        <p:nvSpPr>
          <p:cNvPr id="6" name="Footer Placeholder 5"/>
          <p:cNvSpPr>
            <a:spLocks noGrp="1"/>
          </p:cNvSpPr>
          <p:nvPr>
            <p:ph type="ftr" sz="quarter" idx="11"/>
          </p:nvPr>
        </p:nvSpPr>
        <p:spPr/>
        <p:txBody>
          <a:bodyPr/>
          <a:lstStyle/>
          <a:p>
            <a:r>
              <a:rPr lang="en-US" smtClean="0"/>
              <a:t>Survey-mode Measurements and Analysis</a:t>
            </a:r>
            <a:endParaRPr lang="en-US"/>
          </a:p>
        </p:txBody>
      </p:sp>
      <p:sp>
        <p:nvSpPr>
          <p:cNvPr id="7" name="Slide Number Placeholder 6"/>
          <p:cNvSpPr>
            <a:spLocks noGrp="1"/>
          </p:cNvSpPr>
          <p:nvPr>
            <p:ph type="sldNum" sz="quarter" idx="12"/>
          </p:nvPr>
        </p:nvSpPr>
        <p:spPr/>
        <p:txBody>
          <a:bodyPr/>
          <a:lstStyle/>
          <a:p>
            <a:fld id="{F0AD2012-56DF-3842-BA44-DA41F38EF45D}" type="slidenum">
              <a:rPr lang="en-US" smtClean="0"/>
              <a:t>‹#›</a:t>
            </a:fld>
            <a:endParaRPr lang="en-US"/>
          </a:p>
        </p:txBody>
      </p:sp>
    </p:spTree>
    <p:extLst>
      <p:ext uri="{BB962C8B-B14F-4D97-AF65-F5344CB8AC3E}">
        <p14:creationId xmlns:p14="http://schemas.microsoft.com/office/powerpoint/2010/main" val="1311077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3804FC-758C-1344-AF1A-B76C0C6F2DD2}" type="datetime1">
              <a:rPr lang="en-US" smtClean="0"/>
              <a:t>7/11/13</a:t>
            </a:fld>
            <a:endParaRPr lang="en-US"/>
          </a:p>
        </p:txBody>
      </p:sp>
      <p:sp>
        <p:nvSpPr>
          <p:cNvPr id="8" name="Footer Placeholder 7"/>
          <p:cNvSpPr>
            <a:spLocks noGrp="1"/>
          </p:cNvSpPr>
          <p:nvPr>
            <p:ph type="ftr" sz="quarter" idx="11"/>
          </p:nvPr>
        </p:nvSpPr>
        <p:spPr/>
        <p:txBody>
          <a:bodyPr/>
          <a:lstStyle/>
          <a:p>
            <a:r>
              <a:rPr lang="en-US" smtClean="0"/>
              <a:t>Survey-mode Measurements and Analysis</a:t>
            </a:r>
            <a:endParaRPr lang="en-US"/>
          </a:p>
        </p:txBody>
      </p:sp>
      <p:sp>
        <p:nvSpPr>
          <p:cNvPr id="9" name="Slide Number Placeholder 8"/>
          <p:cNvSpPr>
            <a:spLocks noGrp="1"/>
          </p:cNvSpPr>
          <p:nvPr>
            <p:ph type="sldNum" sz="quarter" idx="12"/>
          </p:nvPr>
        </p:nvSpPr>
        <p:spPr/>
        <p:txBody>
          <a:bodyPr/>
          <a:lstStyle/>
          <a:p>
            <a:fld id="{F0AD2012-56DF-3842-BA44-DA41F38EF45D}" type="slidenum">
              <a:rPr lang="en-US" smtClean="0"/>
              <a:t>‹#›</a:t>
            </a:fld>
            <a:endParaRPr lang="en-US"/>
          </a:p>
        </p:txBody>
      </p:sp>
    </p:spTree>
    <p:extLst>
      <p:ext uri="{BB962C8B-B14F-4D97-AF65-F5344CB8AC3E}">
        <p14:creationId xmlns:p14="http://schemas.microsoft.com/office/powerpoint/2010/main" val="3005655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5122F6-38C0-6541-A138-0CBBA67BB3F2}" type="datetime1">
              <a:rPr lang="en-US" smtClean="0"/>
              <a:t>7/11/13</a:t>
            </a:fld>
            <a:endParaRPr lang="en-US"/>
          </a:p>
        </p:txBody>
      </p:sp>
      <p:sp>
        <p:nvSpPr>
          <p:cNvPr id="4" name="Footer Placeholder 3"/>
          <p:cNvSpPr>
            <a:spLocks noGrp="1"/>
          </p:cNvSpPr>
          <p:nvPr>
            <p:ph type="ftr" sz="quarter" idx="11"/>
          </p:nvPr>
        </p:nvSpPr>
        <p:spPr/>
        <p:txBody>
          <a:bodyPr/>
          <a:lstStyle/>
          <a:p>
            <a:r>
              <a:rPr lang="en-US" smtClean="0"/>
              <a:t>Survey-mode Measurements and Analysis</a:t>
            </a:r>
            <a:endParaRPr lang="en-US"/>
          </a:p>
        </p:txBody>
      </p:sp>
      <p:sp>
        <p:nvSpPr>
          <p:cNvPr id="5" name="Slide Number Placeholder 4"/>
          <p:cNvSpPr>
            <a:spLocks noGrp="1"/>
          </p:cNvSpPr>
          <p:nvPr>
            <p:ph type="sldNum" sz="quarter" idx="12"/>
          </p:nvPr>
        </p:nvSpPr>
        <p:spPr/>
        <p:txBody>
          <a:bodyPr/>
          <a:lstStyle/>
          <a:p>
            <a:fld id="{F0AD2012-56DF-3842-BA44-DA41F38EF45D}" type="slidenum">
              <a:rPr lang="en-US" smtClean="0"/>
              <a:t>‹#›</a:t>
            </a:fld>
            <a:endParaRPr lang="en-US"/>
          </a:p>
        </p:txBody>
      </p:sp>
    </p:spTree>
    <p:extLst>
      <p:ext uri="{BB962C8B-B14F-4D97-AF65-F5344CB8AC3E}">
        <p14:creationId xmlns:p14="http://schemas.microsoft.com/office/powerpoint/2010/main" val="512328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047714-1464-D04E-8336-82810D96E193}" type="datetime1">
              <a:rPr lang="en-US" smtClean="0"/>
              <a:t>7/11/13</a:t>
            </a:fld>
            <a:endParaRPr lang="en-US"/>
          </a:p>
        </p:txBody>
      </p:sp>
      <p:sp>
        <p:nvSpPr>
          <p:cNvPr id="3" name="Footer Placeholder 2"/>
          <p:cNvSpPr>
            <a:spLocks noGrp="1"/>
          </p:cNvSpPr>
          <p:nvPr>
            <p:ph type="ftr" sz="quarter" idx="11"/>
          </p:nvPr>
        </p:nvSpPr>
        <p:spPr/>
        <p:txBody>
          <a:bodyPr/>
          <a:lstStyle/>
          <a:p>
            <a:r>
              <a:rPr lang="en-US" smtClean="0"/>
              <a:t>Survey-mode Measurements and Analysis</a:t>
            </a:r>
            <a:endParaRPr lang="en-US"/>
          </a:p>
        </p:txBody>
      </p:sp>
      <p:sp>
        <p:nvSpPr>
          <p:cNvPr id="4" name="Slide Number Placeholder 3"/>
          <p:cNvSpPr>
            <a:spLocks noGrp="1"/>
          </p:cNvSpPr>
          <p:nvPr>
            <p:ph type="sldNum" sz="quarter" idx="12"/>
          </p:nvPr>
        </p:nvSpPr>
        <p:spPr/>
        <p:txBody>
          <a:bodyPr/>
          <a:lstStyle/>
          <a:p>
            <a:fld id="{F0AD2012-56DF-3842-BA44-DA41F38EF45D}" type="slidenum">
              <a:rPr lang="en-US" smtClean="0"/>
              <a:t>‹#›</a:t>
            </a:fld>
            <a:endParaRPr lang="en-US"/>
          </a:p>
        </p:txBody>
      </p:sp>
    </p:spTree>
    <p:extLst>
      <p:ext uri="{BB962C8B-B14F-4D97-AF65-F5344CB8AC3E}">
        <p14:creationId xmlns:p14="http://schemas.microsoft.com/office/powerpoint/2010/main" val="3178519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101EF1-EB59-FE4C-AB97-AE8DED462B1F}" type="datetime1">
              <a:rPr lang="en-US" smtClean="0"/>
              <a:t>7/11/13</a:t>
            </a:fld>
            <a:endParaRPr lang="en-US"/>
          </a:p>
        </p:txBody>
      </p:sp>
      <p:sp>
        <p:nvSpPr>
          <p:cNvPr id="6" name="Footer Placeholder 5"/>
          <p:cNvSpPr>
            <a:spLocks noGrp="1"/>
          </p:cNvSpPr>
          <p:nvPr>
            <p:ph type="ftr" sz="quarter" idx="11"/>
          </p:nvPr>
        </p:nvSpPr>
        <p:spPr/>
        <p:txBody>
          <a:bodyPr/>
          <a:lstStyle/>
          <a:p>
            <a:r>
              <a:rPr lang="en-US" smtClean="0"/>
              <a:t>Survey-mode Measurements and Analysis</a:t>
            </a:r>
            <a:endParaRPr lang="en-US"/>
          </a:p>
        </p:txBody>
      </p:sp>
      <p:sp>
        <p:nvSpPr>
          <p:cNvPr id="7" name="Slide Number Placeholder 6"/>
          <p:cNvSpPr>
            <a:spLocks noGrp="1"/>
          </p:cNvSpPr>
          <p:nvPr>
            <p:ph type="sldNum" sz="quarter" idx="12"/>
          </p:nvPr>
        </p:nvSpPr>
        <p:spPr/>
        <p:txBody>
          <a:bodyPr/>
          <a:lstStyle/>
          <a:p>
            <a:fld id="{F0AD2012-56DF-3842-BA44-DA41F38EF45D}" type="slidenum">
              <a:rPr lang="en-US" smtClean="0"/>
              <a:t>‹#›</a:t>
            </a:fld>
            <a:endParaRPr lang="en-US"/>
          </a:p>
        </p:txBody>
      </p:sp>
    </p:spTree>
    <p:extLst>
      <p:ext uri="{BB962C8B-B14F-4D97-AF65-F5344CB8AC3E}">
        <p14:creationId xmlns:p14="http://schemas.microsoft.com/office/powerpoint/2010/main" val="2349286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6658B3-A6DD-E44E-BAEC-E7529246539F}" type="datetime1">
              <a:rPr lang="en-US" smtClean="0"/>
              <a:t>7/11/13</a:t>
            </a:fld>
            <a:endParaRPr lang="en-US"/>
          </a:p>
        </p:txBody>
      </p:sp>
      <p:sp>
        <p:nvSpPr>
          <p:cNvPr id="6" name="Footer Placeholder 5"/>
          <p:cNvSpPr>
            <a:spLocks noGrp="1"/>
          </p:cNvSpPr>
          <p:nvPr>
            <p:ph type="ftr" sz="quarter" idx="11"/>
          </p:nvPr>
        </p:nvSpPr>
        <p:spPr/>
        <p:txBody>
          <a:bodyPr/>
          <a:lstStyle/>
          <a:p>
            <a:r>
              <a:rPr lang="en-US" smtClean="0"/>
              <a:t>Survey-mode Measurements and Analysis</a:t>
            </a:r>
            <a:endParaRPr lang="en-US"/>
          </a:p>
        </p:txBody>
      </p:sp>
      <p:sp>
        <p:nvSpPr>
          <p:cNvPr id="7" name="Slide Number Placeholder 6"/>
          <p:cNvSpPr>
            <a:spLocks noGrp="1"/>
          </p:cNvSpPr>
          <p:nvPr>
            <p:ph type="sldNum" sz="quarter" idx="12"/>
          </p:nvPr>
        </p:nvSpPr>
        <p:spPr/>
        <p:txBody>
          <a:bodyPr/>
          <a:lstStyle/>
          <a:p>
            <a:fld id="{F0AD2012-56DF-3842-BA44-DA41F38EF45D}" type="slidenum">
              <a:rPr lang="en-US" smtClean="0"/>
              <a:t>‹#›</a:t>
            </a:fld>
            <a:endParaRPr lang="en-US"/>
          </a:p>
        </p:txBody>
      </p:sp>
    </p:spTree>
    <p:extLst>
      <p:ext uri="{BB962C8B-B14F-4D97-AF65-F5344CB8AC3E}">
        <p14:creationId xmlns:p14="http://schemas.microsoft.com/office/powerpoint/2010/main" val="21389473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89F9FB-B651-9B4E-A10B-1AB0CCC3F015}" type="datetime1">
              <a:rPr lang="en-US" smtClean="0"/>
              <a:t>7/11/13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Survey-mode Measurements and Analysis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AD2012-56DF-3842-BA44-DA41F38EF45D}" type="slidenum">
              <a:rPr lang="en-US" smtClean="0"/>
              <a:t>‹#›</a:t>
            </a:fld>
            <a:endParaRPr lang="en-US"/>
          </a:p>
        </p:txBody>
      </p:sp>
    </p:spTree>
    <p:extLst>
      <p:ext uri="{BB962C8B-B14F-4D97-AF65-F5344CB8AC3E}">
        <p14:creationId xmlns:p14="http://schemas.microsoft.com/office/powerpoint/2010/main" val="2348521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emf"/><Relationship Id="rId5"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gi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9.gi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gi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gi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4066" y="441747"/>
            <a:ext cx="8458200" cy="1755775"/>
          </a:xfrm>
        </p:spPr>
        <p:txBody>
          <a:bodyPr>
            <a:normAutofit/>
          </a:bodyPr>
          <a:lstStyle/>
          <a:p>
            <a:r>
              <a:rPr lang="en-US" sz="3600" dirty="0" smtClean="0"/>
              <a:t>Survey-mode Measurements and Analysis</a:t>
            </a:r>
            <a:endParaRPr lang="en-US" sz="3600" dirty="0"/>
          </a:p>
        </p:txBody>
      </p:sp>
      <p:sp>
        <p:nvSpPr>
          <p:cNvPr id="3" name="Subtitle 2"/>
          <p:cNvSpPr>
            <a:spLocks noGrp="1"/>
          </p:cNvSpPr>
          <p:nvPr>
            <p:ph type="subTitle" idx="1"/>
          </p:nvPr>
        </p:nvSpPr>
        <p:spPr>
          <a:xfrm>
            <a:off x="1011426" y="5514211"/>
            <a:ext cx="6608234" cy="1062956"/>
          </a:xfrm>
        </p:spPr>
        <p:txBody>
          <a:bodyPr/>
          <a:lstStyle/>
          <a:p>
            <a:pPr>
              <a:spcBef>
                <a:spcPts val="300"/>
              </a:spcBef>
            </a:pPr>
            <a:r>
              <a:rPr lang="en-US" sz="1600" dirty="0" smtClean="0"/>
              <a:t>GPS Processing and Analysis with GAMIT/GLOBK/TRACK</a:t>
            </a:r>
          </a:p>
          <a:p>
            <a:pPr>
              <a:spcBef>
                <a:spcPts val="300"/>
              </a:spcBef>
            </a:pPr>
            <a:r>
              <a:rPr lang="en-US" sz="1600" dirty="0" smtClean="0"/>
              <a:t>T. Herring, R. King. M. Floyd – MIT</a:t>
            </a:r>
          </a:p>
          <a:p>
            <a:pPr>
              <a:spcBef>
                <a:spcPts val="300"/>
              </a:spcBef>
            </a:pPr>
            <a:r>
              <a:rPr lang="en-US" sz="1600" dirty="0" smtClean="0"/>
              <a:t>UNAVCO, Boulder -  July 8-12, 2013 </a:t>
            </a:r>
          </a:p>
          <a:p>
            <a:endParaRPr lang="en-US" dirty="0" smtClean="0"/>
          </a:p>
        </p:txBody>
      </p:sp>
      <p:sp>
        <p:nvSpPr>
          <p:cNvPr id="4" name="TextBox 3"/>
          <p:cNvSpPr txBox="1"/>
          <p:nvPr/>
        </p:nvSpPr>
        <p:spPr>
          <a:xfrm>
            <a:off x="1894206" y="2813075"/>
            <a:ext cx="4520637" cy="1569660"/>
          </a:xfrm>
          <a:prstGeom prst="rect">
            <a:avLst/>
          </a:prstGeom>
          <a:noFill/>
        </p:spPr>
        <p:txBody>
          <a:bodyPr wrap="square" rtlCol="0">
            <a:spAutoFit/>
          </a:bodyPr>
          <a:lstStyle/>
          <a:p>
            <a:r>
              <a:rPr lang="en-US" sz="2400" dirty="0" smtClean="0"/>
              <a:t>Measurement strategies</a:t>
            </a:r>
          </a:p>
          <a:p>
            <a:r>
              <a:rPr lang="en-US" sz="2400" dirty="0" smtClean="0"/>
              <a:t>Analysis challenges</a:t>
            </a:r>
          </a:p>
          <a:p>
            <a:r>
              <a:rPr lang="en-US" sz="2400" dirty="0" smtClean="0"/>
              <a:t>Recipe for efficient analysis</a:t>
            </a:r>
          </a:p>
          <a:p>
            <a:endParaRPr lang="en-US" sz="2400" dirty="0"/>
          </a:p>
        </p:txBody>
      </p:sp>
    </p:spTree>
    <p:extLst>
      <p:ext uri="{BB962C8B-B14F-4D97-AF65-F5344CB8AC3E}">
        <p14:creationId xmlns:p14="http://schemas.microsoft.com/office/powerpoint/2010/main" val="29565264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Special Characteristics of Survey-mode Data</a:t>
            </a:r>
            <a:endParaRPr lang="en-US" sz="2800" dirty="0"/>
          </a:p>
        </p:txBody>
      </p:sp>
      <p:sp>
        <p:nvSpPr>
          <p:cNvPr id="3" name="Content Placeholder 2"/>
          <p:cNvSpPr>
            <a:spLocks noGrp="1"/>
          </p:cNvSpPr>
          <p:nvPr>
            <p:ph idx="1"/>
          </p:nvPr>
        </p:nvSpPr>
        <p:spPr/>
        <p:txBody>
          <a:bodyPr>
            <a:normAutofit/>
          </a:bodyPr>
          <a:lstStyle/>
          <a:p>
            <a:r>
              <a:rPr lang="en-US" sz="2100" dirty="0" smtClean="0"/>
              <a:t>Editing is critical: every point counts</a:t>
            </a:r>
          </a:p>
          <a:p>
            <a:r>
              <a:rPr lang="en-US" sz="2100" dirty="0" smtClean="0"/>
              <a:t>Usually combined with </a:t>
            </a:r>
            <a:r>
              <a:rPr lang="en-US" sz="2100" dirty="0" err="1" smtClean="0"/>
              <a:t>cGPS</a:t>
            </a:r>
            <a:r>
              <a:rPr lang="en-US" sz="2100" dirty="0" smtClean="0"/>
              <a:t> data to provide continuity and a tie to the ITRF</a:t>
            </a:r>
          </a:p>
          <a:p>
            <a:r>
              <a:rPr lang="en-US" sz="2100" dirty="0" smtClean="0"/>
              <a:t>Appropriate relative weighting needed in combining with </a:t>
            </a:r>
            <a:r>
              <a:rPr lang="en-US" sz="2100" dirty="0" err="1" smtClean="0"/>
              <a:t>cGPS</a:t>
            </a:r>
            <a:r>
              <a:rPr lang="en-US" sz="2100" dirty="0" smtClean="0"/>
              <a:t> data</a:t>
            </a:r>
          </a:p>
          <a:p>
            <a:r>
              <a:rPr lang="en-US" sz="2100" dirty="0" smtClean="0"/>
              <a:t>Antenna meta-data may be more complicated</a:t>
            </a:r>
          </a:p>
          <a:p>
            <a:r>
              <a:rPr lang="en-US" sz="2100" dirty="0" smtClean="0"/>
              <a:t>Heights may be problematic if different antennas used</a:t>
            </a:r>
          </a:p>
          <a:p>
            <a:r>
              <a:rPr lang="en-US" sz="2100" dirty="0" smtClean="0"/>
              <a:t>Seasonal errors behave differently than in </a:t>
            </a:r>
            <a:r>
              <a:rPr lang="en-US" sz="2100" dirty="0" err="1" smtClean="0"/>
              <a:t>cGPS</a:t>
            </a:r>
            <a:r>
              <a:rPr lang="en-US" sz="2100" dirty="0" smtClean="0"/>
              <a:t> data: best strategy is to observe at the same time of the year (unlike </a:t>
            </a:r>
            <a:r>
              <a:rPr lang="en-US" sz="2100" dirty="0" err="1" smtClean="0"/>
              <a:t>cGPS</a:t>
            </a:r>
            <a:r>
              <a:rPr lang="en-US" sz="2100" dirty="0" smtClean="0"/>
              <a:t>, which has minimal seasonal sensitivity at 1.5, 2.5, 3.5 ….years total span)</a:t>
            </a:r>
          </a:p>
          <a:p>
            <a:pPr marL="0" indent="0">
              <a:buNone/>
            </a:pPr>
            <a:r>
              <a:rPr lang="en-US" dirty="0"/>
              <a:t> </a:t>
            </a:r>
          </a:p>
        </p:txBody>
      </p:sp>
      <p:sp>
        <p:nvSpPr>
          <p:cNvPr id="4" name="Date Placeholder 3"/>
          <p:cNvSpPr>
            <a:spLocks noGrp="1"/>
          </p:cNvSpPr>
          <p:nvPr>
            <p:ph type="dt" sz="half" idx="10"/>
          </p:nvPr>
        </p:nvSpPr>
        <p:spPr/>
        <p:txBody>
          <a:bodyPr/>
          <a:lstStyle/>
          <a:p>
            <a:fld id="{259FF692-7CF7-CB43-B5B8-CBCE251ACFA5}" type="datetime1">
              <a:rPr lang="en-US" smtClean="0"/>
              <a:t>7/11/13</a:t>
            </a:fld>
            <a:endParaRPr lang="en-US"/>
          </a:p>
        </p:txBody>
      </p:sp>
      <p:sp>
        <p:nvSpPr>
          <p:cNvPr id="5" name="Footer Placeholder 4"/>
          <p:cNvSpPr>
            <a:spLocks noGrp="1"/>
          </p:cNvSpPr>
          <p:nvPr>
            <p:ph type="ftr" sz="quarter" idx="11"/>
          </p:nvPr>
        </p:nvSpPr>
        <p:spPr/>
        <p:txBody>
          <a:bodyPr/>
          <a:lstStyle/>
          <a:p>
            <a:r>
              <a:rPr lang="en-US" smtClean="0"/>
              <a:t>Survey-mode Measurements and Analysis</a:t>
            </a:r>
            <a:endParaRPr lang="en-US"/>
          </a:p>
        </p:txBody>
      </p:sp>
    </p:spTree>
    <p:extLst>
      <p:ext uri="{BB962C8B-B14F-4D97-AF65-F5344CB8AC3E}">
        <p14:creationId xmlns:p14="http://schemas.microsoft.com/office/powerpoint/2010/main" val="24202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677"/>
            <a:ext cx="7911402" cy="685889"/>
          </a:xfrm>
        </p:spPr>
        <p:txBody>
          <a:bodyPr>
            <a:normAutofit/>
          </a:bodyPr>
          <a:lstStyle/>
          <a:p>
            <a:r>
              <a:rPr lang="en-US" sz="2800" dirty="0" smtClean="0"/>
              <a:t>Analysis Strategy </a:t>
            </a:r>
            <a:endParaRPr lang="en-US" sz="2800" dirty="0"/>
          </a:p>
        </p:txBody>
      </p:sp>
      <p:sp>
        <p:nvSpPr>
          <p:cNvPr id="3" name="Content Placeholder 2"/>
          <p:cNvSpPr>
            <a:spLocks noGrp="1"/>
          </p:cNvSpPr>
          <p:nvPr>
            <p:ph idx="1"/>
          </p:nvPr>
        </p:nvSpPr>
        <p:spPr>
          <a:xfrm>
            <a:off x="261824" y="846566"/>
            <a:ext cx="8383560" cy="5225918"/>
          </a:xfrm>
        </p:spPr>
        <p:txBody>
          <a:bodyPr>
            <a:noAutofit/>
          </a:bodyPr>
          <a:lstStyle/>
          <a:p>
            <a:r>
              <a:rPr lang="en-US" sz="1800" dirty="0" smtClean="0"/>
              <a:t>Generate time series and aggregated h-files for each survey</a:t>
            </a:r>
          </a:p>
          <a:p>
            <a:pPr lvl="1"/>
            <a:r>
              <a:rPr lang="en-US" sz="1800" dirty="0" smtClean="0"/>
              <a:t>Use spans less than ~ 30 days to avoid biasing the position estimate from an in correct velocity</a:t>
            </a:r>
          </a:p>
          <a:p>
            <a:pPr lvl="1"/>
            <a:r>
              <a:rPr lang="en-US" sz="1800" dirty="0" smtClean="0"/>
              <a:t>Include </a:t>
            </a:r>
            <a:r>
              <a:rPr lang="en-US" sz="1800" dirty="0" err="1" smtClean="0"/>
              <a:t>cGPS</a:t>
            </a:r>
            <a:r>
              <a:rPr lang="en-US" sz="1800" dirty="0" smtClean="0"/>
              <a:t> data only on days when </a:t>
            </a:r>
            <a:r>
              <a:rPr lang="en-US" sz="1800" dirty="0" err="1" smtClean="0"/>
              <a:t>sGPS</a:t>
            </a:r>
            <a:r>
              <a:rPr lang="en-US" sz="1800" dirty="0" smtClean="0"/>
              <a:t> data are available to maintain common-mode cancellation</a:t>
            </a:r>
          </a:p>
          <a:p>
            <a:pPr lvl="1"/>
            <a:r>
              <a:rPr lang="en-US" sz="1800" dirty="0" err="1" smtClean="0"/>
              <a:t>Strenghens</a:t>
            </a:r>
            <a:r>
              <a:rPr lang="en-US" sz="1800" dirty="0" smtClean="0"/>
              <a:t> </a:t>
            </a:r>
            <a:r>
              <a:rPr lang="en-US" sz="1800" dirty="0"/>
              <a:t>the </a:t>
            </a:r>
            <a:r>
              <a:rPr lang="en-US" sz="1800" dirty="0" err="1"/>
              <a:t>sGPS</a:t>
            </a:r>
            <a:r>
              <a:rPr lang="en-US" sz="1800" dirty="0"/>
              <a:t> positions estimates within each survey and allows better assessment of the long-term </a:t>
            </a:r>
            <a:r>
              <a:rPr lang="en-US" sz="1800" dirty="0" smtClean="0"/>
              <a:t>statistics</a:t>
            </a:r>
          </a:p>
          <a:p>
            <a:pPr lvl="1"/>
            <a:r>
              <a:rPr lang="en-US" sz="1800" dirty="0" smtClean="0"/>
              <a:t>Edit carefully the daily values within each span</a:t>
            </a:r>
          </a:p>
          <a:p>
            <a:r>
              <a:rPr lang="en-US" sz="1800" dirty="0" smtClean="0"/>
              <a:t>Generate time series and a velocity using the aggregated h-files from a span of 3 or more years</a:t>
            </a:r>
          </a:p>
          <a:p>
            <a:pPr lvl="1"/>
            <a:r>
              <a:rPr lang="en-US" sz="1800" dirty="0" smtClean="0"/>
              <a:t>Edit carefully the long-term time series</a:t>
            </a:r>
          </a:p>
          <a:p>
            <a:pPr lvl="1"/>
            <a:r>
              <a:rPr lang="en-US" sz="1800" dirty="0" smtClean="0"/>
              <a:t>Add 0.5 of white noise (</a:t>
            </a:r>
            <a:r>
              <a:rPr lang="en-US" sz="1800" dirty="0" err="1" smtClean="0"/>
              <a:t>sig_neu</a:t>
            </a:r>
            <a:r>
              <a:rPr lang="en-US" sz="1800" dirty="0" smtClean="0"/>
              <a:t>) to the </a:t>
            </a:r>
            <a:r>
              <a:rPr lang="en-US" sz="1800" dirty="0" err="1" smtClean="0"/>
              <a:t>cGPS</a:t>
            </a:r>
            <a:r>
              <a:rPr lang="en-US" sz="1800" dirty="0" smtClean="0"/>
              <a:t> estimates from each span to avoid overweighting the </a:t>
            </a:r>
            <a:r>
              <a:rPr lang="en-US" sz="1800" dirty="0" err="1" smtClean="0"/>
              <a:t>cGPS</a:t>
            </a:r>
            <a:r>
              <a:rPr lang="en-US" sz="1800" dirty="0" smtClean="0"/>
              <a:t> position estimates</a:t>
            </a:r>
          </a:p>
          <a:p>
            <a:pPr lvl="1"/>
            <a:r>
              <a:rPr lang="en-US" sz="1800" dirty="0" smtClean="0"/>
              <a:t>Use a separate (</a:t>
            </a:r>
            <a:r>
              <a:rPr lang="en-US" sz="1800" dirty="0" err="1" smtClean="0"/>
              <a:t>ie.g</a:t>
            </a:r>
            <a:r>
              <a:rPr lang="en-US" sz="1800" dirty="0" smtClean="0"/>
              <a:t> PBO) analysis of the daily </a:t>
            </a:r>
            <a:r>
              <a:rPr lang="en-US" sz="1800" dirty="0" err="1" smtClean="0"/>
              <a:t>cGPS</a:t>
            </a:r>
            <a:r>
              <a:rPr lang="en-US" sz="1800" dirty="0" smtClean="0"/>
              <a:t> time series to get the appropriate RW (</a:t>
            </a:r>
            <a:r>
              <a:rPr lang="en-US" sz="1800" dirty="0" err="1" smtClean="0"/>
              <a:t>mar_neu</a:t>
            </a:r>
            <a:r>
              <a:rPr lang="en-US" sz="1800" dirty="0" smtClean="0"/>
              <a:t>) values for each </a:t>
            </a:r>
            <a:r>
              <a:rPr lang="en-US" sz="1800" dirty="0" err="1" smtClean="0"/>
              <a:t>cGPS</a:t>
            </a:r>
            <a:r>
              <a:rPr lang="en-US" sz="1800" dirty="0" smtClean="0"/>
              <a:t> site; use the median RW for the </a:t>
            </a:r>
            <a:r>
              <a:rPr lang="en-US" sz="1800" dirty="0" err="1" smtClean="0"/>
              <a:t>sGPS</a:t>
            </a:r>
            <a:r>
              <a:rPr lang="en-US" sz="1800" dirty="0" smtClean="0"/>
              <a:t> sites.</a:t>
            </a:r>
            <a:endParaRPr lang="en-US" sz="1800" dirty="0"/>
          </a:p>
          <a:p>
            <a:r>
              <a:rPr lang="en-US" sz="1800" dirty="0" smtClean="0"/>
              <a:t>See  </a:t>
            </a:r>
            <a:r>
              <a:rPr lang="en-US" sz="1800" dirty="0" err="1" smtClean="0"/>
              <a:t>sGPS_recipe.txt</a:t>
            </a:r>
            <a:r>
              <a:rPr lang="en-US" sz="1800" dirty="0" smtClean="0"/>
              <a:t> for detailed commands</a:t>
            </a:r>
          </a:p>
        </p:txBody>
      </p:sp>
      <p:sp>
        <p:nvSpPr>
          <p:cNvPr id="4" name="Date Placeholder 3"/>
          <p:cNvSpPr>
            <a:spLocks noGrp="1"/>
          </p:cNvSpPr>
          <p:nvPr>
            <p:ph type="dt" sz="half" idx="10"/>
          </p:nvPr>
        </p:nvSpPr>
        <p:spPr/>
        <p:txBody>
          <a:bodyPr/>
          <a:lstStyle/>
          <a:p>
            <a:fld id="{15DB17E6-30C7-8941-9584-31B6C9E2CA42}" type="datetime1">
              <a:rPr lang="en-US" smtClean="0"/>
              <a:t>7/11/13</a:t>
            </a:fld>
            <a:endParaRPr lang="en-US"/>
          </a:p>
        </p:txBody>
      </p:sp>
      <p:sp>
        <p:nvSpPr>
          <p:cNvPr id="5" name="Footer Placeholder 4"/>
          <p:cNvSpPr>
            <a:spLocks noGrp="1"/>
          </p:cNvSpPr>
          <p:nvPr>
            <p:ph type="ftr" sz="quarter" idx="11"/>
          </p:nvPr>
        </p:nvSpPr>
        <p:spPr/>
        <p:txBody>
          <a:bodyPr/>
          <a:lstStyle/>
          <a:p>
            <a:r>
              <a:rPr lang="en-US" smtClean="0"/>
              <a:t>Survey-mode Measurements and Analysis</a:t>
            </a:r>
            <a:endParaRPr lang="en-US"/>
          </a:p>
        </p:txBody>
      </p:sp>
    </p:spTree>
    <p:extLst>
      <p:ext uri="{BB962C8B-B14F-4D97-AF65-F5344CB8AC3E}">
        <p14:creationId xmlns:p14="http://schemas.microsoft.com/office/powerpoint/2010/main" val="1575035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EBDDC35F-8F84-394C-8C26-0948CB1B069F}" type="datetime1">
              <a:rPr lang="en-US" smtClean="0"/>
              <a:t>7/11/13</a:t>
            </a:fld>
            <a:endParaRPr lang="en-US"/>
          </a:p>
        </p:txBody>
      </p:sp>
      <p:sp>
        <p:nvSpPr>
          <p:cNvPr id="5" name="Footer Placeholder 4"/>
          <p:cNvSpPr>
            <a:spLocks noGrp="1"/>
          </p:cNvSpPr>
          <p:nvPr>
            <p:ph type="ftr" sz="quarter" idx="11"/>
          </p:nvPr>
        </p:nvSpPr>
        <p:spPr/>
        <p:txBody>
          <a:bodyPr/>
          <a:lstStyle/>
          <a:p>
            <a:r>
              <a:rPr lang="en-US" smtClean="0"/>
              <a:t>Survey-mode Measurements and Analysis</a:t>
            </a:r>
            <a:endParaRPr lang="en-US"/>
          </a:p>
        </p:txBody>
      </p:sp>
    </p:spTree>
    <p:extLst>
      <p:ext uri="{BB962C8B-B14F-4D97-AF65-F5344CB8AC3E}">
        <p14:creationId xmlns:p14="http://schemas.microsoft.com/office/powerpoint/2010/main" val="2973378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F40623C1-D6F6-1B49-BCD6-1A6C5CFE7259}" type="datetime1">
              <a:rPr lang="en-US" smtClean="0"/>
              <a:t>7/11/13</a:t>
            </a:fld>
            <a:endParaRPr lang="en-US"/>
          </a:p>
        </p:txBody>
      </p:sp>
      <p:sp>
        <p:nvSpPr>
          <p:cNvPr id="5" name="Footer Placeholder 4"/>
          <p:cNvSpPr>
            <a:spLocks noGrp="1"/>
          </p:cNvSpPr>
          <p:nvPr>
            <p:ph type="ftr" sz="quarter" idx="11"/>
          </p:nvPr>
        </p:nvSpPr>
        <p:spPr/>
        <p:txBody>
          <a:bodyPr/>
          <a:lstStyle/>
          <a:p>
            <a:r>
              <a:rPr lang="en-US" smtClean="0"/>
              <a:t>Survey-mode Measurements and Analysis</a:t>
            </a:r>
            <a:endParaRPr lang="en-US"/>
          </a:p>
        </p:txBody>
      </p:sp>
    </p:spTree>
    <p:extLst>
      <p:ext uri="{BB962C8B-B14F-4D97-AF65-F5344CB8AC3E}">
        <p14:creationId xmlns:p14="http://schemas.microsoft.com/office/powerpoint/2010/main" val="1722051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allc_70"/>
          <p:cNvPicPr>
            <a:picLocks noChangeAspect="1" noChangeArrowheads="1"/>
          </p:cNvPicPr>
          <p:nvPr/>
        </p:nvPicPr>
        <p:blipFill>
          <a:blip r:embed="rId3">
            <a:lum bright="-6000" contrast="12000"/>
          </a:blip>
          <a:srcRect t="12964" r="16959" b="4630"/>
          <a:stretch>
            <a:fillRect/>
          </a:stretch>
        </p:blipFill>
        <p:spPr bwMode="auto">
          <a:xfrm>
            <a:off x="533400" y="228600"/>
            <a:ext cx="5287963" cy="6629400"/>
          </a:xfrm>
          <a:prstGeom prst="rect">
            <a:avLst/>
          </a:prstGeom>
          <a:noFill/>
          <a:ln w="9525">
            <a:noFill/>
            <a:miter lim="800000"/>
            <a:headEnd/>
            <a:tailEnd/>
          </a:ln>
        </p:spPr>
      </p:pic>
      <p:sp>
        <p:nvSpPr>
          <p:cNvPr id="74755" name="Text Box 3"/>
          <p:cNvSpPr txBox="1">
            <a:spLocks noChangeArrowheads="1"/>
          </p:cNvSpPr>
          <p:nvPr/>
        </p:nvSpPr>
        <p:spPr bwMode="auto">
          <a:xfrm>
            <a:off x="2133600" y="2057400"/>
            <a:ext cx="590550"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SARG</a:t>
            </a:r>
          </a:p>
        </p:txBody>
      </p:sp>
      <p:sp>
        <p:nvSpPr>
          <p:cNvPr id="74756" name="Text Box 4"/>
          <p:cNvSpPr txBox="1">
            <a:spLocks noChangeArrowheads="1"/>
          </p:cNvSpPr>
          <p:nvPr/>
        </p:nvSpPr>
        <p:spPr bwMode="auto">
          <a:xfrm>
            <a:off x="1371600" y="3124200"/>
            <a:ext cx="590550"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DALL</a:t>
            </a:r>
          </a:p>
        </p:txBody>
      </p:sp>
      <p:sp>
        <p:nvSpPr>
          <p:cNvPr id="74757" name="Text Box 6"/>
          <p:cNvSpPr txBox="1">
            <a:spLocks noChangeArrowheads="1"/>
          </p:cNvSpPr>
          <p:nvPr/>
        </p:nvSpPr>
        <p:spPr bwMode="auto">
          <a:xfrm>
            <a:off x="4038600" y="6248400"/>
            <a:ext cx="608013"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BURN</a:t>
            </a:r>
          </a:p>
        </p:txBody>
      </p:sp>
      <p:sp>
        <p:nvSpPr>
          <p:cNvPr id="74758" name="Text Box 7"/>
          <p:cNvSpPr txBox="1">
            <a:spLocks noChangeArrowheads="1"/>
          </p:cNvSpPr>
          <p:nvPr/>
        </p:nvSpPr>
        <p:spPr bwMode="auto">
          <a:xfrm>
            <a:off x="1295400" y="1981200"/>
            <a:ext cx="522288"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217U</a:t>
            </a:r>
          </a:p>
        </p:txBody>
      </p:sp>
      <p:sp>
        <p:nvSpPr>
          <p:cNvPr id="74759" name="Text Box 8"/>
          <p:cNvSpPr txBox="1">
            <a:spLocks noChangeArrowheads="1"/>
          </p:cNvSpPr>
          <p:nvPr/>
        </p:nvSpPr>
        <p:spPr bwMode="auto">
          <a:xfrm>
            <a:off x="6248400" y="1219200"/>
            <a:ext cx="2209800" cy="1938992"/>
          </a:xfrm>
          <a:prstGeom prst="rect">
            <a:avLst/>
          </a:prstGeom>
          <a:noFill/>
          <a:ln w="9525">
            <a:noFill/>
            <a:miter lim="800000"/>
            <a:headEnd/>
            <a:tailEnd/>
          </a:ln>
        </p:spPr>
        <p:txBody>
          <a:bodyPr>
            <a:prstTxWarp prst="textNoShape">
              <a:avLst/>
            </a:prstTxWarp>
            <a:spAutoFit/>
          </a:bodyPr>
          <a:lstStyle/>
          <a:p>
            <a:r>
              <a:rPr lang="en-US" sz="2000" dirty="0">
                <a:solidFill>
                  <a:srgbClr val="000000"/>
                </a:solidFill>
              </a:rPr>
              <a:t>Locations of one continuous (BURN) and 3 survey-mode sites for time series shown in next slides</a:t>
            </a:r>
          </a:p>
        </p:txBody>
      </p:sp>
      <p:sp>
        <p:nvSpPr>
          <p:cNvPr id="8" name="Date Placeholder 7"/>
          <p:cNvSpPr>
            <a:spLocks noGrp="1"/>
          </p:cNvSpPr>
          <p:nvPr>
            <p:ph type="dt" sz="half" idx="10"/>
          </p:nvPr>
        </p:nvSpPr>
        <p:spPr/>
        <p:txBody>
          <a:bodyPr/>
          <a:lstStyle/>
          <a:p>
            <a:fld id="{B31A8BA8-162E-F449-ADC5-1F86C8EE6D0E}" type="datetime1">
              <a:rPr lang="en-US" smtClean="0"/>
              <a:t>7/11/13</a:t>
            </a:fld>
            <a:endParaRPr lang="en-US"/>
          </a:p>
        </p:txBody>
      </p:sp>
      <p:sp>
        <p:nvSpPr>
          <p:cNvPr id="10" name="Footer Placeholder 9"/>
          <p:cNvSpPr>
            <a:spLocks noGrp="1"/>
          </p:cNvSpPr>
          <p:nvPr>
            <p:ph type="ftr" sz="quarter" idx="11"/>
          </p:nvPr>
        </p:nvSpPr>
        <p:spPr/>
        <p:txBody>
          <a:bodyPr/>
          <a:lstStyle/>
          <a:p>
            <a:r>
              <a:rPr lang="en-US" smtClean="0"/>
              <a:t>Survey-mode Measurements and Analysis</a:t>
            </a:r>
            <a:endParaRPr lang="en-US"/>
          </a:p>
        </p:txBody>
      </p:sp>
    </p:spTree>
    <p:extLst>
      <p:ext uri="{BB962C8B-B14F-4D97-AF65-F5344CB8AC3E}">
        <p14:creationId xmlns:p14="http://schemas.microsoft.com/office/powerpoint/2010/main" val="206078197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psbase"/>
          <p:cNvPicPr>
            <a:picLocks noChangeAspect="1" noChangeArrowheads="1"/>
          </p:cNvPicPr>
          <p:nvPr/>
        </p:nvPicPr>
        <p:blipFill>
          <a:blip r:embed="rId3"/>
          <a:srcRect b="3334"/>
          <a:stretch>
            <a:fillRect/>
          </a:stretch>
        </p:blipFill>
        <p:spPr bwMode="auto">
          <a:xfrm>
            <a:off x="304800" y="228600"/>
            <a:ext cx="5299075" cy="6629400"/>
          </a:xfrm>
          <a:prstGeom prst="rect">
            <a:avLst/>
          </a:prstGeom>
          <a:noFill/>
          <a:ln w="9525">
            <a:noFill/>
            <a:miter lim="800000"/>
            <a:headEnd/>
            <a:tailEnd/>
          </a:ln>
        </p:spPr>
      </p:pic>
      <p:sp>
        <p:nvSpPr>
          <p:cNvPr id="76803" name="Text Box 3"/>
          <p:cNvSpPr txBox="1">
            <a:spLocks noChangeArrowheads="1"/>
          </p:cNvSpPr>
          <p:nvPr/>
        </p:nvSpPr>
        <p:spPr bwMode="auto">
          <a:xfrm>
            <a:off x="5867400" y="609600"/>
            <a:ext cx="3048000" cy="4093428"/>
          </a:xfrm>
          <a:prstGeom prst="rect">
            <a:avLst/>
          </a:prstGeom>
          <a:noFill/>
          <a:ln w="9525">
            <a:noFill/>
            <a:miter lim="800000"/>
            <a:headEnd/>
            <a:tailEnd/>
          </a:ln>
        </p:spPr>
        <p:txBody>
          <a:bodyPr>
            <a:prstTxWarp prst="textNoShape">
              <a:avLst/>
            </a:prstTxWarp>
            <a:spAutoFit/>
          </a:bodyPr>
          <a:lstStyle/>
          <a:p>
            <a:r>
              <a:rPr lang="en-US" sz="2000" dirty="0">
                <a:solidFill>
                  <a:srgbClr val="000000"/>
                </a:solidFill>
              </a:rPr>
              <a:t>Time series of monthly position estimates for continuous site BURN </a:t>
            </a:r>
          </a:p>
          <a:p>
            <a:endParaRPr lang="en-US" sz="2000" dirty="0">
              <a:solidFill>
                <a:srgbClr val="000000"/>
              </a:solidFill>
            </a:endParaRPr>
          </a:p>
          <a:p>
            <a:r>
              <a:rPr lang="en-US" sz="2000" dirty="0" err="1">
                <a:solidFill>
                  <a:srgbClr val="000000"/>
                </a:solidFill>
              </a:rPr>
              <a:t>Wrms</a:t>
            </a:r>
            <a:r>
              <a:rPr lang="en-US" sz="2000" dirty="0">
                <a:solidFill>
                  <a:srgbClr val="000000"/>
                </a:solidFill>
              </a:rPr>
              <a:t> ~ 1 mm N,E</a:t>
            </a:r>
          </a:p>
          <a:p>
            <a:r>
              <a:rPr lang="en-US" sz="2000" dirty="0">
                <a:solidFill>
                  <a:srgbClr val="000000"/>
                </a:solidFill>
              </a:rPr>
              <a:t>           ~ 3 mm U</a:t>
            </a:r>
          </a:p>
          <a:p>
            <a:endParaRPr lang="en-US" sz="2000" dirty="0">
              <a:solidFill>
                <a:srgbClr val="000000"/>
              </a:solidFill>
            </a:endParaRPr>
          </a:p>
          <a:p>
            <a:r>
              <a:rPr lang="en-US" sz="2000" dirty="0">
                <a:solidFill>
                  <a:srgbClr val="000000"/>
                </a:solidFill>
              </a:rPr>
              <a:t>Rate uncertainties</a:t>
            </a:r>
          </a:p>
          <a:p>
            <a:r>
              <a:rPr lang="en-US" sz="2000" dirty="0">
                <a:solidFill>
                  <a:srgbClr val="000000"/>
                </a:solidFill>
              </a:rPr>
              <a:t>   &lt; 0.2 mm/yr N,E</a:t>
            </a:r>
          </a:p>
          <a:p>
            <a:r>
              <a:rPr lang="en-US" sz="2000" dirty="0">
                <a:solidFill>
                  <a:srgbClr val="000000"/>
                </a:solidFill>
              </a:rPr>
              <a:t>      0.7 mm/yr  U </a:t>
            </a:r>
          </a:p>
          <a:p>
            <a:r>
              <a:rPr lang="en-US" sz="2000" dirty="0">
                <a:solidFill>
                  <a:srgbClr val="000000"/>
                </a:solidFill>
              </a:rPr>
              <a:t>do not include random walk added for velocity estimates </a:t>
            </a:r>
          </a:p>
        </p:txBody>
      </p:sp>
      <p:sp>
        <p:nvSpPr>
          <p:cNvPr id="4" name="Date Placeholder 3"/>
          <p:cNvSpPr>
            <a:spLocks noGrp="1"/>
          </p:cNvSpPr>
          <p:nvPr>
            <p:ph type="dt" sz="half" idx="10"/>
          </p:nvPr>
        </p:nvSpPr>
        <p:spPr/>
        <p:txBody>
          <a:bodyPr/>
          <a:lstStyle/>
          <a:p>
            <a:fld id="{A5565326-9592-5E42-A2BC-4840427CE358}" type="datetime1">
              <a:rPr lang="en-US" smtClean="0"/>
              <a:t>7/11/13</a:t>
            </a:fld>
            <a:endParaRPr lang="en-US"/>
          </a:p>
        </p:txBody>
      </p:sp>
      <p:sp>
        <p:nvSpPr>
          <p:cNvPr id="6" name="Footer Placeholder 5"/>
          <p:cNvSpPr>
            <a:spLocks noGrp="1"/>
          </p:cNvSpPr>
          <p:nvPr>
            <p:ph type="ftr" sz="quarter" idx="11"/>
          </p:nvPr>
        </p:nvSpPr>
        <p:spPr/>
        <p:txBody>
          <a:bodyPr/>
          <a:lstStyle/>
          <a:p>
            <a:r>
              <a:rPr lang="en-US" smtClean="0"/>
              <a:t>Survey-mode Measurements and Analysis</a:t>
            </a:r>
            <a:endParaRPr lang="en-US"/>
          </a:p>
        </p:txBody>
      </p:sp>
    </p:spTree>
    <p:extLst>
      <p:ext uri="{BB962C8B-B14F-4D97-AF65-F5344CB8AC3E}">
        <p14:creationId xmlns:p14="http://schemas.microsoft.com/office/powerpoint/2010/main" val="366024997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1026" descr="allc_70"/>
          <p:cNvPicPr>
            <a:picLocks noChangeAspect="1" noChangeArrowheads="1"/>
          </p:cNvPicPr>
          <p:nvPr/>
        </p:nvPicPr>
        <p:blipFill>
          <a:blip r:embed="rId3">
            <a:lum bright="-6000" contrast="12000"/>
          </a:blip>
          <a:srcRect t="12964" r="16959" b="4630"/>
          <a:stretch>
            <a:fillRect/>
          </a:stretch>
        </p:blipFill>
        <p:spPr bwMode="auto">
          <a:xfrm>
            <a:off x="533400" y="228600"/>
            <a:ext cx="5287963" cy="6629400"/>
          </a:xfrm>
          <a:prstGeom prst="rect">
            <a:avLst/>
          </a:prstGeom>
          <a:noFill/>
          <a:ln w="9525">
            <a:noFill/>
            <a:miter lim="800000"/>
            <a:headEnd/>
            <a:tailEnd/>
          </a:ln>
        </p:spPr>
      </p:pic>
      <p:sp>
        <p:nvSpPr>
          <p:cNvPr id="78851" name="Text Box 1027"/>
          <p:cNvSpPr txBox="1">
            <a:spLocks noChangeArrowheads="1"/>
          </p:cNvSpPr>
          <p:nvPr/>
        </p:nvSpPr>
        <p:spPr bwMode="auto">
          <a:xfrm>
            <a:off x="2133600" y="2057400"/>
            <a:ext cx="590550"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SARG</a:t>
            </a:r>
          </a:p>
        </p:txBody>
      </p:sp>
      <p:sp>
        <p:nvSpPr>
          <p:cNvPr id="78852" name="Text Box 1028"/>
          <p:cNvSpPr txBox="1">
            <a:spLocks noChangeArrowheads="1"/>
          </p:cNvSpPr>
          <p:nvPr/>
        </p:nvSpPr>
        <p:spPr bwMode="auto">
          <a:xfrm>
            <a:off x="1371600" y="3124200"/>
            <a:ext cx="590550"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DALL</a:t>
            </a:r>
          </a:p>
        </p:txBody>
      </p:sp>
      <p:sp>
        <p:nvSpPr>
          <p:cNvPr id="78853" name="Text Box 1029"/>
          <p:cNvSpPr txBox="1">
            <a:spLocks noChangeArrowheads="1"/>
          </p:cNvSpPr>
          <p:nvPr/>
        </p:nvSpPr>
        <p:spPr bwMode="auto">
          <a:xfrm>
            <a:off x="4038600" y="6248400"/>
            <a:ext cx="608013"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BURN</a:t>
            </a:r>
          </a:p>
        </p:txBody>
      </p:sp>
      <p:sp>
        <p:nvSpPr>
          <p:cNvPr id="78854" name="Text Box 1030"/>
          <p:cNvSpPr txBox="1">
            <a:spLocks noChangeArrowheads="1"/>
          </p:cNvSpPr>
          <p:nvPr/>
        </p:nvSpPr>
        <p:spPr bwMode="auto">
          <a:xfrm>
            <a:off x="1295400" y="1981200"/>
            <a:ext cx="522288"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217U</a:t>
            </a:r>
          </a:p>
        </p:txBody>
      </p:sp>
      <p:sp>
        <p:nvSpPr>
          <p:cNvPr id="78855" name="Text Box 1031"/>
          <p:cNvSpPr txBox="1">
            <a:spLocks noChangeArrowheads="1"/>
          </p:cNvSpPr>
          <p:nvPr/>
        </p:nvSpPr>
        <p:spPr bwMode="auto">
          <a:xfrm>
            <a:off x="6248400" y="1219200"/>
            <a:ext cx="2209800" cy="2225675"/>
          </a:xfrm>
          <a:prstGeom prst="rect">
            <a:avLst/>
          </a:prstGeom>
          <a:noFill/>
          <a:ln w="9525">
            <a:noFill/>
            <a:miter lim="800000"/>
            <a:headEnd/>
            <a:tailEnd/>
          </a:ln>
        </p:spPr>
        <p:txBody>
          <a:bodyPr>
            <a:prstTxWarp prst="textNoShape">
              <a:avLst/>
            </a:prstTxWarp>
            <a:spAutoFit/>
          </a:bodyPr>
          <a:lstStyle/>
          <a:p>
            <a:r>
              <a:rPr lang="en-US" sz="2000" dirty="0">
                <a:solidFill>
                  <a:srgbClr val="000000"/>
                </a:solidFill>
              </a:rPr>
              <a:t>Next slide shows time series for survey-mode site 217U</a:t>
            </a:r>
          </a:p>
          <a:p>
            <a:endParaRPr lang="en-US" sz="2000" dirty="0">
              <a:solidFill>
                <a:srgbClr val="000000"/>
              </a:solidFill>
            </a:endParaRPr>
          </a:p>
          <a:p>
            <a:r>
              <a:rPr lang="en-US" sz="2000" dirty="0">
                <a:solidFill>
                  <a:srgbClr val="000000"/>
                </a:solidFill>
              </a:rPr>
              <a:t>Note consistency with nearby sites</a:t>
            </a:r>
          </a:p>
        </p:txBody>
      </p:sp>
      <p:sp>
        <p:nvSpPr>
          <p:cNvPr id="8" name="Date Placeholder 7"/>
          <p:cNvSpPr>
            <a:spLocks noGrp="1"/>
          </p:cNvSpPr>
          <p:nvPr>
            <p:ph type="dt" sz="half" idx="10"/>
          </p:nvPr>
        </p:nvSpPr>
        <p:spPr/>
        <p:txBody>
          <a:bodyPr/>
          <a:lstStyle/>
          <a:p>
            <a:fld id="{B6E7A3C8-084A-EA48-BB50-8AAFAA6605D4}" type="datetime1">
              <a:rPr lang="en-US" smtClean="0"/>
              <a:t>7/11/13</a:t>
            </a:fld>
            <a:endParaRPr lang="en-US"/>
          </a:p>
        </p:txBody>
      </p:sp>
      <p:sp>
        <p:nvSpPr>
          <p:cNvPr id="10" name="Footer Placeholder 9"/>
          <p:cNvSpPr>
            <a:spLocks noGrp="1"/>
          </p:cNvSpPr>
          <p:nvPr>
            <p:ph type="ftr" sz="quarter" idx="11"/>
          </p:nvPr>
        </p:nvSpPr>
        <p:spPr/>
        <p:txBody>
          <a:bodyPr/>
          <a:lstStyle/>
          <a:p>
            <a:r>
              <a:rPr lang="en-US" smtClean="0"/>
              <a:t>Survey-mode Measurements and Analysis</a:t>
            </a:r>
            <a:endParaRPr lang="en-US"/>
          </a:p>
        </p:txBody>
      </p:sp>
    </p:spTree>
    <p:extLst>
      <p:ext uri="{BB962C8B-B14F-4D97-AF65-F5344CB8AC3E}">
        <p14:creationId xmlns:p14="http://schemas.microsoft.com/office/powerpoint/2010/main" val="206945901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psbase"/>
          <p:cNvPicPr>
            <a:picLocks noChangeAspect="1" noChangeArrowheads="1"/>
          </p:cNvPicPr>
          <p:nvPr/>
        </p:nvPicPr>
        <p:blipFill>
          <a:blip r:embed="rId3"/>
          <a:srcRect b="34848"/>
          <a:stretch>
            <a:fillRect/>
          </a:stretch>
        </p:blipFill>
        <p:spPr bwMode="auto">
          <a:xfrm>
            <a:off x="457200" y="1270000"/>
            <a:ext cx="5829300" cy="4914900"/>
          </a:xfrm>
          <a:prstGeom prst="rect">
            <a:avLst/>
          </a:prstGeom>
          <a:noFill/>
          <a:ln w="9525">
            <a:noFill/>
            <a:miter lim="800000"/>
            <a:headEnd/>
            <a:tailEnd/>
          </a:ln>
        </p:spPr>
      </p:pic>
      <p:sp>
        <p:nvSpPr>
          <p:cNvPr id="80899" name="Text Box 3"/>
          <p:cNvSpPr txBox="1">
            <a:spLocks noChangeArrowheads="1"/>
          </p:cNvSpPr>
          <p:nvPr/>
        </p:nvSpPr>
        <p:spPr bwMode="auto">
          <a:xfrm>
            <a:off x="1127125" y="479425"/>
            <a:ext cx="4219575" cy="396875"/>
          </a:xfrm>
          <a:prstGeom prst="rect">
            <a:avLst/>
          </a:prstGeom>
          <a:noFill/>
          <a:ln w="9525">
            <a:noFill/>
            <a:miter lim="800000"/>
            <a:headEnd/>
            <a:tailEnd/>
          </a:ln>
        </p:spPr>
        <p:txBody>
          <a:bodyPr wrap="none">
            <a:prstTxWarp prst="textNoShape">
              <a:avLst/>
            </a:prstTxWarp>
            <a:spAutoFit/>
          </a:bodyPr>
          <a:lstStyle/>
          <a:p>
            <a:r>
              <a:rPr lang="en-US" sz="2000" dirty="0">
                <a:solidFill>
                  <a:srgbClr val="000000"/>
                </a:solidFill>
              </a:rPr>
              <a:t>Time series for survey-mode site 217U </a:t>
            </a:r>
          </a:p>
        </p:txBody>
      </p:sp>
      <p:sp>
        <p:nvSpPr>
          <p:cNvPr id="80900" name="Text Box 4"/>
          <p:cNvSpPr txBox="1">
            <a:spLocks noChangeArrowheads="1"/>
          </p:cNvSpPr>
          <p:nvPr/>
        </p:nvSpPr>
        <p:spPr bwMode="auto">
          <a:xfrm>
            <a:off x="6705600" y="2057400"/>
            <a:ext cx="1882775" cy="3444875"/>
          </a:xfrm>
          <a:prstGeom prst="rect">
            <a:avLst/>
          </a:prstGeom>
          <a:noFill/>
          <a:ln w="9525">
            <a:noFill/>
            <a:miter lim="800000"/>
            <a:headEnd/>
            <a:tailEnd/>
          </a:ln>
        </p:spPr>
        <p:txBody>
          <a:bodyPr>
            <a:prstTxWarp prst="textNoShape">
              <a:avLst/>
            </a:prstTxWarp>
            <a:spAutoFit/>
          </a:bodyPr>
          <a:lstStyle/>
          <a:p>
            <a:pPr>
              <a:spcBef>
                <a:spcPct val="50000"/>
              </a:spcBef>
            </a:pPr>
            <a:r>
              <a:rPr lang="en-US" sz="2000" dirty="0">
                <a:solidFill>
                  <a:srgbClr val="000000"/>
                </a:solidFill>
              </a:rPr>
              <a:t>Position estimates based on 8-24 hr occupations </a:t>
            </a:r>
          </a:p>
          <a:p>
            <a:pPr>
              <a:spcBef>
                <a:spcPct val="50000"/>
              </a:spcBef>
            </a:pPr>
            <a:endParaRPr lang="en-US" sz="2000" dirty="0">
              <a:solidFill>
                <a:srgbClr val="000000"/>
              </a:solidFill>
            </a:endParaRPr>
          </a:p>
          <a:p>
            <a:pPr>
              <a:spcBef>
                <a:spcPct val="50000"/>
              </a:spcBef>
            </a:pPr>
            <a:r>
              <a:rPr lang="en-US" sz="2000" dirty="0">
                <a:solidFill>
                  <a:srgbClr val="000000"/>
                </a:solidFill>
              </a:rPr>
              <a:t>Note &lt; 1 mm rate uncertainties due to 7-yr time span</a:t>
            </a:r>
          </a:p>
        </p:txBody>
      </p:sp>
      <p:sp>
        <p:nvSpPr>
          <p:cNvPr id="5" name="Date Placeholder 4"/>
          <p:cNvSpPr>
            <a:spLocks noGrp="1"/>
          </p:cNvSpPr>
          <p:nvPr>
            <p:ph type="dt" sz="half" idx="10"/>
          </p:nvPr>
        </p:nvSpPr>
        <p:spPr/>
        <p:txBody>
          <a:bodyPr/>
          <a:lstStyle/>
          <a:p>
            <a:fld id="{B90D69FF-C30B-D24A-A12F-6CC24291A1B3}" type="datetime1">
              <a:rPr lang="en-US" smtClean="0"/>
              <a:t>7/11/13</a:t>
            </a:fld>
            <a:endParaRPr lang="en-US"/>
          </a:p>
        </p:txBody>
      </p:sp>
      <p:sp>
        <p:nvSpPr>
          <p:cNvPr id="7" name="Footer Placeholder 6"/>
          <p:cNvSpPr>
            <a:spLocks noGrp="1"/>
          </p:cNvSpPr>
          <p:nvPr>
            <p:ph type="ftr" sz="quarter" idx="11"/>
          </p:nvPr>
        </p:nvSpPr>
        <p:spPr/>
        <p:txBody>
          <a:bodyPr/>
          <a:lstStyle/>
          <a:p>
            <a:r>
              <a:rPr lang="en-US" smtClean="0"/>
              <a:t>Survey-mode Measurements and Analysis</a:t>
            </a:r>
            <a:endParaRPr lang="en-US"/>
          </a:p>
        </p:txBody>
      </p:sp>
    </p:spTree>
    <p:extLst>
      <p:ext uri="{BB962C8B-B14F-4D97-AF65-F5344CB8AC3E}">
        <p14:creationId xmlns:p14="http://schemas.microsoft.com/office/powerpoint/2010/main" val="184934230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1026" descr="allc_70"/>
          <p:cNvPicPr>
            <a:picLocks noChangeAspect="1" noChangeArrowheads="1"/>
          </p:cNvPicPr>
          <p:nvPr/>
        </p:nvPicPr>
        <p:blipFill>
          <a:blip r:embed="rId3">
            <a:lum bright="-6000" contrast="12000"/>
          </a:blip>
          <a:srcRect t="12964" r="16959" b="4630"/>
          <a:stretch>
            <a:fillRect/>
          </a:stretch>
        </p:blipFill>
        <p:spPr bwMode="auto">
          <a:xfrm>
            <a:off x="533400" y="228600"/>
            <a:ext cx="5287963" cy="6629400"/>
          </a:xfrm>
          <a:prstGeom prst="rect">
            <a:avLst/>
          </a:prstGeom>
          <a:noFill/>
          <a:ln w="9525">
            <a:noFill/>
            <a:miter lim="800000"/>
            <a:headEnd/>
            <a:tailEnd/>
          </a:ln>
        </p:spPr>
      </p:pic>
      <p:sp>
        <p:nvSpPr>
          <p:cNvPr id="82947" name="Text Box 1027"/>
          <p:cNvSpPr txBox="1">
            <a:spLocks noChangeArrowheads="1"/>
          </p:cNvSpPr>
          <p:nvPr/>
        </p:nvSpPr>
        <p:spPr bwMode="auto">
          <a:xfrm>
            <a:off x="2133600" y="2057400"/>
            <a:ext cx="590550"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SARG</a:t>
            </a:r>
          </a:p>
        </p:txBody>
      </p:sp>
      <p:sp>
        <p:nvSpPr>
          <p:cNvPr id="82948" name="Text Box 1028"/>
          <p:cNvSpPr txBox="1">
            <a:spLocks noChangeArrowheads="1"/>
          </p:cNvSpPr>
          <p:nvPr/>
        </p:nvSpPr>
        <p:spPr bwMode="auto">
          <a:xfrm>
            <a:off x="1371600" y="3124200"/>
            <a:ext cx="590550"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DALL</a:t>
            </a:r>
          </a:p>
        </p:txBody>
      </p:sp>
      <p:sp>
        <p:nvSpPr>
          <p:cNvPr id="82949" name="Text Box 1029"/>
          <p:cNvSpPr txBox="1">
            <a:spLocks noChangeArrowheads="1"/>
          </p:cNvSpPr>
          <p:nvPr/>
        </p:nvSpPr>
        <p:spPr bwMode="auto">
          <a:xfrm>
            <a:off x="4038600" y="6248400"/>
            <a:ext cx="608013"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BURN</a:t>
            </a:r>
          </a:p>
        </p:txBody>
      </p:sp>
      <p:sp>
        <p:nvSpPr>
          <p:cNvPr id="82950" name="Text Box 1030"/>
          <p:cNvSpPr txBox="1">
            <a:spLocks noChangeArrowheads="1"/>
          </p:cNvSpPr>
          <p:nvPr/>
        </p:nvSpPr>
        <p:spPr bwMode="auto">
          <a:xfrm>
            <a:off x="1295400" y="1981200"/>
            <a:ext cx="522288"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217U</a:t>
            </a:r>
          </a:p>
        </p:txBody>
      </p:sp>
      <p:sp>
        <p:nvSpPr>
          <p:cNvPr id="82951" name="Text Box 1031"/>
          <p:cNvSpPr txBox="1">
            <a:spLocks noChangeArrowheads="1"/>
          </p:cNvSpPr>
          <p:nvPr/>
        </p:nvSpPr>
        <p:spPr bwMode="auto">
          <a:xfrm>
            <a:off x="6248400" y="1219200"/>
            <a:ext cx="2209800" cy="1311275"/>
          </a:xfrm>
          <a:prstGeom prst="rect">
            <a:avLst/>
          </a:prstGeom>
          <a:noFill/>
          <a:ln w="9525">
            <a:noFill/>
            <a:miter lim="800000"/>
            <a:headEnd/>
            <a:tailEnd/>
          </a:ln>
        </p:spPr>
        <p:txBody>
          <a:bodyPr>
            <a:prstTxWarp prst="textNoShape">
              <a:avLst/>
            </a:prstTxWarp>
            <a:spAutoFit/>
          </a:bodyPr>
          <a:lstStyle/>
          <a:p>
            <a:r>
              <a:rPr lang="en-US" sz="2000" dirty="0">
                <a:solidFill>
                  <a:srgbClr val="000000"/>
                </a:solidFill>
              </a:rPr>
              <a:t>Next slide shows time series for survey-mode site SARG</a:t>
            </a:r>
          </a:p>
        </p:txBody>
      </p:sp>
      <p:sp>
        <p:nvSpPr>
          <p:cNvPr id="8" name="Date Placeholder 7"/>
          <p:cNvSpPr>
            <a:spLocks noGrp="1"/>
          </p:cNvSpPr>
          <p:nvPr>
            <p:ph type="dt" sz="half" idx="10"/>
          </p:nvPr>
        </p:nvSpPr>
        <p:spPr/>
        <p:txBody>
          <a:bodyPr/>
          <a:lstStyle/>
          <a:p>
            <a:fld id="{30B0CA51-7DB2-E041-B965-05369FCBA219}" type="datetime1">
              <a:rPr lang="en-US" smtClean="0"/>
              <a:t>7/11/13</a:t>
            </a:fld>
            <a:endParaRPr lang="en-US"/>
          </a:p>
        </p:txBody>
      </p:sp>
      <p:sp>
        <p:nvSpPr>
          <p:cNvPr id="10" name="Footer Placeholder 9"/>
          <p:cNvSpPr>
            <a:spLocks noGrp="1"/>
          </p:cNvSpPr>
          <p:nvPr>
            <p:ph type="ftr" sz="quarter" idx="11"/>
          </p:nvPr>
        </p:nvSpPr>
        <p:spPr/>
        <p:txBody>
          <a:bodyPr/>
          <a:lstStyle/>
          <a:p>
            <a:r>
              <a:rPr lang="en-US" smtClean="0"/>
              <a:t>Survey-mode Measurements and Analysis</a:t>
            </a:r>
            <a:endParaRPr lang="en-US"/>
          </a:p>
        </p:txBody>
      </p:sp>
    </p:spTree>
    <p:extLst>
      <p:ext uri="{BB962C8B-B14F-4D97-AF65-F5344CB8AC3E}">
        <p14:creationId xmlns:p14="http://schemas.microsoft.com/office/powerpoint/2010/main" val="301881626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psbase"/>
          <p:cNvPicPr>
            <a:picLocks noChangeAspect="1" noChangeArrowheads="1"/>
          </p:cNvPicPr>
          <p:nvPr/>
        </p:nvPicPr>
        <p:blipFill>
          <a:blip r:embed="rId3"/>
          <a:srcRect b="35353"/>
          <a:stretch>
            <a:fillRect/>
          </a:stretch>
        </p:blipFill>
        <p:spPr bwMode="auto">
          <a:xfrm>
            <a:off x="609600" y="1371600"/>
            <a:ext cx="5829300" cy="4876800"/>
          </a:xfrm>
          <a:prstGeom prst="rect">
            <a:avLst/>
          </a:prstGeom>
          <a:noFill/>
          <a:ln w="9525">
            <a:noFill/>
            <a:miter lim="800000"/>
            <a:headEnd/>
            <a:tailEnd/>
          </a:ln>
        </p:spPr>
      </p:pic>
      <p:sp>
        <p:nvSpPr>
          <p:cNvPr id="84995" name="Rectangle 3"/>
          <p:cNvSpPr>
            <a:spLocks noChangeArrowheads="1"/>
          </p:cNvSpPr>
          <p:nvPr/>
        </p:nvSpPr>
        <p:spPr bwMode="auto">
          <a:xfrm>
            <a:off x="1676400" y="609600"/>
            <a:ext cx="5334000" cy="396875"/>
          </a:xfrm>
          <a:prstGeom prst="rect">
            <a:avLst/>
          </a:prstGeom>
          <a:noFill/>
          <a:ln w="9525">
            <a:noFill/>
            <a:miter lim="800000"/>
            <a:headEnd/>
            <a:tailEnd/>
          </a:ln>
        </p:spPr>
        <p:txBody>
          <a:bodyPr wrap="none">
            <a:prstTxWarp prst="textNoShape">
              <a:avLst/>
            </a:prstTxWarp>
            <a:spAutoFit/>
          </a:bodyPr>
          <a:lstStyle/>
          <a:p>
            <a:r>
              <a:rPr lang="en-US" sz="2000" dirty="0">
                <a:solidFill>
                  <a:srgbClr val="000000"/>
                </a:solidFill>
              </a:rPr>
              <a:t>Horizontal time series for survey-mode site SARG</a:t>
            </a:r>
          </a:p>
        </p:txBody>
      </p:sp>
      <p:sp>
        <p:nvSpPr>
          <p:cNvPr id="84996" name="Rectangle 4"/>
          <p:cNvSpPr>
            <a:spLocks noChangeArrowheads="1"/>
          </p:cNvSpPr>
          <p:nvPr/>
        </p:nvSpPr>
        <p:spPr bwMode="auto">
          <a:xfrm>
            <a:off x="6477000" y="1524000"/>
            <a:ext cx="2514600" cy="2378075"/>
          </a:xfrm>
          <a:prstGeom prst="rect">
            <a:avLst/>
          </a:prstGeom>
          <a:noFill/>
          <a:ln w="9525">
            <a:noFill/>
            <a:miter lim="800000"/>
            <a:headEnd/>
            <a:tailEnd/>
          </a:ln>
        </p:spPr>
        <p:txBody>
          <a:bodyPr>
            <a:prstTxWarp prst="textNoShape">
              <a:avLst/>
            </a:prstTxWarp>
            <a:spAutoFit/>
          </a:bodyPr>
          <a:lstStyle/>
          <a:p>
            <a:pPr>
              <a:spcBef>
                <a:spcPct val="50000"/>
              </a:spcBef>
            </a:pPr>
            <a:r>
              <a:rPr lang="en-US" sz="2000" dirty="0">
                <a:solidFill>
                  <a:srgbClr val="000000"/>
                </a:solidFill>
              </a:rPr>
              <a:t>Position estimates based on 8-24 hr occupations </a:t>
            </a:r>
          </a:p>
          <a:p>
            <a:pPr>
              <a:spcBef>
                <a:spcPct val="50000"/>
              </a:spcBef>
            </a:pPr>
            <a:endParaRPr lang="en-US" sz="2000" dirty="0">
              <a:solidFill>
                <a:srgbClr val="000000"/>
              </a:solidFill>
            </a:endParaRPr>
          </a:p>
          <a:p>
            <a:pPr>
              <a:spcBef>
                <a:spcPct val="50000"/>
              </a:spcBef>
            </a:pPr>
            <a:r>
              <a:rPr lang="en-US" sz="2000" dirty="0">
                <a:solidFill>
                  <a:srgbClr val="000000"/>
                </a:solidFill>
              </a:rPr>
              <a:t>Note 1 mm </a:t>
            </a:r>
            <a:r>
              <a:rPr lang="en-US" sz="2000" dirty="0" err="1">
                <a:solidFill>
                  <a:srgbClr val="000000"/>
                </a:solidFill>
              </a:rPr>
              <a:t>wrms</a:t>
            </a:r>
            <a:r>
              <a:rPr lang="en-US" sz="2000" dirty="0">
                <a:solidFill>
                  <a:srgbClr val="000000"/>
                </a:solidFill>
              </a:rPr>
              <a:t> and</a:t>
            </a:r>
          </a:p>
          <a:p>
            <a:pPr>
              <a:spcBef>
                <a:spcPct val="50000"/>
              </a:spcBef>
            </a:pPr>
            <a:r>
              <a:rPr lang="en-US" sz="2000" dirty="0">
                <a:solidFill>
                  <a:srgbClr val="000000"/>
                </a:solidFill>
              </a:rPr>
              <a:t>     &lt; 1 mm rate </a:t>
            </a:r>
            <a:r>
              <a:rPr lang="en-US" sz="2000" dirty="0" err="1">
                <a:solidFill>
                  <a:srgbClr val="000000"/>
                </a:solidFill>
              </a:rPr>
              <a:t>sigmas</a:t>
            </a:r>
            <a:endParaRPr lang="en-US" sz="2000" dirty="0">
              <a:solidFill>
                <a:srgbClr val="000000"/>
              </a:solidFill>
            </a:endParaRPr>
          </a:p>
        </p:txBody>
      </p:sp>
      <p:sp>
        <p:nvSpPr>
          <p:cNvPr id="5" name="Date Placeholder 4"/>
          <p:cNvSpPr>
            <a:spLocks noGrp="1"/>
          </p:cNvSpPr>
          <p:nvPr>
            <p:ph type="dt" sz="half" idx="10"/>
          </p:nvPr>
        </p:nvSpPr>
        <p:spPr/>
        <p:txBody>
          <a:bodyPr/>
          <a:lstStyle/>
          <a:p>
            <a:fld id="{EDB0B1ED-9EFC-EB4F-94AB-714D4ECACAF5}" type="datetime1">
              <a:rPr lang="en-US" smtClean="0"/>
              <a:t>7/11/13</a:t>
            </a:fld>
            <a:endParaRPr lang="en-US"/>
          </a:p>
        </p:txBody>
      </p:sp>
      <p:sp>
        <p:nvSpPr>
          <p:cNvPr id="7" name="Footer Placeholder 6"/>
          <p:cNvSpPr>
            <a:spLocks noGrp="1"/>
          </p:cNvSpPr>
          <p:nvPr>
            <p:ph type="ftr" sz="quarter" idx="11"/>
          </p:nvPr>
        </p:nvSpPr>
        <p:spPr/>
        <p:txBody>
          <a:bodyPr/>
          <a:lstStyle/>
          <a:p>
            <a:r>
              <a:rPr lang="en-US" smtClean="0"/>
              <a:t>Survey-mode Measurements and Analysis</a:t>
            </a:r>
            <a:endParaRPr lang="en-US"/>
          </a:p>
        </p:txBody>
      </p:sp>
    </p:spTree>
    <p:extLst>
      <p:ext uri="{BB962C8B-B14F-4D97-AF65-F5344CB8AC3E}">
        <p14:creationId xmlns:p14="http://schemas.microsoft.com/office/powerpoint/2010/main" val="20719884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9956" cy="644497"/>
          </a:xfrm>
        </p:spPr>
        <p:txBody>
          <a:bodyPr>
            <a:normAutofit/>
          </a:bodyPr>
          <a:lstStyle/>
          <a:p>
            <a:r>
              <a:rPr lang="en-US" sz="2800" dirty="0" smtClean="0"/>
              <a:t>Measurement Strategies I:  Occupation Time</a:t>
            </a:r>
            <a:endParaRPr lang="en-US" sz="2800" dirty="0"/>
          </a:p>
        </p:txBody>
      </p:sp>
      <p:sp>
        <p:nvSpPr>
          <p:cNvPr id="3" name="Content Placeholder 2"/>
          <p:cNvSpPr>
            <a:spLocks noGrp="1"/>
          </p:cNvSpPr>
          <p:nvPr>
            <p:ph idx="1"/>
          </p:nvPr>
        </p:nvSpPr>
        <p:spPr>
          <a:xfrm>
            <a:off x="385207" y="1201393"/>
            <a:ext cx="8278217" cy="5154957"/>
          </a:xfrm>
        </p:spPr>
        <p:txBody>
          <a:bodyPr>
            <a:normAutofit lnSpcReduction="10000"/>
          </a:bodyPr>
          <a:lstStyle/>
          <a:p>
            <a:pPr marL="0" indent="0">
              <a:spcBef>
                <a:spcPts val="1056"/>
              </a:spcBef>
              <a:buNone/>
            </a:pPr>
            <a:r>
              <a:rPr lang="en-US" sz="1800" dirty="0" smtClean="0"/>
              <a:t>Given time and personnel constraints, what are the trade-offs between between spatial and temporal density?</a:t>
            </a:r>
          </a:p>
          <a:p>
            <a:pPr marL="0" indent="0">
              <a:spcBef>
                <a:spcPts val="1056"/>
              </a:spcBef>
              <a:buNone/>
            </a:pPr>
            <a:r>
              <a:rPr lang="en-US" sz="1800" dirty="0" smtClean="0"/>
              <a:t>Ideally, you would like for the white-noise position uncertainty for an occupation to contribute to the velocity uncertainty at a level less than the usually dominant long-period correlated noise. </a:t>
            </a:r>
          </a:p>
          <a:p>
            <a:pPr marL="0" indent="0">
              <a:spcBef>
                <a:spcPts val="1056"/>
              </a:spcBef>
              <a:buNone/>
            </a:pPr>
            <a:r>
              <a:rPr lang="en-US" sz="1800" dirty="0" smtClean="0"/>
              <a:t>Typical white-noise uncertainties (</a:t>
            </a:r>
            <a:r>
              <a:rPr lang="en-US" sz="1800" dirty="0" err="1" smtClean="0"/>
              <a:t>Horizotnal</a:t>
            </a:r>
            <a:r>
              <a:rPr lang="en-US" sz="1800" dirty="0" smtClean="0"/>
              <a:t> and Vertical)  as a function of occupation time:</a:t>
            </a:r>
            <a:endParaRPr lang="en-US" sz="1800" dirty="0"/>
          </a:p>
          <a:p>
            <a:pPr marL="0" indent="0">
              <a:spcBef>
                <a:spcPts val="1056"/>
              </a:spcBef>
              <a:buNone/>
            </a:pPr>
            <a:r>
              <a:rPr lang="en-US" sz="1800" dirty="0" smtClean="0"/>
              <a:t>    6-8 </a:t>
            </a:r>
            <a:r>
              <a:rPr lang="en-US" sz="1800" dirty="0" err="1" smtClean="0"/>
              <a:t>hrs</a:t>
            </a:r>
            <a:r>
              <a:rPr lang="en-US" sz="1800" dirty="0" smtClean="0"/>
              <a:t>:  2-2.5 mm H,  5-10 mm V</a:t>
            </a:r>
          </a:p>
          <a:p>
            <a:pPr marL="0" indent="0">
              <a:spcBef>
                <a:spcPts val="1056"/>
              </a:spcBef>
              <a:buNone/>
            </a:pPr>
            <a:r>
              <a:rPr lang="en-US" sz="1800" dirty="0"/>
              <a:t> </a:t>
            </a:r>
            <a:r>
              <a:rPr lang="en-US" sz="1800" dirty="0" smtClean="0"/>
              <a:t>  12-24 </a:t>
            </a:r>
            <a:r>
              <a:rPr lang="en-US" sz="1800" dirty="0" err="1" smtClean="0"/>
              <a:t>hrs</a:t>
            </a:r>
            <a:r>
              <a:rPr lang="en-US" sz="1800" dirty="0" smtClean="0"/>
              <a:t>:  1.0-1.5 mm H,  3-5 mm V</a:t>
            </a:r>
          </a:p>
          <a:p>
            <a:pPr marL="0" indent="0">
              <a:spcBef>
                <a:spcPts val="1056"/>
              </a:spcBef>
              <a:buNone/>
            </a:pPr>
            <a:r>
              <a:rPr lang="en-US" sz="1800" dirty="0"/>
              <a:t> </a:t>
            </a:r>
            <a:r>
              <a:rPr lang="en-US" sz="1800" dirty="0" smtClean="0"/>
              <a:t>  36-48-hrs:  0.7-1.0 mm H,  2-</a:t>
            </a:r>
            <a:r>
              <a:rPr lang="en-US" sz="1800" dirty="0"/>
              <a:t>4</a:t>
            </a:r>
            <a:r>
              <a:rPr lang="en-US" sz="1800" dirty="0" smtClean="0"/>
              <a:t> mm V</a:t>
            </a:r>
            <a:endParaRPr lang="en-US" sz="1800" dirty="0"/>
          </a:p>
          <a:p>
            <a:pPr marL="0" indent="0">
              <a:spcBef>
                <a:spcPts val="1056"/>
              </a:spcBef>
              <a:buNone/>
            </a:pPr>
            <a:r>
              <a:rPr lang="en-US" sz="1800" dirty="0" smtClean="0"/>
              <a:t>Observations over 3 or more days will give you more redundancy </a:t>
            </a:r>
            <a:endParaRPr lang="en-US" sz="1800" dirty="0"/>
          </a:p>
          <a:p>
            <a:pPr marL="0" indent="0">
              <a:spcBef>
                <a:spcPts val="1056"/>
              </a:spcBef>
              <a:buNone/>
            </a:pPr>
            <a:r>
              <a:rPr lang="en-US" sz="1800" dirty="0" smtClean="0"/>
              <a:t>Observations of 5 or more days will be necessary for mm-level vertical uncertainties</a:t>
            </a:r>
          </a:p>
          <a:p>
            <a:pPr marL="0" indent="0">
              <a:spcBef>
                <a:spcPts val="1056"/>
              </a:spcBef>
              <a:buNone/>
            </a:pPr>
            <a:r>
              <a:rPr lang="en-US" sz="1800" dirty="0" smtClean="0"/>
              <a:t>If your region has few continuous stations, you should consider running one or two  survey-mode stations for the entire time of the survey to provide continuity </a:t>
            </a:r>
          </a:p>
          <a:p>
            <a:pPr marL="457200" lvl="1" indent="0">
              <a:buNone/>
            </a:pPr>
            <a:r>
              <a:rPr lang="en-US" sz="1900" dirty="0" smtClean="0"/>
              <a:t> </a:t>
            </a:r>
          </a:p>
          <a:p>
            <a:pPr lvl="1"/>
            <a:endParaRPr lang="en-US" dirty="0" smtClean="0"/>
          </a:p>
          <a:p>
            <a:endParaRPr lang="en-US" dirty="0"/>
          </a:p>
        </p:txBody>
      </p:sp>
      <p:sp>
        <p:nvSpPr>
          <p:cNvPr id="4" name="Date Placeholder 3"/>
          <p:cNvSpPr>
            <a:spLocks noGrp="1"/>
          </p:cNvSpPr>
          <p:nvPr>
            <p:ph type="dt" sz="half" idx="10"/>
          </p:nvPr>
        </p:nvSpPr>
        <p:spPr/>
        <p:txBody>
          <a:bodyPr/>
          <a:lstStyle/>
          <a:p>
            <a:fld id="{EEC01389-9CC7-5740-B661-D91D7F09E89E}" type="datetime1">
              <a:rPr lang="en-US" smtClean="0"/>
              <a:t>7/11/13</a:t>
            </a:fld>
            <a:endParaRPr lang="en-US"/>
          </a:p>
        </p:txBody>
      </p:sp>
      <p:sp>
        <p:nvSpPr>
          <p:cNvPr id="5" name="Footer Placeholder 4"/>
          <p:cNvSpPr>
            <a:spLocks noGrp="1"/>
          </p:cNvSpPr>
          <p:nvPr>
            <p:ph type="ftr" sz="quarter" idx="11"/>
          </p:nvPr>
        </p:nvSpPr>
        <p:spPr/>
        <p:txBody>
          <a:bodyPr/>
          <a:lstStyle/>
          <a:p>
            <a:r>
              <a:rPr lang="en-US" smtClean="0"/>
              <a:t>Survey-mode Measurements and Analysis</a:t>
            </a:r>
            <a:endParaRPr lang="en-US"/>
          </a:p>
        </p:txBody>
      </p:sp>
    </p:spTree>
    <p:extLst>
      <p:ext uri="{BB962C8B-B14F-4D97-AF65-F5344CB8AC3E}">
        <p14:creationId xmlns:p14="http://schemas.microsoft.com/office/powerpoint/2010/main" val="1836997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1026" descr="allc_70"/>
          <p:cNvPicPr>
            <a:picLocks noChangeAspect="1" noChangeArrowheads="1"/>
          </p:cNvPicPr>
          <p:nvPr/>
        </p:nvPicPr>
        <p:blipFill>
          <a:blip r:embed="rId3">
            <a:lum bright="-6000" contrast="12000"/>
          </a:blip>
          <a:srcRect t="12964" r="16959" b="4630"/>
          <a:stretch>
            <a:fillRect/>
          </a:stretch>
        </p:blipFill>
        <p:spPr bwMode="auto">
          <a:xfrm>
            <a:off x="533400" y="228600"/>
            <a:ext cx="5287963" cy="6629400"/>
          </a:xfrm>
          <a:prstGeom prst="rect">
            <a:avLst/>
          </a:prstGeom>
          <a:noFill/>
          <a:ln w="9525">
            <a:noFill/>
            <a:miter lim="800000"/>
            <a:headEnd/>
            <a:tailEnd/>
          </a:ln>
        </p:spPr>
      </p:pic>
      <p:sp>
        <p:nvSpPr>
          <p:cNvPr id="87043" name="Text Box 1027"/>
          <p:cNvSpPr txBox="1">
            <a:spLocks noChangeArrowheads="1"/>
          </p:cNvSpPr>
          <p:nvPr/>
        </p:nvSpPr>
        <p:spPr bwMode="auto">
          <a:xfrm>
            <a:off x="2133600" y="2057400"/>
            <a:ext cx="590550"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SARG</a:t>
            </a:r>
          </a:p>
        </p:txBody>
      </p:sp>
      <p:sp>
        <p:nvSpPr>
          <p:cNvPr id="87044" name="Text Box 1028"/>
          <p:cNvSpPr txBox="1">
            <a:spLocks noChangeArrowheads="1"/>
          </p:cNvSpPr>
          <p:nvPr/>
        </p:nvSpPr>
        <p:spPr bwMode="auto">
          <a:xfrm>
            <a:off x="1371600" y="3124200"/>
            <a:ext cx="590550"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DALL</a:t>
            </a:r>
          </a:p>
        </p:txBody>
      </p:sp>
      <p:sp>
        <p:nvSpPr>
          <p:cNvPr id="87045" name="Text Box 1029"/>
          <p:cNvSpPr txBox="1">
            <a:spLocks noChangeArrowheads="1"/>
          </p:cNvSpPr>
          <p:nvPr/>
        </p:nvSpPr>
        <p:spPr bwMode="auto">
          <a:xfrm>
            <a:off x="4038600" y="6248400"/>
            <a:ext cx="608013"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BURN</a:t>
            </a:r>
          </a:p>
        </p:txBody>
      </p:sp>
      <p:sp>
        <p:nvSpPr>
          <p:cNvPr id="87046" name="Text Box 1030"/>
          <p:cNvSpPr txBox="1">
            <a:spLocks noChangeArrowheads="1"/>
          </p:cNvSpPr>
          <p:nvPr/>
        </p:nvSpPr>
        <p:spPr bwMode="auto">
          <a:xfrm>
            <a:off x="1295400" y="1981200"/>
            <a:ext cx="522288"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217U</a:t>
            </a:r>
          </a:p>
        </p:txBody>
      </p:sp>
      <p:sp>
        <p:nvSpPr>
          <p:cNvPr id="87047" name="Text Box 1031"/>
          <p:cNvSpPr txBox="1">
            <a:spLocks noChangeArrowheads="1"/>
          </p:cNvSpPr>
          <p:nvPr/>
        </p:nvSpPr>
        <p:spPr bwMode="auto">
          <a:xfrm>
            <a:off x="6248400" y="1219200"/>
            <a:ext cx="2209800" cy="2835275"/>
          </a:xfrm>
          <a:prstGeom prst="rect">
            <a:avLst/>
          </a:prstGeom>
          <a:noFill/>
          <a:ln w="9525">
            <a:noFill/>
            <a:miter lim="800000"/>
            <a:headEnd/>
            <a:tailEnd/>
          </a:ln>
        </p:spPr>
        <p:txBody>
          <a:bodyPr>
            <a:prstTxWarp prst="textNoShape">
              <a:avLst/>
            </a:prstTxWarp>
            <a:spAutoFit/>
          </a:bodyPr>
          <a:lstStyle/>
          <a:p>
            <a:r>
              <a:rPr lang="en-US" sz="2000" dirty="0">
                <a:solidFill>
                  <a:srgbClr val="000000"/>
                </a:solidFill>
              </a:rPr>
              <a:t>Next slide shows time series for survey-mode site DALL</a:t>
            </a:r>
          </a:p>
          <a:p>
            <a:endParaRPr lang="en-US" sz="2000" dirty="0">
              <a:solidFill>
                <a:srgbClr val="000000"/>
              </a:solidFill>
            </a:endParaRPr>
          </a:p>
          <a:p>
            <a:r>
              <a:rPr lang="en-US" sz="2000" dirty="0">
                <a:solidFill>
                  <a:srgbClr val="000000"/>
                </a:solidFill>
              </a:rPr>
              <a:t>Note consistency with nearby sites except continuous site GWEN</a:t>
            </a:r>
          </a:p>
        </p:txBody>
      </p:sp>
      <p:sp>
        <p:nvSpPr>
          <p:cNvPr id="8" name="Date Placeholder 7"/>
          <p:cNvSpPr>
            <a:spLocks noGrp="1"/>
          </p:cNvSpPr>
          <p:nvPr>
            <p:ph type="dt" sz="half" idx="10"/>
          </p:nvPr>
        </p:nvSpPr>
        <p:spPr/>
        <p:txBody>
          <a:bodyPr/>
          <a:lstStyle/>
          <a:p>
            <a:fld id="{600CF3ED-2619-364A-8AC0-ACCCB1724E43}" type="datetime1">
              <a:rPr lang="en-US" smtClean="0"/>
              <a:t>7/11/13</a:t>
            </a:fld>
            <a:endParaRPr lang="en-US"/>
          </a:p>
        </p:txBody>
      </p:sp>
      <p:sp>
        <p:nvSpPr>
          <p:cNvPr id="10" name="Footer Placeholder 9"/>
          <p:cNvSpPr>
            <a:spLocks noGrp="1"/>
          </p:cNvSpPr>
          <p:nvPr>
            <p:ph type="ftr" sz="quarter" idx="11"/>
          </p:nvPr>
        </p:nvSpPr>
        <p:spPr/>
        <p:txBody>
          <a:bodyPr/>
          <a:lstStyle/>
          <a:p>
            <a:r>
              <a:rPr lang="en-US" smtClean="0"/>
              <a:t>Survey-mode Measurements and Analysis</a:t>
            </a:r>
            <a:endParaRPr lang="en-US"/>
          </a:p>
        </p:txBody>
      </p:sp>
    </p:spTree>
    <p:extLst>
      <p:ext uri="{BB962C8B-B14F-4D97-AF65-F5344CB8AC3E}">
        <p14:creationId xmlns:p14="http://schemas.microsoft.com/office/powerpoint/2010/main" val="123984753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psbase"/>
          <p:cNvPicPr>
            <a:picLocks noChangeAspect="1" noChangeArrowheads="1"/>
          </p:cNvPicPr>
          <p:nvPr/>
        </p:nvPicPr>
        <p:blipFill>
          <a:blip r:embed="rId3"/>
          <a:srcRect b="34848"/>
          <a:stretch>
            <a:fillRect/>
          </a:stretch>
        </p:blipFill>
        <p:spPr bwMode="auto">
          <a:xfrm>
            <a:off x="457200" y="1295400"/>
            <a:ext cx="5829300" cy="4914900"/>
          </a:xfrm>
          <a:prstGeom prst="rect">
            <a:avLst/>
          </a:prstGeom>
          <a:noFill/>
          <a:ln w="9525">
            <a:noFill/>
            <a:miter lim="800000"/>
            <a:headEnd/>
            <a:tailEnd/>
          </a:ln>
        </p:spPr>
      </p:pic>
      <p:sp>
        <p:nvSpPr>
          <p:cNvPr id="89091" name="Rectangle 3"/>
          <p:cNvSpPr>
            <a:spLocks noChangeArrowheads="1"/>
          </p:cNvSpPr>
          <p:nvPr/>
        </p:nvSpPr>
        <p:spPr bwMode="auto">
          <a:xfrm>
            <a:off x="6324600" y="1600200"/>
            <a:ext cx="2667000" cy="3785652"/>
          </a:xfrm>
          <a:prstGeom prst="rect">
            <a:avLst/>
          </a:prstGeom>
          <a:noFill/>
          <a:ln w="9525">
            <a:noFill/>
            <a:miter lim="800000"/>
            <a:headEnd/>
            <a:tailEnd/>
          </a:ln>
        </p:spPr>
        <p:txBody>
          <a:bodyPr>
            <a:prstTxWarp prst="textNoShape">
              <a:avLst/>
            </a:prstTxWarp>
            <a:spAutoFit/>
          </a:bodyPr>
          <a:lstStyle/>
          <a:p>
            <a:pPr>
              <a:spcBef>
                <a:spcPct val="50000"/>
              </a:spcBef>
            </a:pPr>
            <a:r>
              <a:rPr lang="en-US" sz="2000" dirty="0">
                <a:solidFill>
                  <a:srgbClr val="000000"/>
                </a:solidFill>
              </a:rPr>
              <a:t>Position estimates based on 8-24 hr occupations </a:t>
            </a:r>
          </a:p>
          <a:p>
            <a:pPr>
              <a:spcBef>
                <a:spcPct val="50000"/>
              </a:spcBef>
            </a:pPr>
            <a:endParaRPr lang="en-US" sz="2000" dirty="0">
              <a:solidFill>
                <a:srgbClr val="000000"/>
              </a:solidFill>
            </a:endParaRPr>
          </a:p>
          <a:p>
            <a:pPr>
              <a:spcBef>
                <a:spcPct val="50000"/>
              </a:spcBef>
            </a:pPr>
            <a:r>
              <a:rPr lang="en-US" sz="2000" dirty="0">
                <a:solidFill>
                  <a:srgbClr val="000000"/>
                </a:solidFill>
              </a:rPr>
              <a:t>Rate </a:t>
            </a:r>
            <a:r>
              <a:rPr lang="en-US" sz="2000" dirty="0" err="1">
                <a:solidFill>
                  <a:srgbClr val="000000"/>
                </a:solidFill>
              </a:rPr>
              <a:t>sigmas</a:t>
            </a:r>
            <a:r>
              <a:rPr lang="en-US" sz="2000" dirty="0">
                <a:solidFill>
                  <a:srgbClr val="000000"/>
                </a:solidFill>
              </a:rPr>
              <a:t> &lt; 1 mm/yr and consistent with surrounding sites even with velocities determined essentially by two occupations 3 yrs apart</a:t>
            </a:r>
          </a:p>
        </p:txBody>
      </p:sp>
      <p:sp>
        <p:nvSpPr>
          <p:cNvPr id="89092" name="Text Box 4"/>
          <p:cNvSpPr txBox="1">
            <a:spLocks noChangeArrowheads="1"/>
          </p:cNvSpPr>
          <p:nvPr/>
        </p:nvSpPr>
        <p:spPr bwMode="auto">
          <a:xfrm>
            <a:off x="92074" y="228600"/>
            <a:ext cx="2130425" cy="1676400"/>
          </a:xfrm>
          <a:prstGeom prst="rect">
            <a:avLst/>
          </a:prstGeom>
          <a:noFill/>
          <a:ln w="9525">
            <a:noFill/>
            <a:miter lim="800000"/>
            <a:headEnd/>
            <a:tailEnd/>
          </a:ln>
        </p:spPr>
        <p:txBody>
          <a:bodyPr wrap="square">
            <a:prstTxWarp prst="textNoShape">
              <a:avLst/>
            </a:prstTxWarp>
            <a:spAutoFit/>
          </a:bodyPr>
          <a:lstStyle/>
          <a:p>
            <a:endParaRPr lang="en-US"/>
          </a:p>
        </p:txBody>
      </p:sp>
      <p:sp>
        <p:nvSpPr>
          <p:cNvPr id="89093" name="Rectangle 5"/>
          <p:cNvSpPr>
            <a:spLocks noChangeArrowheads="1"/>
          </p:cNvSpPr>
          <p:nvPr/>
        </p:nvSpPr>
        <p:spPr bwMode="auto">
          <a:xfrm>
            <a:off x="1600200" y="533400"/>
            <a:ext cx="5334000" cy="396875"/>
          </a:xfrm>
          <a:prstGeom prst="rect">
            <a:avLst/>
          </a:prstGeom>
          <a:noFill/>
          <a:ln w="9525">
            <a:noFill/>
            <a:miter lim="800000"/>
            <a:headEnd/>
            <a:tailEnd/>
          </a:ln>
        </p:spPr>
        <p:txBody>
          <a:bodyPr wrap="none">
            <a:prstTxWarp prst="textNoShape">
              <a:avLst/>
            </a:prstTxWarp>
            <a:spAutoFit/>
          </a:bodyPr>
          <a:lstStyle/>
          <a:p>
            <a:r>
              <a:rPr lang="en-US" sz="2000" dirty="0">
                <a:solidFill>
                  <a:srgbClr val="000000"/>
                </a:solidFill>
              </a:rPr>
              <a:t>Horizontal time series for survey-mode site DALL</a:t>
            </a:r>
          </a:p>
        </p:txBody>
      </p:sp>
      <p:sp>
        <p:nvSpPr>
          <p:cNvPr id="6" name="Date Placeholder 5"/>
          <p:cNvSpPr>
            <a:spLocks noGrp="1"/>
          </p:cNvSpPr>
          <p:nvPr>
            <p:ph type="dt" sz="half" idx="10"/>
          </p:nvPr>
        </p:nvSpPr>
        <p:spPr/>
        <p:txBody>
          <a:bodyPr/>
          <a:lstStyle/>
          <a:p>
            <a:fld id="{022C9776-7270-A04C-B42B-FEB0911BC945}" type="datetime1">
              <a:rPr lang="en-US" smtClean="0"/>
              <a:t>7/11/13</a:t>
            </a:fld>
            <a:endParaRPr lang="en-US"/>
          </a:p>
        </p:txBody>
      </p:sp>
      <p:sp>
        <p:nvSpPr>
          <p:cNvPr id="8" name="Footer Placeholder 7"/>
          <p:cNvSpPr>
            <a:spLocks noGrp="1"/>
          </p:cNvSpPr>
          <p:nvPr>
            <p:ph type="ftr" sz="quarter" idx="11"/>
          </p:nvPr>
        </p:nvSpPr>
        <p:spPr/>
        <p:txBody>
          <a:bodyPr/>
          <a:lstStyle/>
          <a:p>
            <a:r>
              <a:rPr lang="en-US" smtClean="0"/>
              <a:t>Survey-mode Measurements and Analysis</a:t>
            </a:r>
            <a:endParaRPr lang="en-US"/>
          </a:p>
        </p:txBody>
      </p:sp>
    </p:spTree>
    <p:extLst>
      <p:ext uri="{BB962C8B-B14F-4D97-AF65-F5344CB8AC3E}">
        <p14:creationId xmlns:p14="http://schemas.microsoft.com/office/powerpoint/2010/main" val="153239546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1612"/>
          </a:xfrm>
        </p:spPr>
        <p:txBody>
          <a:bodyPr>
            <a:normAutofit/>
          </a:bodyPr>
          <a:lstStyle/>
          <a:p>
            <a:r>
              <a:rPr lang="en-US" sz="2400" dirty="0" smtClean="0"/>
              <a:t>Precision </a:t>
            </a:r>
            <a:r>
              <a:rPr lang="en-US" sz="2400" dirty="0" err="1" smtClean="0"/>
              <a:t>vs</a:t>
            </a:r>
            <a:r>
              <a:rPr lang="en-US" sz="2400" dirty="0" smtClean="0"/>
              <a:t> Session Length for Network Processing</a:t>
            </a:r>
            <a:endParaRPr lang="en-US" sz="2400" dirty="0"/>
          </a:p>
        </p:txBody>
      </p:sp>
      <p:pic>
        <p:nvPicPr>
          <p:cNvPr id="4" name="Picture 6"/>
          <p:cNvPicPr>
            <a:picLocks noGrp="1" noChangeAspect="1"/>
          </p:cNvPicPr>
          <p:nvPr>
            <p:ph idx="1"/>
          </p:nvPr>
        </p:nvPicPr>
        <p:blipFill>
          <a:blip r:embed="rId3">
            <a:extLst>
              <a:ext uri="{28A0092B-C50C-407E-A947-70E740481C1C}">
                <a14:useLocalDpi xmlns:a14="http://schemas.microsoft.com/office/drawing/2010/main" val="0"/>
              </a:ext>
            </a:extLst>
          </a:blip>
          <a:srcRect l="1089" r="1089"/>
          <a:stretch>
            <a:fillRect/>
          </a:stretch>
        </p:blipFill>
        <p:spPr bwMode="auto">
          <a:xfrm>
            <a:off x="457200" y="108625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fld id="{CB8CD23B-09A3-AB47-9ADE-DAFC7733276F}" type="datetime1">
              <a:rPr lang="en-US" smtClean="0"/>
              <a:t>7/11/13</a:t>
            </a:fld>
            <a:endParaRPr lang="en-US"/>
          </a:p>
        </p:txBody>
      </p:sp>
      <p:sp>
        <p:nvSpPr>
          <p:cNvPr id="5" name="Footer Placeholder 4"/>
          <p:cNvSpPr>
            <a:spLocks noGrp="1"/>
          </p:cNvSpPr>
          <p:nvPr>
            <p:ph type="ftr" sz="quarter" idx="11"/>
          </p:nvPr>
        </p:nvSpPr>
        <p:spPr/>
        <p:txBody>
          <a:bodyPr/>
          <a:lstStyle/>
          <a:p>
            <a:r>
              <a:rPr lang="en-US" smtClean="0"/>
              <a:t>Survey-mode Measurements and Analysis</a:t>
            </a:r>
            <a:endParaRPr lang="en-US"/>
          </a:p>
        </p:txBody>
      </p:sp>
    </p:spTree>
    <p:extLst>
      <p:ext uri="{BB962C8B-B14F-4D97-AF65-F5344CB8AC3E}">
        <p14:creationId xmlns:p14="http://schemas.microsoft.com/office/powerpoint/2010/main" val="3514217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9956" cy="644497"/>
          </a:xfrm>
        </p:spPr>
        <p:txBody>
          <a:bodyPr>
            <a:normAutofit fontScale="90000"/>
          </a:bodyPr>
          <a:lstStyle/>
          <a:p>
            <a:r>
              <a:rPr lang="en-US" sz="2800" dirty="0" smtClean="0"/>
              <a:t>Measurement Strategies II:  Monuments and Instrumentation</a:t>
            </a:r>
            <a:endParaRPr lang="en-US" sz="2800" dirty="0"/>
          </a:p>
        </p:txBody>
      </p:sp>
      <p:sp>
        <p:nvSpPr>
          <p:cNvPr id="3" name="Content Placeholder 2"/>
          <p:cNvSpPr>
            <a:spLocks noGrp="1"/>
          </p:cNvSpPr>
          <p:nvPr>
            <p:ph idx="1"/>
          </p:nvPr>
        </p:nvSpPr>
        <p:spPr>
          <a:xfrm>
            <a:off x="457200" y="1253366"/>
            <a:ext cx="8229600" cy="4525963"/>
          </a:xfrm>
        </p:spPr>
        <p:txBody>
          <a:bodyPr>
            <a:normAutofit/>
          </a:bodyPr>
          <a:lstStyle/>
          <a:p>
            <a:pPr marL="0" indent="0">
              <a:spcBef>
                <a:spcPts val="1056"/>
              </a:spcBef>
              <a:buNone/>
            </a:pPr>
            <a:endParaRPr lang="en-US" sz="1900" dirty="0" smtClean="0"/>
          </a:p>
          <a:p>
            <a:pPr marL="0" indent="0">
              <a:spcBef>
                <a:spcPts val="1056"/>
              </a:spcBef>
              <a:buNone/>
            </a:pPr>
            <a:r>
              <a:rPr lang="en-US" sz="2000" dirty="0" smtClean="0"/>
              <a:t>Issues in site and antenna selection :</a:t>
            </a:r>
          </a:p>
          <a:p>
            <a:pPr marL="0" indent="0">
              <a:spcBef>
                <a:spcPts val="1056"/>
              </a:spcBef>
              <a:buNone/>
            </a:pPr>
            <a:r>
              <a:rPr lang="en-US" sz="2000" dirty="0"/>
              <a:t>	</a:t>
            </a:r>
            <a:r>
              <a:rPr lang="en-US" sz="2000" dirty="0" smtClean="0"/>
              <a:t>Monument stability</a:t>
            </a:r>
          </a:p>
          <a:p>
            <a:pPr marL="0" indent="0">
              <a:spcBef>
                <a:spcPts val="1056"/>
              </a:spcBef>
              <a:buNone/>
            </a:pPr>
            <a:r>
              <a:rPr lang="en-US" sz="2000" dirty="0" smtClean="0"/>
              <a:t>	Accessibility</a:t>
            </a:r>
          </a:p>
          <a:p>
            <a:pPr marL="0" indent="0">
              <a:spcBef>
                <a:spcPts val="1056"/>
              </a:spcBef>
              <a:buNone/>
            </a:pPr>
            <a:r>
              <a:rPr lang="en-US" sz="2000" dirty="0" smtClean="0"/>
              <a:t>	Ease of setup</a:t>
            </a:r>
          </a:p>
          <a:p>
            <a:pPr marL="0" indent="0">
              <a:spcBef>
                <a:spcPts val="1056"/>
              </a:spcBef>
              <a:buNone/>
            </a:pPr>
            <a:r>
              <a:rPr lang="en-US" sz="2000" dirty="0" smtClean="0"/>
              <a:t>	Multipath</a:t>
            </a:r>
          </a:p>
          <a:p>
            <a:pPr marL="0" indent="0">
              <a:spcBef>
                <a:spcPts val="1056"/>
              </a:spcBef>
              <a:buNone/>
            </a:pPr>
            <a:r>
              <a:rPr lang="en-US" sz="2000" dirty="0" smtClean="0"/>
              <a:t>	Vandalism</a:t>
            </a:r>
          </a:p>
          <a:p>
            <a:pPr marL="0" indent="0">
              <a:spcBef>
                <a:spcPts val="1056"/>
              </a:spcBef>
              <a:buNone/>
            </a:pPr>
            <a:endParaRPr lang="en-US" sz="2000" dirty="0" smtClean="0"/>
          </a:p>
          <a:p>
            <a:pPr marL="457200" lvl="1" indent="0">
              <a:buNone/>
            </a:pPr>
            <a:r>
              <a:rPr lang="en-US" sz="2000" dirty="0" smtClean="0"/>
              <a:t>• There is  no clear prescription for all cases; let’s  look at some examples</a:t>
            </a:r>
          </a:p>
          <a:p>
            <a:endParaRPr lang="en-US" dirty="0"/>
          </a:p>
        </p:txBody>
      </p:sp>
      <p:sp>
        <p:nvSpPr>
          <p:cNvPr id="4" name="Date Placeholder 3"/>
          <p:cNvSpPr>
            <a:spLocks noGrp="1"/>
          </p:cNvSpPr>
          <p:nvPr>
            <p:ph type="dt" sz="half" idx="10"/>
          </p:nvPr>
        </p:nvSpPr>
        <p:spPr/>
        <p:txBody>
          <a:bodyPr/>
          <a:lstStyle/>
          <a:p>
            <a:fld id="{1F29A322-EFDE-854E-81AC-E785A0663E61}" type="datetime1">
              <a:rPr lang="en-US" smtClean="0"/>
              <a:t>7/11/13</a:t>
            </a:fld>
            <a:endParaRPr lang="en-US"/>
          </a:p>
        </p:txBody>
      </p:sp>
      <p:sp>
        <p:nvSpPr>
          <p:cNvPr id="5" name="Footer Placeholder 4"/>
          <p:cNvSpPr>
            <a:spLocks noGrp="1"/>
          </p:cNvSpPr>
          <p:nvPr>
            <p:ph type="ftr" sz="quarter" idx="11"/>
          </p:nvPr>
        </p:nvSpPr>
        <p:spPr/>
        <p:txBody>
          <a:bodyPr/>
          <a:lstStyle/>
          <a:p>
            <a:r>
              <a:rPr lang="en-US" smtClean="0"/>
              <a:t>Survey-mode Measurements and Analysis</a:t>
            </a:r>
            <a:endParaRPr lang="en-US"/>
          </a:p>
        </p:txBody>
      </p:sp>
    </p:spTree>
    <p:extLst>
      <p:ext uri="{BB962C8B-B14F-4D97-AF65-F5344CB8AC3E}">
        <p14:creationId xmlns:p14="http://schemas.microsoft.com/office/powerpoint/2010/main" val="2930575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66"/>
            <a:ext cx="7941733" cy="809095"/>
          </a:xfrm>
        </p:spPr>
        <p:txBody>
          <a:bodyPr>
            <a:normAutofit/>
          </a:bodyPr>
          <a:lstStyle/>
          <a:p>
            <a:r>
              <a:rPr lang="en-US" sz="2800" dirty="0" smtClean="0"/>
              <a:t>Three primary mounting options</a:t>
            </a:r>
            <a:endParaRPr lang="en-US" sz="2800" dirty="0"/>
          </a:p>
        </p:txBody>
      </p:sp>
      <p:pic>
        <p:nvPicPr>
          <p:cNvPr id="4" name="Content Placeholder 3" descr="UNAVCO_18cm_spike.jpg"/>
          <p:cNvPicPr>
            <a:picLocks noGrp="1" noChangeAspect="1"/>
          </p:cNvPicPr>
          <p:nvPr>
            <p:ph idx="1"/>
          </p:nvPr>
        </p:nvPicPr>
        <p:blipFill>
          <a:blip r:embed="rId3">
            <a:extLst>
              <a:ext uri="{28A0092B-C50C-407E-A947-70E740481C1C}">
                <a14:useLocalDpi xmlns:a14="http://schemas.microsoft.com/office/drawing/2010/main" val="0"/>
              </a:ext>
            </a:extLst>
          </a:blip>
          <a:srcRect t="13172" b="13172"/>
          <a:stretch>
            <a:fillRect/>
          </a:stretch>
        </p:blipFill>
        <p:spPr>
          <a:xfrm>
            <a:off x="457200" y="842961"/>
            <a:ext cx="3617830" cy="1989667"/>
          </a:xfrm>
        </p:spPr>
      </p:pic>
      <p:pic>
        <p:nvPicPr>
          <p:cNvPr id="5" name="Content Placeholder 3"/>
          <p:cNvPicPr>
            <a:picLocks noChangeAspect="1"/>
          </p:cNvPicPr>
          <p:nvPr/>
        </p:nvPicPr>
        <p:blipFill>
          <a:blip r:embed="rId4"/>
          <a:srcRect l="4089" r="4089"/>
          <a:stretch>
            <a:fillRect/>
          </a:stretch>
        </p:blipFill>
        <p:spPr>
          <a:xfrm>
            <a:off x="660401" y="3869269"/>
            <a:ext cx="4419600" cy="2430610"/>
          </a:xfrm>
          <a:prstGeom prst="rect">
            <a:avLst/>
          </a:prstGeom>
        </p:spPr>
      </p:pic>
      <p:pic>
        <p:nvPicPr>
          <p:cNvPr id="6" name="Content Placeholder 3"/>
          <p:cNvPicPr>
            <a:picLocks noChangeAspect="1"/>
          </p:cNvPicPr>
          <p:nvPr/>
        </p:nvPicPr>
        <p:blipFill>
          <a:blip r:embed="rId5"/>
          <a:srcRect t="11224" b="11224"/>
          <a:stretch>
            <a:fillRect/>
          </a:stretch>
        </p:blipFill>
        <p:spPr>
          <a:xfrm>
            <a:off x="5283201" y="957261"/>
            <a:ext cx="3115733" cy="3750733"/>
          </a:xfrm>
          <a:prstGeom prst="rect">
            <a:avLst/>
          </a:prstGeom>
        </p:spPr>
      </p:pic>
      <p:sp>
        <p:nvSpPr>
          <p:cNvPr id="7" name="TextBox 6"/>
          <p:cNvSpPr txBox="1"/>
          <p:nvPr/>
        </p:nvSpPr>
        <p:spPr>
          <a:xfrm>
            <a:off x="6019800" y="4915868"/>
            <a:ext cx="2861732" cy="646331"/>
          </a:xfrm>
          <a:prstGeom prst="rect">
            <a:avLst/>
          </a:prstGeom>
          <a:noFill/>
        </p:spPr>
        <p:txBody>
          <a:bodyPr wrap="square" rtlCol="0">
            <a:spAutoFit/>
          </a:bodyPr>
          <a:lstStyle/>
          <a:p>
            <a:r>
              <a:rPr lang="en-US" dirty="0" smtClean="0"/>
              <a:t>Tripod with optical </a:t>
            </a:r>
            <a:r>
              <a:rPr lang="en-US" dirty="0" smtClean="0"/>
              <a:t>or physical plummet</a:t>
            </a:r>
            <a:endParaRPr lang="en-US" dirty="0"/>
          </a:p>
        </p:txBody>
      </p:sp>
      <p:sp>
        <p:nvSpPr>
          <p:cNvPr id="8" name="TextBox 7"/>
          <p:cNvSpPr txBox="1"/>
          <p:nvPr/>
        </p:nvSpPr>
        <p:spPr>
          <a:xfrm>
            <a:off x="1083732" y="2971338"/>
            <a:ext cx="2032001" cy="369332"/>
          </a:xfrm>
          <a:prstGeom prst="rect">
            <a:avLst/>
          </a:prstGeom>
          <a:noFill/>
        </p:spPr>
        <p:txBody>
          <a:bodyPr wrap="square" rtlCol="0">
            <a:spAutoFit/>
          </a:bodyPr>
          <a:lstStyle/>
          <a:p>
            <a:r>
              <a:rPr lang="en-US" dirty="0" smtClean="0"/>
              <a:t>Spike mount</a:t>
            </a:r>
            <a:endParaRPr lang="en-US" dirty="0"/>
          </a:p>
        </p:txBody>
      </p:sp>
      <p:sp>
        <p:nvSpPr>
          <p:cNvPr id="9" name="TextBox 8"/>
          <p:cNvSpPr txBox="1"/>
          <p:nvPr/>
        </p:nvSpPr>
        <p:spPr>
          <a:xfrm>
            <a:off x="2590389" y="6263394"/>
            <a:ext cx="660194" cy="369332"/>
          </a:xfrm>
          <a:prstGeom prst="rect">
            <a:avLst/>
          </a:prstGeom>
          <a:noFill/>
        </p:spPr>
        <p:txBody>
          <a:bodyPr wrap="none" rtlCol="0">
            <a:spAutoFit/>
          </a:bodyPr>
          <a:lstStyle/>
          <a:p>
            <a:r>
              <a:rPr lang="en-US" dirty="0" smtClean="0"/>
              <a:t>Mast </a:t>
            </a:r>
            <a:endParaRPr lang="en-US" dirty="0"/>
          </a:p>
        </p:txBody>
      </p:sp>
      <p:sp>
        <p:nvSpPr>
          <p:cNvPr id="10" name="TextBox 9"/>
          <p:cNvSpPr txBox="1"/>
          <p:nvPr/>
        </p:nvSpPr>
        <p:spPr>
          <a:xfrm>
            <a:off x="6129867" y="6299879"/>
            <a:ext cx="2461131" cy="338554"/>
          </a:xfrm>
          <a:prstGeom prst="rect">
            <a:avLst/>
          </a:prstGeom>
          <a:noFill/>
        </p:spPr>
        <p:txBody>
          <a:bodyPr wrap="none" rtlCol="0">
            <a:spAutoFit/>
          </a:bodyPr>
          <a:lstStyle/>
          <a:p>
            <a:r>
              <a:rPr lang="en-US" sz="1600" dirty="0" smtClean="0"/>
              <a:t>Courtesy UNAVO web page</a:t>
            </a:r>
            <a:endParaRPr lang="en-US" sz="1600" dirty="0"/>
          </a:p>
        </p:txBody>
      </p:sp>
      <p:sp>
        <p:nvSpPr>
          <p:cNvPr id="3" name="Date Placeholder 2"/>
          <p:cNvSpPr>
            <a:spLocks noGrp="1"/>
          </p:cNvSpPr>
          <p:nvPr>
            <p:ph type="dt" sz="half" idx="10"/>
          </p:nvPr>
        </p:nvSpPr>
        <p:spPr/>
        <p:txBody>
          <a:bodyPr/>
          <a:lstStyle/>
          <a:p>
            <a:fld id="{8432C3A8-22FA-F44A-9703-EF71151875C2}" type="datetime1">
              <a:rPr lang="en-US" smtClean="0"/>
              <a:t>7/11/13</a:t>
            </a:fld>
            <a:endParaRPr lang="en-US"/>
          </a:p>
        </p:txBody>
      </p:sp>
      <p:sp>
        <p:nvSpPr>
          <p:cNvPr id="11" name="Footer Placeholder 10"/>
          <p:cNvSpPr>
            <a:spLocks noGrp="1"/>
          </p:cNvSpPr>
          <p:nvPr>
            <p:ph type="ftr" sz="quarter" idx="11"/>
          </p:nvPr>
        </p:nvSpPr>
        <p:spPr/>
        <p:txBody>
          <a:bodyPr/>
          <a:lstStyle/>
          <a:p>
            <a:r>
              <a:rPr lang="en-US" smtClean="0"/>
              <a:t>Survey-mode Measurements and Analysis</a:t>
            </a:r>
            <a:endParaRPr lang="en-US"/>
          </a:p>
        </p:txBody>
      </p:sp>
    </p:spTree>
    <p:extLst>
      <p:ext uri="{BB962C8B-B14F-4D97-AF65-F5344CB8AC3E}">
        <p14:creationId xmlns:p14="http://schemas.microsoft.com/office/powerpoint/2010/main" val="2190972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4295"/>
          </a:xfrm>
        </p:spPr>
        <p:txBody>
          <a:bodyPr>
            <a:noAutofit/>
          </a:bodyPr>
          <a:lstStyle/>
          <a:p>
            <a:r>
              <a:rPr lang="en-US" sz="2800" dirty="0" smtClean="0"/>
              <a:t>Low mount in a good </a:t>
            </a:r>
            <a:r>
              <a:rPr lang="en-US" sz="2800" dirty="0" err="1" smtClean="0"/>
              <a:t>enviroment</a:t>
            </a:r>
            <a:endParaRPr lang="en-US" sz="2800" dirty="0"/>
          </a:p>
        </p:txBody>
      </p:sp>
      <p:pic>
        <p:nvPicPr>
          <p:cNvPr id="11" name="Content Placeholder 10" descr="STVP.jpg"/>
          <p:cNvPicPr>
            <a:picLocks noGrp="1" noChangeAspect="1"/>
          </p:cNvPicPr>
          <p:nvPr>
            <p:ph idx="1"/>
          </p:nvPr>
        </p:nvPicPr>
        <p:blipFill rotWithShape="1">
          <a:blip r:embed="rId3">
            <a:extLst>
              <a:ext uri="{28A0092B-C50C-407E-A947-70E740481C1C}">
                <a14:useLocalDpi xmlns:a14="http://schemas.microsoft.com/office/drawing/2010/main" val="0"/>
              </a:ext>
            </a:extLst>
          </a:blip>
          <a:srcRect t="27695" r="31453" b="20854"/>
          <a:stretch/>
        </p:blipFill>
        <p:spPr>
          <a:xfrm>
            <a:off x="457200" y="1371600"/>
            <a:ext cx="5418667" cy="3048000"/>
          </a:xfrm>
        </p:spPr>
      </p:pic>
      <p:pic>
        <p:nvPicPr>
          <p:cNvPr id="12" name="Content Placeholder 5" descr="STVP.265_elev_res.gif"/>
          <p:cNvPicPr>
            <a:picLocks noChangeAspect="1"/>
          </p:cNvPicPr>
          <p:nvPr/>
        </p:nvPicPr>
        <p:blipFill rotWithShape="1">
          <a:blip r:embed="rId4">
            <a:extLst>
              <a:ext uri="{28A0092B-C50C-407E-A947-70E740481C1C}">
                <a14:useLocalDpi xmlns:a14="http://schemas.microsoft.com/office/drawing/2010/main" val="0"/>
              </a:ext>
            </a:extLst>
          </a:blip>
          <a:srcRect t="59370" b="3953"/>
          <a:stretch/>
        </p:blipFill>
        <p:spPr>
          <a:xfrm>
            <a:off x="457200" y="4470400"/>
            <a:ext cx="4249738" cy="2252663"/>
          </a:xfrm>
          <a:prstGeom prst="rect">
            <a:avLst/>
          </a:prstGeom>
        </p:spPr>
      </p:pic>
      <p:sp>
        <p:nvSpPr>
          <p:cNvPr id="3" name="Date Placeholder 2"/>
          <p:cNvSpPr>
            <a:spLocks noGrp="1"/>
          </p:cNvSpPr>
          <p:nvPr>
            <p:ph type="dt" sz="half" idx="10"/>
          </p:nvPr>
        </p:nvSpPr>
        <p:spPr/>
        <p:txBody>
          <a:bodyPr/>
          <a:lstStyle/>
          <a:p>
            <a:fld id="{BD8CFAFC-29BA-E247-B95F-F66E802F2E36}" type="datetime1">
              <a:rPr lang="en-US" smtClean="0"/>
              <a:t>7/11/13</a:t>
            </a:fld>
            <a:endParaRPr lang="en-US"/>
          </a:p>
        </p:txBody>
      </p:sp>
      <p:sp>
        <p:nvSpPr>
          <p:cNvPr id="4" name="Footer Placeholder 3"/>
          <p:cNvSpPr>
            <a:spLocks noGrp="1"/>
          </p:cNvSpPr>
          <p:nvPr>
            <p:ph type="ftr" sz="quarter" idx="11"/>
          </p:nvPr>
        </p:nvSpPr>
        <p:spPr/>
        <p:txBody>
          <a:bodyPr/>
          <a:lstStyle/>
          <a:p>
            <a:r>
              <a:rPr lang="en-US" smtClean="0"/>
              <a:t>Survey-mode Measurements and Analysis</a:t>
            </a:r>
            <a:endParaRPr lang="en-US"/>
          </a:p>
        </p:txBody>
      </p:sp>
      <p:sp>
        <p:nvSpPr>
          <p:cNvPr id="5" name="TextBox 4"/>
          <p:cNvSpPr txBox="1"/>
          <p:nvPr/>
        </p:nvSpPr>
        <p:spPr>
          <a:xfrm>
            <a:off x="6245318" y="1441178"/>
            <a:ext cx="2441481" cy="1754327"/>
          </a:xfrm>
          <a:prstGeom prst="rect">
            <a:avLst/>
          </a:prstGeom>
          <a:noFill/>
        </p:spPr>
        <p:txBody>
          <a:bodyPr wrap="square" rtlCol="0">
            <a:spAutoFit/>
          </a:bodyPr>
          <a:lstStyle/>
          <a:p>
            <a:r>
              <a:rPr lang="en-US" dirty="0" smtClean="0"/>
              <a:t>STVP</a:t>
            </a:r>
          </a:p>
          <a:p>
            <a:r>
              <a:rPr lang="en-US" dirty="0" smtClean="0"/>
              <a:t>Steven’s Pass, Cascades Range in western Washington</a:t>
            </a:r>
          </a:p>
          <a:p>
            <a:endParaRPr lang="en-US" dirty="0"/>
          </a:p>
          <a:p>
            <a:r>
              <a:rPr lang="en-US" dirty="0" smtClean="0"/>
              <a:t>18-cm spike mount</a:t>
            </a:r>
            <a:endParaRPr lang="en-US" dirty="0"/>
          </a:p>
        </p:txBody>
      </p:sp>
      <p:sp>
        <p:nvSpPr>
          <p:cNvPr id="7" name="TextBox 6"/>
          <p:cNvSpPr txBox="1"/>
          <p:nvPr/>
        </p:nvSpPr>
        <p:spPr>
          <a:xfrm>
            <a:off x="4808026" y="4894690"/>
            <a:ext cx="4095993" cy="1477328"/>
          </a:xfrm>
          <a:prstGeom prst="rect">
            <a:avLst/>
          </a:prstGeom>
          <a:noFill/>
        </p:spPr>
        <p:txBody>
          <a:bodyPr wrap="none" rtlCol="0">
            <a:spAutoFit/>
          </a:bodyPr>
          <a:lstStyle/>
          <a:p>
            <a:r>
              <a:rPr lang="en-US" dirty="0" smtClean="0"/>
              <a:t>No long-term repeatability yet, but 44 </a:t>
            </a:r>
            <a:r>
              <a:rPr lang="en-US" dirty="0" err="1" smtClean="0"/>
              <a:t>hrs</a:t>
            </a:r>
            <a:endParaRPr lang="en-US" dirty="0"/>
          </a:p>
          <a:p>
            <a:r>
              <a:rPr lang="en-US" dirty="0"/>
              <a:t>o</a:t>
            </a:r>
            <a:r>
              <a:rPr lang="en-US" dirty="0" smtClean="0"/>
              <a:t>f observations in 2012 give formal </a:t>
            </a:r>
          </a:p>
          <a:p>
            <a:r>
              <a:rPr lang="en-US" dirty="0" smtClean="0"/>
              <a:t>Uncertainties 0.5 mm horizontal, 3 mm </a:t>
            </a:r>
          </a:p>
          <a:p>
            <a:r>
              <a:rPr lang="en-US" dirty="0"/>
              <a:t>v</a:t>
            </a:r>
            <a:r>
              <a:rPr lang="en-US" dirty="0" smtClean="0"/>
              <a:t>ertical. Note minimal long-period signal </a:t>
            </a:r>
          </a:p>
          <a:p>
            <a:r>
              <a:rPr lang="en-US" dirty="0" smtClean="0"/>
              <a:t>scattering</a:t>
            </a:r>
            <a:endParaRPr lang="en-US" dirty="0"/>
          </a:p>
        </p:txBody>
      </p:sp>
    </p:spTree>
    <p:extLst>
      <p:ext uri="{BB962C8B-B14F-4D97-AF65-F5344CB8AC3E}">
        <p14:creationId xmlns:p14="http://schemas.microsoft.com/office/powerpoint/2010/main" val="2328637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41733" cy="487362"/>
          </a:xfrm>
        </p:spPr>
        <p:txBody>
          <a:bodyPr>
            <a:noAutofit/>
          </a:bodyPr>
          <a:lstStyle/>
          <a:p>
            <a:r>
              <a:rPr lang="en-US" sz="2800" dirty="0" smtClean="0"/>
              <a:t>Low mount in a dirty environment</a:t>
            </a:r>
            <a:endParaRPr lang="en-US" sz="2800" dirty="0"/>
          </a:p>
        </p:txBody>
      </p:sp>
      <p:pic>
        <p:nvPicPr>
          <p:cNvPr id="8" name="Content Placeholder 7" descr="B059-1.jpg"/>
          <p:cNvPicPr>
            <a:picLocks noGrp="1" noChangeAspect="1"/>
          </p:cNvPicPr>
          <p:nvPr>
            <p:ph idx="1"/>
          </p:nvPr>
        </p:nvPicPr>
        <p:blipFill rotWithShape="1">
          <a:blip r:embed="rId3">
            <a:extLst>
              <a:ext uri="{28A0092B-C50C-407E-A947-70E740481C1C}">
                <a14:useLocalDpi xmlns:a14="http://schemas.microsoft.com/office/drawing/2010/main" val="0"/>
              </a:ext>
            </a:extLst>
          </a:blip>
          <a:srcRect t="13305" r="43763" b="13305"/>
          <a:stretch/>
        </p:blipFill>
        <p:spPr>
          <a:xfrm>
            <a:off x="3607345" y="1074581"/>
            <a:ext cx="2544130" cy="2487976"/>
          </a:xfrm>
        </p:spPr>
      </p:pic>
      <p:pic>
        <p:nvPicPr>
          <p:cNvPr id="4" name="Picture 3" descr="B059-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700" y="1074581"/>
            <a:ext cx="3320068" cy="2487976"/>
          </a:xfrm>
          <a:prstGeom prst="rect">
            <a:avLst/>
          </a:prstGeom>
        </p:spPr>
      </p:pic>
      <p:pic>
        <p:nvPicPr>
          <p:cNvPr id="9" name="Content Placeholder 8" descr="B059.265_elev_res.gif"/>
          <p:cNvPicPr>
            <a:picLocks noChangeAspect="1"/>
          </p:cNvPicPr>
          <p:nvPr/>
        </p:nvPicPr>
        <p:blipFill rotWithShape="1">
          <a:blip r:embed="rId5">
            <a:extLst>
              <a:ext uri="{28A0092B-C50C-407E-A947-70E740481C1C}">
                <a14:useLocalDpi xmlns:a14="http://schemas.microsoft.com/office/drawing/2010/main" val="0"/>
              </a:ext>
            </a:extLst>
          </a:blip>
          <a:srcRect t="59000" b="1781"/>
          <a:stretch/>
        </p:blipFill>
        <p:spPr>
          <a:xfrm>
            <a:off x="-161490" y="4052887"/>
            <a:ext cx="4064000" cy="2303463"/>
          </a:xfrm>
          <a:prstGeom prst="rect">
            <a:avLst/>
          </a:prstGeom>
        </p:spPr>
      </p:pic>
      <p:sp>
        <p:nvSpPr>
          <p:cNvPr id="3" name="Date Placeholder 2"/>
          <p:cNvSpPr>
            <a:spLocks noGrp="1"/>
          </p:cNvSpPr>
          <p:nvPr>
            <p:ph type="dt" sz="half" idx="10"/>
          </p:nvPr>
        </p:nvSpPr>
        <p:spPr/>
        <p:txBody>
          <a:bodyPr/>
          <a:lstStyle/>
          <a:p>
            <a:fld id="{E54DADE6-FA4A-5046-83FE-1BCC6D20B26D}" type="datetime1">
              <a:rPr lang="en-US" smtClean="0"/>
              <a:t>7/11/13</a:t>
            </a:fld>
            <a:endParaRPr lang="en-US"/>
          </a:p>
        </p:txBody>
      </p:sp>
      <p:sp>
        <p:nvSpPr>
          <p:cNvPr id="5" name="Footer Placeholder 4"/>
          <p:cNvSpPr>
            <a:spLocks noGrp="1"/>
          </p:cNvSpPr>
          <p:nvPr>
            <p:ph type="ftr" sz="quarter" idx="11"/>
          </p:nvPr>
        </p:nvSpPr>
        <p:spPr/>
        <p:txBody>
          <a:bodyPr/>
          <a:lstStyle/>
          <a:p>
            <a:r>
              <a:rPr lang="en-US" smtClean="0"/>
              <a:t>Survey-mode Measurements and Analysis</a:t>
            </a:r>
            <a:endParaRPr lang="en-US"/>
          </a:p>
        </p:txBody>
      </p:sp>
      <p:sp>
        <p:nvSpPr>
          <p:cNvPr id="6" name="TextBox 5"/>
          <p:cNvSpPr txBox="1"/>
          <p:nvPr/>
        </p:nvSpPr>
        <p:spPr>
          <a:xfrm>
            <a:off x="6626499" y="1269848"/>
            <a:ext cx="1495651" cy="2031325"/>
          </a:xfrm>
          <a:prstGeom prst="rect">
            <a:avLst/>
          </a:prstGeom>
          <a:noFill/>
        </p:spPr>
        <p:txBody>
          <a:bodyPr wrap="square" rtlCol="0">
            <a:spAutoFit/>
          </a:bodyPr>
          <a:lstStyle/>
          <a:p>
            <a:r>
              <a:rPr lang="en-US" dirty="0" smtClean="0"/>
              <a:t>B059</a:t>
            </a:r>
          </a:p>
          <a:p>
            <a:r>
              <a:rPr lang="en-US" dirty="0" smtClean="0"/>
              <a:t>Roadside meadow in western Washington </a:t>
            </a:r>
          </a:p>
          <a:p>
            <a:r>
              <a:rPr lang="en-US" dirty="0" smtClean="0"/>
              <a:t>12.5-cm spike mount</a:t>
            </a:r>
            <a:endParaRPr lang="en-US" dirty="0"/>
          </a:p>
        </p:txBody>
      </p:sp>
      <p:sp>
        <p:nvSpPr>
          <p:cNvPr id="7" name="TextBox 6"/>
          <p:cNvSpPr txBox="1"/>
          <p:nvPr/>
        </p:nvSpPr>
        <p:spPr>
          <a:xfrm>
            <a:off x="4070332" y="3846104"/>
            <a:ext cx="4328601" cy="2308324"/>
          </a:xfrm>
          <a:prstGeom prst="rect">
            <a:avLst/>
          </a:prstGeom>
          <a:noFill/>
        </p:spPr>
        <p:txBody>
          <a:bodyPr wrap="square" rtlCol="0">
            <a:spAutoFit/>
          </a:bodyPr>
          <a:lstStyle/>
          <a:p>
            <a:r>
              <a:rPr lang="en-US" dirty="0" smtClean="0"/>
              <a:t>Two 24-hr measurements in 2012 agree at 1 mm horizontal</a:t>
            </a:r>
            <a:r>
              <a:rPr lang="en-US" dirty="0"/>
              <a:t>, </a:t>
            </a:r>
            <a:r>
              <a:rPr lang="en-US" dirty="0" smtClean="0"/>
              <a:t>4 mm though formal uncertainties 2 mm, 10mm due to high  random noise (diffuse multipath or water vapor?) </a:t>
            </a:r>
            <a:r>
              <a:rPr lang="en-US" dirty="0"/>
              <a:t>Note minimal long-period signal </a:t>
            </a:r>
          </a:p>
          <a:p>
            <a:r>
              <a:rPr lang="en-US" dirty="0" smtClean="0"/>
              <a:t>Scattering   Long-term scatter 3 mm horizontal, 5 mm vertical (monument </a:t>
            </a:r>
            <a:r>
              <a:rPr lang="en-US" dirty="0" err="1" smtClean="0"/>
              <a:t>instablity</a:t>
            </a:r>
            <a:r>
              <a:rPr lang="en-US" dirty="0" smtClean="0"/>
              <a:t>? ).  </a:t>
            </a:r>
            <a:endParaRPr lang="en-US" dirty="0"/>
          </a:p>
        </p:txBody>
      </p:sp>
    </p:spTree>
    <p:extLst>
      <p:ext uri="{BB962C8B-B14F-4D97-AF65-F5344CB8AC3E}">
        <p14:creationId xmlns:p14="http://schemas.microsoft.com/office/powerpoint/2010/main" val="1524994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4295"/>
          </a:xfrm>
        </p:spPr>
        <p:txBody>
          <a:bodyPr>
            <a:noAutofit/>
          </a:bodyPr>
          <a:lstStyle/>
          <a:p>
            <a:r>
              <a:rPr lang="en-US" sz="2800" dirty="0" smtClean="0"/>
              <a:t>High mount in a dirty environment </a:t>
            </a:r>
            <a:endParaRPr lang="en-US" sz="2800" dirty="0"/>
          </a:p>
        </p:txBody>
      </p:sp>
      <p:pic>
        <p:nvPicPr>
          <p:cNvPr id="6" name="Content Placeholder 5" descr="C033.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0661" t="17066" r="19476" b="33232"/>
          <a:stretch/>
        </p:blipFill>
        <p:spPr>
          <a:xfrm>
            <a:off x="457201" y="1032933"/>
            <a:ext cx="5013326" cy="2672719"/>
          </a:xfrm>
        </p:spPr>
      </p:pic>
      <p:pic>
        <p:nvPicPr>
          <p:cNvPr id="7" name="Content Placeholder 3" descr="L387.265_elev_res.gif"/>
          <p:cNvPicPr>
            <a:picLocks noChangeAspect="1"/>
          </p:cNvPicPr>
          <p:nvPr/>
        </p:nvPicPr>
        <p:blipFill rotWithShape="1">
          <a:blip r:embed="rId4">
            <a:extLst>
              <a:ext uri="{28A0092B-C50C-407E-A947-70E740481C1C}">
                <a14:useLocalDpi xmlns:a14="http://schemas.microsoft.com/office/drawing/2010/main" val="0"/>
              </a:ext>
            </a:extLst>
          </a:blip>
          <a:srcRect t="59435" b="14145"/>
          <a:stretch/>
        </p:blipFill>
        <p:spPr>
          <a:xfrm>
            <a:off x="0" y="3864231"/>
            <a:ext cx="5588000" cy="2133600"/>
          </a:xfrm>
          <a:prstGeom prst="rect">
            <a:avLst/>
          </a:prstGeom>
        </p:spPr>
      </p:pic>
      <p:sp>
        <p:nvSpPr>
          <p:cNvPr id="3" name="Date Placeholder 2"/>
          <p:cNvSpPr>
            <a:spLocks noGrp="1"/>
          </p:cNvSpPr>
          <p:nvPr>
            <p:ph type="dt" sz="half" idx="10"/>
          </p:nvPr>
        </p:nvSpPr>
        <p:spPr/>
        <p:txBody>
          <a:bodyPr/>
          <a:lstStyle/>
          <a:p>
            <a:fld id="{30A27937-0CE9-CF4E-A7CC-6DD49A6D9422}" type="datetime1">
              <a:rPr lang="en-US" smtClean="0"/>
              <a:t>7/11/13</a:t>
            </a:fld>
            <a:endParaRPr lang="en-US"/>
          </a:p>
        </p:txBody>
      </p:sp>
      <p:sp>
        <p:nvSpPr>
          <p:cNvPr id="4" name="Footer Placeholder 3"/>
          <p:cNvSpPr>
            <a:spLocks noGrp="1"/>
          </p:cNvSpPr>
          <p:nvPr>
            <p:ph type="ftr" sz="quarter" idx="11"/>
          </p:nvPr>
        </p:nvSpPr>
        <p:spPr/>
        <p:txBody>
          <a:bodyPr/>
          <a:lstStyle/>
          <a:p>
            <a:r>
              <a:rPr lang="en-US" smtClean="0"/>
              <a:t>Survey-mode Measurements and Analysis</a:t>
            </a:r>
            <a:endParaRPr lang="en-US"/>
          </a:p>
        </p:txBody>
      </p:sp>
      <p:sp>
        <p:nvSpPr>
          <p:cNvPr id="5" name="TextBox 4"/>
          <p:cNvSpPr txBox="1"/>
          <p:nvPr/>
        </p:nvSpPr>
        <p:spPr>
          <a:xfrm>
            <a:off x="6129967" y="1064293"/>
            <a:ext cx="2414361" cy="1754327"/>
          </a:xfrm>
          <a:prstGeom prst="rect">
            <a:avLst/>
          </a:prstGeom>
          <a:noFill/>
        </p:spPr>
        <p:txBody>
          <a:bodyPr wrap="square" rtlCol="0">
            <a:spAutoFit/>
          </a:bodyPr>
          <a:lstStyle/>
          <a:p>
            <a:r>
              <a:rPr lang="en-US" dirty="0" smtClean="0"/>
              <a:t>C033</a:t>
            </a:r>
          </a:p>
          <a:p>
            <a:r>
              <a:rPr lang="en-US" dirty="0" smtClean="0"/>
              <a:t>Old survey mark in dirt in central Washington.</a:t>
            </a:r>
          </a:p>
          <a:p>
            <a:r>
              <a:rPr lang="en-US" dirty="0" smtClean="0"/>
              <a:t>Tripod mount.  (Train blockage was short-lived)</a:t>
            </a:r>
            <a:endParaRPr lang="en-US" dirty="0"/>
          </a:p>
        </p:txBody>
      </p:sp>
      <p:sp>
        <p:nvSpPr>
          <p:cNvPr id="8" name="TextBox 7"/>
          <p:cNvSpPr txBox="1"/>
          <p:nvPr/>
        </p:nvSpPr>
        <p:spPr>
          <a:xfrm>
            <a:off x="6129967" y="3273677"/>
            <a:ext cx="2271197" cy="2939267"/>
          </a:xfrm>
          <a:prstGeom prst="rect">
            <a:avLst/>
          </a:prstGeom>
          <a:noFill/>
        </p:spPr>
        <p:txBody>
          <a:bodyPr wrap="square" rtlCol="0">
            <a:spAutoFit/>
          </a:bodyPr>
          <a:lstStyle/>
          <a:p>
            <a:r>
              <a:rPr lang="en-US" dirty="0" smtClean="0"/>
              <a:t>2012 19-hr session and 5-hr session agree at 1.5 mm horizontal, 3 mm </a:t>
            </a:r>
            <a:r>
              <a:rPr lang="en-US" dirty="0" err="1" smtClean="0"/>
              <a:t>vertiical</a:t>
            </a:r>
            <a:r>
              <a:rPr lang="en-US" dirty="0" smtClean="0"/>
              <a:t>.  Long-term repeatability 2 mm horizontal, 12 mm vertical. </a:t>
            </a:r>
          </a:p>
          <a:p>
            <a:pPr>
              <a:spcBef>
                <a:spcPts val="600"/>
              </a:spcBef>
            </a:pPr>
            <a:r>
              <a:rPr lang="en-US" dirty="0" smtClean="0"/>
              <a:t>Surprisingly little short-period multipath (dry dirt?)</a:t>
            </a:r>
            <a:endParaRPr lang="en-US" dirty="0"/>
          </a:p>
        </p:txBody>
      </p:sp>
    </p:spTree>
    <p:extLst>
      <p:ext uri="{BB962C8B-B14F-4D97-AF65-F5344CB8AC3E}">
        <p14:creationId xmlns:p14="http://schemas.microsoft.com/office/powerpoint/2010/main" val="112942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476" y="211642"/>
            <a:ext cx="6700477" cy="635025"/>
          </a:xfrm>
        </p:spPr>
        <p:txBody>
          <a:bodyPr>
            <a:normAutofit/>
          </a:bodyPr>
          <a:lstStyle/>
          <a:p>
            <a:r>
              <a:rPr lang="en-US" sz="2800" dirty="0"/>
              <a:t>L</a:t>
            </a:r>
            <a:r>
              <a:rPr lang="en-US" sz="2800" dirty="0" smtClean="0"/>
              <a:t>ow mount on a  slope  </a:t>
            </a:r>
            <a:endParaRPr lang="en-US" sz="2800" dirty="0"/>
          </a:p>
        </p:txBody>
      </p:sp>
      <p:pic>
        <p:nvPicPr>
          <p:cNvPr id="8" name="Content Placeholder 7" descr="LYFR_1.jpg"/>
          <p:cNvPicPr>
            <a:picLocks noGrp="1" noChangeAspect="1"/>
          </p:cNvPicPr>
          <p:nvPr>
            <p:ph idx="1"/>
          </p:nvPr>
        </p:nvPicPr>
        <p:blipFill rotWithShape="1">
          <a:blip r:embed="rId3">
            <a:extLst>
              <a:ext uri="{28A0092B-C50C-407E-A947-70E740481C1C}">
                <a14:useLocalDpi xmlns:a14="http://schemas.microsoft.com/office/drawing/2010/main" val="0"/>
              </a:ext>
            </a:extLst>
          </a:blip>
          <a:srcRect l="9868" r="9868" b="34862"/>
          <a:stretch/>
        </p:blipFill>
        <p:spPr>
          <a:xfrm>
            <a:off x="245543" y="1137637"/>
            <a:ext cx="4931919" cy="3001885"/>
          </a:xfrm>
        </p:spPr>
      </p:pic>
      <p:pic>
        <p:nvPicPr>
          <p:cNvPr id="9" name="Content Placeholder 4" descr="LYFR.254_elev_res.gif"/>
          <p:cNvPicPr>
            <a:picLocks noChangeAspect="1"/>
          </p:cNvPicPr>
          <p:nvPr/>
        </p:nvPicPr>
        <p:blipFill rotWithShape="1">
          <a:blip r:embed="rId4">
            <a:extLst>
              <a:ext uri="{28A0092B-C50C-407E-A947-70E740481C1C}">
                <a14:useLocalDpi xmlns:a14="http://schemas.microsoft.com/office/drawing/2010/main" val="0"/>
              </a:ext>
            </a:extLst>
          </a:blip>
          <a:srcRect l="381" t="59849" r="381" b="2842"/>
          <a:stretch/>
        </p:blipFill>
        <p:spPr>
          <a:xfrm>
            <a:off x="457200" y="4139522"/>
            <a:ext cx="4487863" cy="2438400"/>
          </a:xfrm>
          <a:prstGeom prst="rect">
            <a:avLst/>
          </a:prstGeom>
        </p:spPr>
      </p:pic>
      <p:sp>
        <p:nvSpPr>
          <p:cNvPr id="3" name="Date Placeholder 2"/>
          <p:cNvSpPr>
            <a:spLocks noGrp="1"/>
          </p:cNvSpPr>
          <p:nvPr>
            <p:ph type="dt" sz="half" idx="10"/>
          </p:nvPr>
        </p:nvSpPr>
        <p:spPr/>
        <p:txBody>
          <a:bodyPr/>
          <a:lstStyle/>
          <a:p>
            <a:fld id="{7D763EC8-E53A-1D44-89A4-8ECE592D9FF7}" type="datetime1">
              <a:rPr lang="en-US" smtClean="0"/>
              <a:t>7/11/13</a:t>
            </a:fld>
            <a:endParaRPr lang="en-US"/>
          </a:p>
        </p:txBody>
      </p:sp>
      <p:sp>
        <p:nvSpPr>
          <p:cNvPr id="4" name="Footer Placeholder 3"/>
          <p:cNvSpPr>
            <a:spLocks noGrp="1"/>
          </p:cNvSpPr>
          <p:nvPr>
            <p:ph type="ftr" sz="quarter" idx="11"/>
          </p:nvPr>
        </p:nvSpPr>
        <p:spPr/>
        <p:txBody>
          <a:bodyPr/>
          <a:lstStyle/>
          <a:p>
            <a:r>
              <a:rPr lang="en-US" smtClean="0"/>
              <a:t>Survey-mode Measurements and Analysis</a:t>
            </a:r>
            <a:endParaRPr lang="en-US"/>
          </a:p>
        </p:txBody>
      </p:sp>
      <p:sp>
        <p:nvSpPr>
          <p:cNvPr id="5" name="TextBox 4"/>
          <p:cNvSpPr txBox="1"/>
          <p:nvPr/>
        </p:nvSpPr>
        <p:spPr>
          <a:xfrm>
            <a:off x="6019800" y="1416369"/>
            <a:ext cx="1844081" cy="1754327"/>
          </a:xfrm>
          <a:prstGeom prst="rect">
            <a:avLst/>
          </a:prstGeom>
          <a:noFill/>
        </p:spPr>
        <p:txBody>
          <a:bodyPr wrap="square" rtlCol="0">
            <a:spAutoFit/>
          </a:bodyPr>
          <a:lstStyle/>
          <a:p>
            <a:r>
              <a:rPr lang="en-US" dirty="0" smtClean="0"/>
              <a:t>LYFR</a:t>
            </a:r>
          </a:p>
          <a:p>
            <a:r>
              <a:rPr lang="en-US" dirty="0" smtClean="0"/>
              <a:t>Rocky river bank in eastern Oregon </a:t>
            </a:r>
          </a:p>
          <a:p>
            <a:r>
              <a:rPr lang="en-US" dirty="0" smtClean="0"/>
              <a:t>12.5-</a:t>
            </a:r>
            <a:r>
              <a:rPr lang="en-US" dirty="0" smtClean="0"/>
              <a:t>cm spike mount</a:t>
            </a:r>
          </a:p>
        </p:txBody>
      </p:sp>
      <p:sp>
        <p:nvSpPr>
          <p:cNvPr id="6" name="TextBox 5"/>
          <p:cNvSpPr txBox="1"/>
          <p:nvPr/>
        </p:nvSpPr>
        <p:spPr>
          <a:xfrm>
            <a:off x="5482516" y="4690874"/>
            <a:ext cx="3114024" cy="923330"/>
          </a:xfrm>
          <a:prstGeom prst="rect">
            <a:avLst/>
          </a:prstGeom>
          <a:noFill/>
        </p:spPr>
        <p:txBody>
          <a:bodyPr wrap="square" rtlCol="0">
            <a:spAutoFit/>
          </a:bodyPr>
          <a:lstStyle/>
          <a:p>
            <a:r>
              <a:rPr lang="en-US" dirty="0" smtClean="0"/>
              <a:t>Single 14-hr session .  Long-period </a:t>
            </a:r>
            <a:r>
              <a:rPr lang="en-US" dirty="0" smtClean="0"/>
              <a:t>multipath </a:t>
            </a:r>
            <a:r>
              <a:rPr lang="en-US" dirty="0" smtClean="0"/>
              <a:t>due to slope and/or reflective rocks ?</a:t>
            </a:r>
            <a:endParaRPr lang="en-US" dirty="0"/>
          </a:p>
        </p:txBody>
      </p:sp>
    </p:spTree>
    <p:extLst>
      <p:ext uri="{BB962C8B-B14F-4D97-AF65-F5344CB8AC3E}">
        <p14:creationId xmlns:p14="http://schemas.microsoft.com/office/powerpoint/2010/main" val="8652827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269</TotalTime>
  <Words>2238</Words>
  <Application>Microsoft Macintosh PowerPoint</Application>
  <PresentationFormat>On-screen Show (4:3)</PresentationFormat>
  <Paragraphs>207</Paragraphs>
  <Slides>21</Slides>
  <Notes>17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Survey-mode Measurements and Analysis</vt:lpstr>
      <vt:lpstr>Measurement Strategies I:  Occupation Time</vt:lpstr>
      <vt:lpstr>Precision vs Session Length for Network Processing</vt:lpstr>
      <vt:lpstr>Measurement Strategies II:  Monuments and Instrumentation</vt:lpstr>
      <vt:lpstr>Three primary mounting options</vt:lpstr>
      <vt:lpstr>Low mount in a good enviroment</vt:lpstr>
      <vt:lpstr>Low mount in a dirty environment</vt:lpstr>
      <vt:lpstr>High mount in a dirty environment </vt:lpstr>
      <vt:lpstr>Low mount on a  slope  </vt:lpstr>
      <vt:lpstr>Special Characteristics of Survey-mode Data</vt:lpstr>
      <vt:lpstr>Analysis Strategy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Massachusetts  Institute of Technology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Boulder title slide </dc:title>
  <dc:subject/>
  <dc:creator>rwk</dc:creator>
  <cp:keywords/>
  <dc:description/>
  <cp:lastModifiedBy>rwk</cp:lastModifiedBy>
  <cp:revision>29</cp:revision>
  <dcterms:created xsi:type="dcterms:W3CDTF">2013-06-11T15:10:41Z</dcterms:created>
  <dcterms:modified xsi:type="dcterms:W3CDTF">2013-07-11T13:30:53Z</dcterms:modified>
  <cp:category/>
</cp:coreProperties>
</file>