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0"/>
  </p:notesMasterIdLst>
  <p:handoutMasterIdLst>
    <p:handoutMasterId r:id="rId41"/>
  </p:handoutMasterIdLst>
  <p:sldIdLst>
    <p:sldId id="287" r:id="rId2"/>
    <p:sldId id="289" r:id="rId3"/>
    <p:sldId id="290" r:id="rId4"/>
    <p:sldId id="291" r:id="rId5"/>
    <p:sldId id="292" r:id="rId6"/>
    <p:sldId id="293" r:id="rId7"/>
    <p:sldId id="294" r:id="rId8"/>
    <p:sldId id="295" r:id="rId9"/>
    <p:sldId id="296" r:id="rId10"/>
    <p:sldId id="297"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112" d="100"/>
          <a:sy n="112" d="100"/>
        </p:scale>
        <p:origin x="-68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6BF6874-B106-2846-A66F-D6D20C5E8E5E}" type="datetimeFigureOut">
              <a:rPr lang="en-US" smtClean="0"/>
              <a:t>7/2/13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4AFE854-A9FD-F04D-96A2-41F7BD3A449D}" type="slidenum">
              <a:rPr lang="en-US" smtClean="0"/>
              <a:t>‹#›</a:t>
            </a:fld>
            <a:endParaRPr lang="en-US"/>
          </a:p>
        </p:txBody>
      </p:sp>
    </p:spTree>
    <p:extLst>
      <p:ext uri="{BB962C8B-B14F-4D97-AF65-F5344CB8AC3E}">
        <p14:creationId xmlns:p14="http://schemas.microsoft.com/office/powerpoint/2010/main" val="39722075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41814A-DD9F-C745-AA50-BBE27614C8F1}" type="datetimeFigureOut">
              <a:rPr lang="en-US" smtClean="0"/>
              <a:t>7/2/13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3806B2-CD32-CE45-BDE4-722AE7827A79}" type="slidenum">
              <a:rPr lang="en-US" smtClean="0"/>
              <a:t>‹#›</a:t>
            </a:fld>
            <a:endParaRPr lang="en-US"/>
          </a:p>
        </p:txBody>
      </p:sp>
    </p:spTree>
    <p:extLst>
      <p:ext uri="{BB962C8B-B14F-4D97-AF65-F5344CB8AC3E}">
        <p14:creationId xmlns:p14="http://schemas.microsoft.com/office/powerpoint/2010/main" val="364267409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07/11/2013</a:t>
            </a:r>
            <a:endParaRPr lang="en-US"/>
          </a:p>
        </p:txBody>
      </p:sp>
      <p:sp>
        <p:nvSpPr>
          <p:cNvPr id="5" name="Footer Placeholder 4"/>
          <p:cNvSpPr>
            <a:spLocks noGrp="1"/>
          </p:cNvSpPr>
          <p:nvPr>
            <p:ph type="ftr" sz="quarter" idx="11"/>
          </p:nvPr>
        </p:nvSpPr>
        <p:spPr/>
        <p:txBody>
          <a:bodyPr/>
          <a:lstStyle/>
          <a:p>
            <a:r>
              <a:rPr lang="en-US" smtClean="0"/>
              <a:t>TrackRT</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07/11/2013</a:t>
            </a:r>
            <a:endParaRPr lang="en-US"/>
          </a:p>
        </p:txBody>
      </p:sp>
      <p:sp>
        <p:nvSpPr>
          <p:cNvPr id="5" name="Footer Placeholder 4"/>
          <p:cNvSpPr>
            <a:spLocks noGrp="1"/>
          </p:cNvSpPr>
          <p:nvPr>
            <p:ph type="ftr" sz="quarter" idx="11"/>
          </p:nvPr>
        </p:nvSpPr>
        <p:spPr/>
        <p:txBody>
          <a:bodyPr/>
          <a:lstStyle/>
          <a:p>
            <a:r>
              <a:rPr lang="en-US" smtClean="0"/>
              <a:t>TrackRT</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07/11/2013</a:t>
            </a:r>
            <a:endParaRPr lang="en-US"/>
          </a:p>
        </p:txBody>
      </p:sp>
      <p:sp>
        <p:nvSpPr>
          <p:cNvPr id="5" name="Footer Placeholder 4"/>
          <p:cNvSpPr>
            <a:spLocks noGrp="1"/>
          </p:cNvSpPr>
          <p:nvPr>
            <p:ph type="ftr" sz="quarter" idx="11"/>
          </p:nvPr>
        </p:nvSpPr>
        <p:spPr/>
        <p:txBody>
          <a:bodyPr/>
          <a:lstStyle/>
          <a:p>
            <a:r>
              <a:rPr lang="en-US" smtClean="0"/>
              <a:t>TrackRT</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07/11/2013</a:t>
            </a:r>
            <a:endParaRPr lang="en-US"/>
          </a:p>
        </p:txBody>
      </p:sp>
      <p:sp>
        <p:nvSpPr>
          <p:cNvPr id="5" name="Footer Placeholder 4"/>
          <p:cNvSpPr>
            <a:spLocks noGrp="1"/>
          </p:cNvSpPr>
          <p:nvPr>
            <p:ph type="ftr" sz="quarter" idx="11"/>
          </p:nvPr>
        </p:nvSpPr>
        <p:spPr/>
        <p:txBody>
          <a:bodyPr/>
          <a:lstStyle/>
          <a:p>
            <a:r>
              <a:rPr lang="en-US" smtClean="0"/>
              <a:t>TrackRT</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07/11/2013</a:t>
            </a:r>
            <a:endParaRPr lang="en-US"/>
          </a:p>
        </p:txBody>
      </p:sp>
      <p:sp>
        <p:nvSpPr>
          <p:cNvPr id="5" name="Footer Placeholder 4"/>
          <p:cNvSpPr>
            <a:spLocks noGrp="1"/>
          </p:cNvSpPr>
          <p:nvPr>
            <p:ph type="ftr" sz="quarter" idx="11"/>
          </p:nvPr>
        </p:nvSpPr>
        <p:spPr/>
        <p:txBody>
          <a:bodyPr/>
          <a:lstStyle/>
          <a:p>
            <a:r>
              <a:rPr lang="en-US" smtClean="0"/>
              <a:t>TrackRT</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07/11/2013</a:t>
            </a:r>
            <a:endParaRPr lang="en-US"/>
          </a:p>
        </p:txBody>
      </p:sp>
      <p:sp>
        <p:nvSpPr>
          <p:cNvPr id="6" name="Footer Placeholder 5"/>
          <p:cNvSpPr>
            <a:spLocks noGrp="1"/>
          </p:cNvSpPr>
          <p:nvPr>
            <p:ph type="ftr" sz="quarter" idx="11"/>
          </p:nvPr>
        </p:nvSpPr>
        <p:spPr/>
        <p:txBody>
          <a:bodyPr/>
          <a:lstStyle/>
          <a:p>
            <a:r>
              <a:rPr lang="en-US" smtClean="0"/>
              <a:t>TrackRT</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07/11/2013</a:t>
            </a:r>
            <a:endParaRPr lang="en-US"/>
          </a:p>
        </p:txBody>
      </p:sp>
      <p:sp>
        <p:nvSpPr>
          <p:cNvPr id="8" name="Footer Placeholder 7"/>
          <p:cNvSpPr>
            <a:spLocks noGrp="1"/>
          </p:cNvSpPr>
          <p:nvPr>
            <p:ph type="ftr" sz="quarter" idx="11"/>
          </p:nvPr>
        </p:nvSpPr>
        <p:spPr/>
        <p:txBody>
          <a:bodyPr/>
          <a:lstStyle/>
          <a:p>
            <a:r>
              <a:rPr lang="en-US" smtClean="0"/>
              <a:t>TrackRT</a:t>
            </a:r>
            <a:endParaRPr lang="en-US"/>
          </a:p>
        </p:txBody>
      </p:sp>
      <p:sp>
        <p:nvSpPr>
          <p:cNvPr id="9" name="Slide Number Placeholder 8"/>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07/11/2013</a:t>
            </a:r>
            <a:endParaRPr lang="en-US"/>
          </a:p>
        </p:txBody>
      </p:sp>
      <p:sp>
        <p:nvSpPr>
          <p:cNvPr id="4" name="Footer Placeholder 3"/>
          <p:cNvSpPr>
            <a:spLocks noGrp="1"/>
          </p:cNvSpPr>
          <p:nvPr>
            <p:ph type="ftr" sz="quarter" idx="11"/>
          </p:nvPr>
        </p:nvSpPr>
        <p:spPr/>
        <p:txBody>
          <a:bodyPr/>
          <a:lstStyle/>
          <a:p>
            <a:r>
              <a:rPr lang="en-US" smtClean="0"/>
              <a:t>TrackRT</a:t>
            </a:r>
            <a:endParaRPr lang="en-US"/>
          </a:p>
        </p:txBody>
      </p:sp>
      <p:sp>
        <p:nvSpPr>
          <p:cNvPr id="5" name="Slide Number Placeholder 4"/>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07/11/2013</a:t>
            </a:r>
            <a:endParaRPr lang="en-US"/>
          </a:p>
        </p:txBody>
      </p:sp>
      <p:sp>
        <p:nvSpPr>
          <p:cNvPr id="3" name="Footer Placeholder 2"/>
          <p:cNvSpPr>
            <a:spLocks noGrp="1"/>
          </p:cNvSpPr>
          <p:nvPr>
            <p:ph type="ftr" sz="quarter" idx="11"/>
          </p:nvPr>
        </p:nvSpPr>
        <p:spPr/>
        <p:txBody>
          <a:bodyPr/>
          <a:lstStyle/>
          <a:p>
            <a:r>
              <a:rPr lang="en-US" smtClean="0"/>
              <a:t>TrackRT</a:t>
            </a:r>
            <a:endParaRPr lang="en-US"/>
          </a:p>
        </p:txBody>
      </p:sp>
      <p:sp>
        <p:nvSpPr>
          <p:cNvPr id="4" name="Slide Number Placeholder 3"/>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07/11/2013</a:t>
            </a:r>
            <a:endParaRPr lang="en-US"/>
          </a:p>
        </p:txBody>
      </p:sp>
      <p:sp>
        <p:nvSpPr>
          <p:cNvPr id="6" name="Footer Placeholder 5"/>
          <p:cNvSpPr>
            <a:spLocks noGrp="1"/>
          </p:cNvSpPr>
          <p:nvPr>
            <p:ph type="ftr" sz="quarter" idx="11"/>
          </p:nvPr>
        </p:nvSpPr>
        <p:spPr/>
        <p:txBody>
          <a:bodyPr/>
          <a:lstStyle/>
          <a:p>
            <a:r>
              <a:rPr lang="en-US" smtClean="0"/>
              <a:t>TrackRT</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07/11/2013</a:t>
            </a:r>
            <a:endParaRPr lang="en-US"/>
          </a:p>
        </p:txBody>
      </p:sp>
      <p:sp>
        <p:nvSpPr>
          <p:cNvPr id="6" name="Footer Placeholder 5"/>
          <p:cNvSpPr>
            <a:spLocks noGrp="1"/>
          </p:cNvSpPr>
          <p:nvPr>
            <p:ph type="ftr" sz="quarter" idx="11"/>
          </p:nvPr>
        </p:nvSpPr>
        <p:spPr/>
        <p:txBody>
          <a:bodyPr/>
          <a:lstStyle/>
          <a:p>
            <a:r>
              <a:rPr lang="en-US" smtClean="0"/>
              <a:t>TrackRT</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07/11/2013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TrackRT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97B1B-8A45-BA41-B693-2A0016DA62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tah@mit.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handler.mit.edu/kmeduna/"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qt.nokia.com/download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ctrTitle"/>
          </p:nvPr>
        </p:nvSpPr>
        <p:spPr>
          <a:xfrm>
            <a:off x="685800" y="2286000"/>
            <a:ext cx="7772400" cy="1143000"/>
          </a:xfrm>
        </p:spPr>
        <p:txBody>
          <a:bodyPr>
            <a:normAutofit fontScale="90000"/>
          </a:bodyPr>
          <a:lstStyle/>
          <a:p>
            <a:pPr eaLnBrk="1" hangingPunct="1"/>
            <a:r>
              <a:rPr lang="en-US" dirty="0" err="1" smtClean="0"/>
              <a:t>TrackRT</a:t>
            </a:r>
            <a:r>
              <a:rPr lang="en-US" dirty="0" smtClean="0"/>
              <a:t> </a:t>
            </a:r>
            <a:r>
              <a:rPr lang="en-US" dirty="0" smtClean="0"/>
              <a:t>Installation and Use </a:t>
            </a:r>
            <a:r>
              <a:rPr lang="en-US" dirty="0" smtClean="0"/>
              <a:t/>
            </a:r>
            <a:br>
              <a:rPr lang="en-US" dirty="0" smtClean="0"/>
            </a:br>
            <a:r>
              <a:rPr lang="en-US" dirty="0" smtClean="0"/>
              <a:t>Lecture 09</a:t>
            </a:r>
            <a:endParaRPr lang="en-US" dirty="0"/>
          </a:p>
        </p:txBody>
      </p:sp>
      <p:sp>
        <p:nvSpPr>
          <p:cNvPr id="15366" name="Rectangle 3"/>
          <p:cNvSpPr>
            <a:spLocks noGrp="1" noChangeArrowheads="1"/>
          </p:cNvSpPr>
          <p:nvPr>
            <p:ph type="subTitle" idx="1"/>
          </p:nvPr>
        </p:nvSpPr>
        <p:spPr>
          <a:xfrm>
            <a:off x="914400" y="3886200"/>
            <a:ext cx="7391400" cy="1752600"/>
          </a:xfrm>
        </p:spPr>
        <p:txBody>
          <a:bodyPr/>
          <a:lstStyle/>
          <a:p>
            <a:pPr eaLnBrk="1" hangingPunct="1"/>
            <a:r>
              <a:rPr lang="en-US" dirty="0" smtClean="0"/>
              <a:t>Thomas Herring</a:t>
            </a:r>
          </a:p>
          <a:p>
            <a:pPr eaLnBrk="1" hangingPunct="1"/>
            <a:r>
              <a:rPr lang="en-US" dirty="0" smtClean="0">
                <a:hlinkClick r:id="rId2"/>
              </a:rPr>
              <a:t>tah@mit.edu</a:t>
            </a:r>
            <a:r>
              <a:rPr lang="en-US" dirty="0" smtClean="0"/>
              <a:t> </a:t>
            </a:r>
            <a:endParaRPr lang="en-US" dirty="0"/>
          </a:p>
        </p:txBody>
      </p:sp>
    </p:spTree>
    <p:extLst>
      <p:ext uri="{BB962C8B-B14F-4D97-AF65-F5344CB8AC3E}">
        <p14:creationId xmlns:p14="http://schemas.microsoft.com/office/powerpoint/2010/main" val="148801135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BNC/</a:t>
            </a:r>
            <a:r>
              <a:rPr lang="en-US" dirty="0" err="1" smtClean="0"/>
              <a:t>TrackRT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Before starting the lecture on </a:t>
            </a:r>
            <a:r>
              <a:rPr lang="en-US" dirty="0" err="1" smtClean="0"/>
              <a:t>trackRT</a:t>
            </a:r>
            <a:r>
              <a:rPr lang="en-US" dirty="0" smtClean="0"/>
              <a:t> commands, we will start BNC and </a:t>
            </a:r>
            <a:r>
              <a:rPr lang="en-US" dirty="0" err="1" smtClean="0"/>
              <a:t>trackRT</a:t>
            </a:r>
            <a:r>
              <a:rPr lang="en-US" dirty="0" smtClean="0"/>
              <a:t> now running on an MIT host.</a:t>
            </a:r>
          </a:p>
          <a:p>
            <a:r>
              <a:rPr lang="en-US" dirty="0" smtClean="0"/>
              <a:t>The sites to be processed will be some PBO stations.</a:t>
            </a:r>
          </a:p>
          <a:p>
            <a:r>
              <a:rPr lang="en-US" dirty="0" smtClean="0"/>
              <a:t> Track command</a:t>
            </a:r>
            <a:br>
              <a:rPr lang="en-US" dirty="0" smtClean="0"/>
            </a:br>
            <a:r>
              <a:rPr lang="en-US" dirty="0" err="1" smtClean="0"/>
              <a:t>trackRT</a:t>
            </a:r>
            <a:r>
              <a:rPr lang="en-US" dirty="0" smtClean="0"/>
              <a:t> -</a:t>
            </a:r>
            <a:r>
              <a:rPr lang="en-US" dirty="0" err="1" smtClean="0"/>
              <a:t>p</a:t>
            </a:r>
            <a:r>
              <a:rPr lang="en-US" dirty="0" smtClean="0"/>
              <a:t> 3765 -</a:t>
            </a:r>
            <a:r>
              <a:rPr lang="en-US" dirty="0" err="1" smtClean="0"/>
              <a:t>f</a:t>
            </a:r>
            <a:r>
              <a:rPr lang="en-US" dirty="0" smtClean="0"/>
              <a:t> </a:t>
            </a:r>
            <a:r>
              <a:rPr lang="en-US" dirty="0" err="1" smtClean="0"/>
              <a:t>trackRT_pbo.cmd</a:t>
            </a:r>
            <a:r>
              <a:rPr lang="en-US" dirty="0" smtClean="0"/>
              <a:t> -</a:t>
            </a:r>
            <a:r>
              <a:rPr lang="en-US" dirty="0" err="1" smtClean="0"/>
              <a:t>r</a:t>
            </a:r>
            <a:r>
              <a:rPr lang="en-US" dirty="0" smtClean="0"/>
              <a:t> P498 \</a:t>
            </a:r>
            <a:br>
              <a:rPr lang="en-US" dirty="0" smtClean="0"/>
            </a:br>
            <a:r>
              <a:rPr lang="en-US" dirty="0" smtClean="0"/>
              <a:t>-</a:t>
            </a:r>
            <a:r>
              <a:rPr lang="en-US" dirty="0" err="1" smtClean="0"/>
              <a:t>d</a:t>
            </a:r>
            <a:r>
              <a:rPr lang="en-US" dirty="0" smtClean="0"/>
              <a:t> P505 P509 P494 P496 -</a:t>
            </a:r>
            <a:r>
              <a:rPr lang="en-US" dirty="0" err="1" smtClean="0"/>
              <a:t>n</a:t>
            </a:r>
            <a:r>
              <a:rPr lang="en-US" dirty="0" smtClean="0"/>
              <a:t> PBO</a:t>
            </a:r>
          </a:p>
          <a:p>
            <a:r>
              <a:rPr lang="en-US" dirty="0" smtClean="0">
                <a:hlinkClick r:id="rId2"/>
              </a:rPr>
              <a:t>http://chandler.mit.edu/kmeduna/</a:t>
            </a:r>
            <a:r>
              <a:rPr lang="en-US" dirty="0" smtClean="0"/>
              <a:t> can be used to view results</a:t>
            </a: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10</a:t>
            </a:fld>
            <a:endParaRPr lang="en-US">
              <a:latin typeface="Times" charset="0"/>
            </a:endParaRPr>
          </a:p>
        </p:txBody>
      </p:sp>
    </p:spTree>
    <p:extLst>
      <p:ext uri="{BB962C8B-B14F-4D97-AF65-F5344CB8AC3E}">
        <p14:creationId xmlns:p14="http://schemas.microsoft.com/office/powerpoint/2010/main" val="218137071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TrackRT/TrackRTr</a:t>
            </a:r>
            <a:r>
              <a:rPr lang="en-US" dirty="0" smtClean="0"/>
              <a:t> commands</a:t>
            </a:r>
            <a:endParaRPr lang="en-US" dirty="0"/>
          </a:p>
        </p:txBody>
      </p:sp>
      <p:sp>
        <p:nvSpPr>
          <p:cNvPr id="3" name="Content Placeholder 2"/>
          <p:cNvSpPr>
            <a:spLocks noGrp="1"/>
          </p:cNvSpPr>
          <p:nvPr>
            <p:ph idx="1"/>
          </p:nvPr>
        </p:nvSpPr>
        <p:spPr/>
        <p:txBody>
          <a:bodyPr/>
          <a:lstStyle/>
          <a:p>
            <a:r>
              <a:rPr lang="en-US" dirty="0" err="1" smtClean="0"/>
              <a:t>TrackRT</a:t>
            </a:r>
            <a:r>
              <a:rPr lang="en-US" dirty="0" smtClean="0"/>
              <a:t> and </a:t>
            </a:r>
            <a:r>
              <a:rPr lang="en-US" dirty="0" err="1" smtClean="0"/>
              <a:t>TrackRTr</a:t>
            </a:r>
            <a:r>
              <a:rPr lang="en-US" dirty="0" smtClean="0"/>
              <a:t> share many commands in common with track but there are some additional commands and some classes of commands that operate differently due to the real-time nature of </a:t>
            </a:r>
            <a:r>
              <a:rPr lang="en-US" smtClean="0"/>
              <a:t>the processing.</a:t>
            </a:r>
            <a:endParaRPr lang="en-US"/>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11</a:t>
            </a:fld>
            <a:endParaRPr lang="en-US">
              <a:latin typeface="Times" charset="0"/>
            </a:endParaRPr>
          </a:p>
        </p:txBody>
      </p:sp>
    </p:spTree>
    <p:extLst>
      <p:ext uri="{BB962C8B-B14F-4D97-AF65-F5344CB8AC3E}">
        <p14:creationId xmlns:p14="http://schemas.microsoft.com/office/powerpoint/2010/main" val="3179271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Minimum commands in command file</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smtClean="0"/>
              <a:t>SP3_DIR : (unless sp3 files are in the current directory)</a:t>
            </a:r>
          </a:p>
          <a:p>
            <a:pPr>
              <a:buNone/>
            </a:pPr>
            <a:r>
              <a:rPr lang="en-US" dirty="0" smtClean="0"/>
              <a:t>SITE_POS: Site positions must be given for every site to be processed. (Real time streams do not contain positions (unlike </a:t>
            </a:r>
            <a:r>
              <a:rPr lang="en-US" dirty="0" err="1" smtClean="0"/>
              <a:t>rinex</a:t>
            </a:r>
            <a:r>
              <a:rPr lang="en-US" dirty="0" smtClean="0"/>
              <a:t> headers in track).</a:t>
            </a:r>
          </a:p>
          <a:p>
            <a:pPr>
              <a:buNone/>
            </a:pPr>
            <a:r>
              <a:rPr lang="en-US" dirty="0" smtClean="0"/>
              <a:t>SITE_STATS: To set the apriori sigma and process noise for the sites. NOTE: The reference site position should be set to zero  for the apriori sigma and process noise. Typical </a:t>
            </a:r>
            <a:r>
              <a:rPr lang="en-US" dirty="0" err="1" smtClean="0"/>
              <a:t>site_stats</a:t>
            </a:r>
            <a:r>
              <a:rPr lang="en-US" dirty="0" smtClean="0"/>
              <a:t> would be with cit1 as the reference site.  (If reference not set to zero, all site positions estimated).</a:t>
            </a:r>
          </a:p>
          <a:p>
            <a:pPr>
              <a:buNone/>
            </a:pPr>
            <a:r>
              <a:rPr lang="en-US" dirty="0" smtClean="0"/>
              <a:t>   </a:t>
            </a:r>
            <a:r>
              <a:rPr lang="en-US" dirty="0" err="1" smtClean="0"/>
              <a:t>site_stats</a:t>
            </a:r>
            <a:endParaRPr lang="en-US" dirty="0" smtClean="0"/>
          </a:p>
          <a:p>
            <a:pPr>
              <a:buNone/>
            </a:pPr>
            <a:r>
              <a:rPr lang="en-US" dirty="0" smtClean="0"/>
              <a:t>     all   0.1 0.1 0.1   0.025 0.025 0.025</a:t>
            </a:r>
          </a:p>
          <a:p>
            <a:pPr>
              <a:buNone/>
            </a:pPr>
            <a:r>
              <a:rPr lang="en-US" dirty="0" smtClean="0"/>
              <a:t>     cit1  0.0 0.0 0.0   0.0 0.0 0.0</a:t>
            </a:r>
          </a:p>
          <a:p>
            <a:pPr>
              <a:buNone/>
            </a:pPr>
            <a:endParaRPr lang="en-US" dirty="0" smtClean="0"/>
          </a:p>
          <a:p>
            <a:pPr>
              <a:buNone/>
            </a:pPr>
            <a:r>
              <a:rPr lang="en-US" dirty="0" smtClean="0"/>
              <a:t>ATM_STATS: By default atmospheric delays are not estimated, and normally</a:t>
            </a:r>
          </a:p>
          <a:p>
            <a:pPr>
              <a:buNone/>
            </a:pPr>
            <a:r>
              <a:rPr lang="en-US" dirty="0" smtClean="0"/>
              <a:t>          these should be.  Normally the reference site is set to zero</a:t>
            </a:r>
          </a:p>
          <a:p>
            <a:pPr>
              <a:buNone/>
            </a:pPr>
            <a:r>
              <a:rPr lang="en-US" dirty="0" smtClean="0"/>
              <a:t>          when site separations are less the 500-1000km. Typical </a:t>
            </a:r>
            <a:r>
              <a:rPr lang="en-US" dirty="0" err="1" smtClean="0"/>
              <a:t>atm_stats</a:t>
            </a:r>
            <a:endParaRPr lang="en-US" dirty="0" smtClean="0"/>
          </a:p>
          <a:p>
            <a:pPr>
              <a:buNone/>
            </a:pPr>
            <a:r>
              <a:rPr lang="en-US" dirty="0" smtClean="0"/>
              <a:t>          command would be</a:t>
            </a:r>
          </a:p>
          <a:p>
            <a:pPr>
              <a:buNone/>
            </a:pPr>
            <a:r>
              <a:rPr lang="en-US" dirty="0" smtClean="0"/>
              <a:t>   </a:t>
            </a:r>
            <a:r>
              <a:rPr lang="en-US" dirty="0" err="1" smtClean="0"/>
              <a:t>atm_stats</a:t>
            </a:r>
            <a:endParaRPr lang="en-US" dirty="0" smtClean="0"/>
          </a:p>
          <a:p>
            <a:pPr>
              <a:buNone/>
            </a:pPr>
            <a:r>
              <a:rPr lang="en-US" dirty="0" smtClean="0"/>
              <a:t>     all   0.20 0.00010 0.000   ! Unit </a:t>
            </a:r>
            <a:r>
              <a:rPr lang="en-US" dirty="0" err="1" smtClean="0"/>
              <a:t>m/sqrt(sec</a:t>
            </a:r>
            <a:r>
              <a:rPr lang="en-US" dirty="0" smtClean="0"/>
              <a:t>) -&gt; 0.0001 = 0.03 </a:t>
            </a:r>
            <a:r>
              <a:rPr lang="en-US" dirty="0" err="1" smtClean="0"/>
              <a:t>m/sqrt(day</a:t>
            </a:r>
            <a:r>
              <a:rPr lang="en-US" dirty="0" smtClean="0"/>
              <a:t>)</a:t>
            </a:r>
          </a:p>
          <a:p>
            <a:pPr>
              <a:buNone/>
            </a:pPr>
            <a:r>
              <a:rPr lang="en-US" dirty="0" smtClean="0"/>
              <a:t>     cit1  0.00 0.00000 0.000</a:t>
            </a:r>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12</a:t>
            </a:fld>
            <a:endParaRPr lang="en-US">
              <a:latin typeface="Times" charset="0"/>
            </a:endParaRPr>
          </a:p>
        </p:txBody>
      </p:sp>
    </p:spTree>
    <p:extLst>
      <p:ext uri="{BB962C8B-B14F-4D97-AF65-F5344CB8AC3E}">
        <p14:creationId xmlns:p14="http://schemas.microsoft.com/office/powerpoint/2010/main" val="1383172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Also often needed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If mixed antenna and receiver types are used  </a:t>
            </a:r>
          </a:p>
          <a:p>
            <a:pPr>
              <a:buNone/>
            </a:pPr>
            <a:r>
              <a:rPr lang="en-US" dirty="0" smtClean="0"/>
              <a:t>ANTE_OFF: To specify the antenna heights and types and receiver types</a:t>
            </a:r>
          </a:p>
          <a:p>
            <a:pPr>
              <a:buNone/>
            </a:pPr>
            <a:r>
              <a:rPr lang="en-US" dirty="0" smtClean="0"/>
              <a:t>ANTMOD_FILE: Must be given to get the antenna phase center models</a:t>
            </a:r>
          </a:p>
          <a:p>
            <a:pPr>
              <a:buNone/>
            </a:pPr>
            <a:r>
              <a:rPr lang="en-US" dirty="0" smtClean="0"/>
              <a:t>RCV_TYPE: Needed for mixed receiver types (entry can be specified in ANTE_OFF also and this command would not be needed).</a:t>
            </a:r>
          </a:p>
          <a:p>
            <a:pPr>
              <a:buNone/>
            </a:pPr>
            <a:r>
              <a:rPr lang="en-US" dirty="0" smtClean="0"/>
              <a:t>DCB_FILE: Up to date, data code bias (DCB) file (part of GAMIT ftp area).</a:t>
            </a:r>
          </a:p>
          <a:p>
            <a:pPr>
              <a:buNone/>
            </a:pPr>
            <a:endParaRPr lang="en-US" dirty="0" smtClean="0"/>
          </a:p>
          <a:p>
            <a:pPr>
              <a:buNone/>
            </a:pPr>
            <a:r>
              <a:rPr lang="en-US" dirty="0" smtClean="0"/>
              <a:t>Including</a:t>
            </a:r>
          </a:p>
          <a:p>
            <a:pPr>
              <a:buNone/>
            </a:pPr>
            <a:r>
              <a:rPr lang="en-US" dirty="0" smtClean="0"/>
              <a:t>UPDATE_FILE is useful so that </a:t>
            </a:r>
            <a:r>
              <a:rPr lang="en-US" dirty="0" err="1" smtClean="0"/>
              <a:t>trackRT</a:t>
            </a:r>
            <a:r>
              <a:rPr lang="en-US" dirty="0" smtClean="0"/>
              <a:t> can be controlled on the fly.</a:t>
            </a:r>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13</a:t>
            </a:fld>
            <a:endParaRPr lang="en-US">
              <a:latin typeface="Times" charset="0"/>
            </a:endParaRPr>
          </a:p>
        </p:txBody>
      </p:sp>
    </p:spTree>
    <p:extLst>
      <p:ext uri="{BB962C8B-B14F-4D97-AF65-F5344CB8AC3E}">
        <p14:creationId xmlns:p14="http://schemas.microsoft.com/office/powerpoint/2010/main" val="9271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Input/output commands</a:t>
            </a:r>
            <a:endParaRPr lang="en-US" dirty="0"/>
          </a:p>
        </p:txBody>
      </p:sp>
      <p:sp>
        <p:nvSpPr>
          <p:cNvPr id="3" name="Content Placeholder 2"/>
          <p:cNvSpPr>
            <a:spLocks noGrp="1"/>
          </p:cNvSpPr>
          <p:nvPr>
            <p:ph idx="1"/>
          </p:nvPr>
        </p:nvSpPr>
        <p:spPr/>
        <p:txBody>
          <a:bodyPr/>
          <a:lstStyle/>
          <a:p>
            <a:pPr>
              <a:buNone/>
            </a:pPr>
            <a:r>
              <a:rPr lang="en-US" dirty="0" smtClean="0"/>
              <a:t>@ SP3_DIR &lt;Directory&gt; &lt;center&gt;</a:t>
            </a:r>
          </a:p>
          <a:p>
            <a:pPr>
              <a:buNone/>
            </a:pPr>
            <a:r>
              <a:rPr lang="en-US" dirty="0" smtClean="0"/>
              <a:t>&lt;Directory&gt; -- Directory where sp3 files are stored</a:t>
            </a:r>
          </a:p>
          <a:p>
            <a:pPr>
              <a:buNone/>
            </a:pPr>
            <a:r>
              <a:rPr lang="en-US" dirty="0" smtClean="0"/>
              <a:t>&lt;center&gt;    -- Center for orbits (default </a:t>
            </a:r>
            <a:r>
              <a:rPr lang="en-US" dirty="0" err="1" smtClean="0"/>
              <a:t>igs</a:t>
            </a:r>
            <a:r>
              <a:rPr lang="en-US" dirty="0" smtClean="0"/>
              <a:t>, </a:t>
            </a:r>
            <a:r>
              <a:rPr lang="en-US" dirty="0" err="1" smtClean="0"/>
              <a:t>igr</a:t>
            </a:r>
            <a:r>
              <a:rPr lang="en-US" dirty="0" smtClean="0"/>
              <a:t> and </a:t>
            </a:r>
            <a:r>
              <a:rPr lang="en-US" dirty="0" err="1" smtClean="0"/>
              <a:t>igu</a:t>
            </a:r>
            <a:r>
              <a:rPr lang="en-US" dirty="0" smtClean="0"/>
              <a:t> also tested)</a:t>
            </a:r>
          </a:p>
          <a:p>
            <a:pPr>
              <a:buNone/>
            </a:pPr>
            <a:endParaRPr lang="en-US" dirty="0" smtClean="0"/>
          </a:p>
          <a:p>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14</a:t>
            </a:fld>
            <a:endParaRPr lang="en-US">
              <a:latin typeface="Times" charset="0"/>
            </a:endParaRPr>
          </a:p>
        </p:txBody>
      </p:sp>
    </p:spTree>
    <p:extLst>
      <p:ext uri="{BB962C8B-B14F-4D97-AF65-F5344CB8AC3E}">
        <p14:creationId xmlns:p14="http://schemas.microsoft.com/office/powerpoint/2010/main" val="4054779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POS_ROOT &lt;root&gt; &lt;duration&gt;</a:t>
            </a:r>
          </a:p>
          <a:p>
            <a:pPr>
              <a:buNone/>
            </a:pPr>
            <a:r>
              <a:rPr lang="en-US" dirty="0" smtClean="0"/>
              <a:t>Set the root part of the name for the </a:t>
            </a:r>
            <a:r>
              <a:rPr lang="en-US" dirty="0" err="1" smtClean="0"/>
              <a:t>outout</a:t>
            </a:r>
            <a:r>
              <a:rPr lang="en-US" dirty="0" smtClean="0"/>
              <a:t> files.</a:t>
            </a:r>
          </a:p>
          <a:p>
            <a:pPr>
              <a:buNone/>
            </a:pPr>
            <a:r>
              <a:rPr lang="en-US" dirty="0" smtClean="0"/>
              <a:t>&lt;root&gt;     Root part of name.  When ? included in the &lt;root&gt;, the ? is </a:t>
            </a:r>
          </a:p>
          <a:p>
            <a:pPr>
              <a:buNone/>
            </a:pPr>
            <a:r>
              <a:rPr lang="en-US" dirty="0" smtClean="0"/>
              <a:t>           replaced with the -</a:t>
            </a:r>
            <a:r>
              <a:rPr lang="en-US" dirty="0" err="1" smtClean="0"/>
              <a:t>n</a:t>
            </a:r>
            <a:r>
              <a:rPr lang="en-US" dirty="0" smtClean="0"/>
              <a:t> string.</a:t>
            </a:r>
          </a:p>
          <a:p>
            <a:pPr>
              <a:buNone/>
            </a:pPr>
            <a:r>
              <a:rPr lang="en-US" dirty="0" smtClean="0"/>
              <a:t>&lt;duration&gt; Duration of data in each file.  The designations of </a:t>
            </a:r>
            <a:r>
              <a:rPr lang="en-US" dirty="0" err="1" smtClean="0"/>
              <a:t>d</a:t>
            </a:r>
            <a:r>
              <a:rPr lang="en-US" dirty="0" smtClean="0"/>
              <a:t>, </a:t>
            </a:r>
            <a:r>
              <a:rPr lang="en-US" dirty="0" err="1" smtClean="0"/>
              <a:t>h</a:t>
            </a:r>
            <a:r>
              <a:rPr lang="en-US" dirty="0" smtClean="0"/>
              <a:t>, or </a:t>
            </a:r>
            <a:r>
              <a:rPr lang="en-US" dirty="0" err="1" smtClean="0"/>
              <a:t>m</a:t>
            </a:r>
            <a:endParaRPr lang="en-US" dirty="0" smtClean="0"/>
          </a:p>
          <a:p>
            <a:pPr>
              <a:buNone/>
            </a:pPr>
            <a:r>
              <a:rPr lang="en-US" dirty="0" smtClean="0"/>
              <a:t>           may be used to specify the units of days, hours, minutes. </a:t>
            </a:r>
          </a:p>
          <a:p>
            <a:pPr>
              <a:buNone/>
            </a:pPr>
            <a:r>
              <a:rPr lang="en-US" dirty="0" smtClean="0"/>
              <a:t>           Default is </a:t>
            </a:r>
            <a:r>
              <a:rPr lang="en-US" dirty="0" err="1" smtClean="0"/>
              <a:t>d</a:t>
            </a:r>
            <a:r>
              <a:rPr lang="en-US" dirty="0" smtClean="0"/>
              <a:t>.</a:t>
            </a:r>
          </a:p>
          <a:p>
            <a:pPr>
              <a:buNone/>
            </a:pPr>
            <a:r>
              <a:rPr lang="en-US" dirty="0" smtClean="0"/>
              <a:t>The position file names take the form: (see commands below)</a:t>
            </a:r>
          </a:p>
          <a:p>
            <a:pPr>
              <a:buNone/>
            </a:pPr>
            <a:r>
              <a:rPr lang="en-US" dirty="0" smtClean="0"/>
              <a:t>&lt;root&gt;.&lt;</a:t>
            </a:r>
            <a:r>
              <a:rPr lang="en-US" dirty="0" err="1" smtClean="0"/>
              <a:t>outtype</a:t>
            </a:r>
            <a:r>
              <a:rPr lang="en-US" dirty="0" smtClean="0"/>
              <a:t>&gt;.&lt;site&gt;.&lt;start time&gt;.&lt;</a:t>
            </a:r>
            <a:r>
              <a:rPr lang="en-US" dirty="0" err="1" smtClean="0"/>
              <a:t>datatype</a:t>
            </a:r>
            <a:r>
              <a:rPr lang="en-US" dirty="0" smtClean="0"/>
              <a:t>&gt;</a:t>
            </a:r>
          </a:p>
          <a:p>
            <a:pPr>
              <a:buNone/>
            </a:pPr>
            <a:r>
              <a:rPr lang="en-US" dirty="0" smtClean="0"/>
              <a:t>The resolution of the &lt;start time&gt; which is modulo the output interval</a:t>
            </a:r>
          </a:p>
          <a:p>
            <a:pPr>
              <a:buNone/>
            </a:pPr>
            <a:r>
              <a:rPr lang="en-US" dirty="0" smtClean="0"/>
              <a:t>depends on the output duration.  For output durations greater than or</a:t>
            </a:r>
          </a:p>
          <a:p>
            <a:pPr>
              <a:buNone/>
            </a:pPr>
            <a:r>
              <a:rPr lang="en-US" dirty="0" smtClean="0"/>
              <a:t>equal to 1-day, the time is given as YYYYMMDD.  For intervals shorter</a:t>
            </a:r>
          </a:p>
          <a:p>
            <a:pPr>
              <a:buNone/>
            </a:pPr>
            <a:r>
              <a:rPr lang="en-US" dirty="0" smtClean="0"/>
              <a:t>than 1-day, it is YYYYMMDD:HHMN.  Minimum output interval is 1 minute.</a:t>
            </a: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15</a:t>
            </a:fld>
            <a:endParaRPr lang="en-US">
              <a:latin typeface="Times" charset="0"/>
            </a:endParaRPr>
          </a:p>
        </p:txBody>
      </p:sp>
    </p:spTree>
    <p:extLst>
      <p:ext uri="{BB962C8B-B14F-4D97-AF65-F5344CB8AC3E}">
        <p14:creationId xmlns:p14="http://schemas.microsoft.com/office/powerpoint/2010/main" val="862315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 commands</a:t>
            </a:r>
            <a:endParaRPr lang="en-US" dirty="0"/>
          </a:p>
        </p:txBody>
      </p:sp>
      <p:sp>
        <p:nvSpPr>
          <p:cNvPr id="3" name="Content Placeholder 2"/>
          <p:cNvSpPr>
            <a:spLocks noGrp="1"/>
          </p:cNvSpPr>
          <p:nvPr>
            <p:ph idx="1"/>
          </p:nvPr>
        </p:nvSpPr>
        <p:spPr/>
        <p:txBody>
          <a:bodyPr/>
          <a:lstStyle/>
          <a:p>
            <a:pPr>
              <a:buNone/>
            </a:pPr>
            <a:r>
              <a:rPr lang="en-US" dirty="0" smtClean="0"/>
              <a:t>@ SUM_FILE &lt;root&gt;</a:t>
            </a:r>
          </a:p>
          <a:p>
            <a:pPr>
              <a:buNone/>
            </a:pPr>
            <a:r>
              <a:rPr lang="en-US" dirty="0" smtClean="0"/>
              <a:t>Sets the root part of the summary file name. Using ? in the name with be replaced by the -</a:t>
            </a:r>
            <a:r>
              <a:rPr lang="en-US" dirty="0" err="1" smtClean="0"/>
              <a:t>n</a:t>
            </a:r>
            <a:r>
              <a:rPr lang="en-US" dirty="0" smtClean="0"/>
              <a:t> string.  (Default if command is not given is </a:t>
            </a:r>
            <a:r>
              <a:rPr lang="en-US" dirty="0" err="1" smtClean="0"/>
              <a:t>trackRT</a:t>
            </a:r>
            <a:r>
              <a:rPr lang="en-US" dirty="0" smtClean="0"/>
              <a:t> or the -</a:t>
            </a:r>
            <a:r>
              <a:rPr lang="en-US" dirty="0" err="1" smtClean="0"/>
              <a:t>n</a:t>
            </a:r>
            <a:r>
              <a:rPr lang="en-US" dirty="0" smtClean="0"/>
              <a:t> string when -</a:t>
            </a:r>
            <a:r>
              <a:rPr lang="en-US" dirty="0" err="1" smtClean="0"/>
              <a:t>n</a:t>
            </a:r>
            <a:r>
              <a:rPr lang="en-US" dirty="0" smtClean="0"/>
              <a:t> used).  File names are time tagged according to the </a:t>
            </a:r>
            <a:r>
              <a:rPr lang="en-US" dirty="0" err="1" smtClean="0"/>
              <a:t>pos_root</a:t>
            </a:r>
            <a:r>
              <a:rPr lang="en-US" dirty="0" smtClean="0"/>
              <a:t> output interval.</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16</a:t>
            </a:fld>
            <a:endParaRPr lang="en-US">
              <a:latin typeface="Times" charset="0"/>
            </a:endParaRPr>
          </a:p>
        </p:txBody>
      </p:sp>
    </p:spTree>
    <p:extLst>
      <p:ext uri="{BB962C8B-B14F-4D97-AF65-F5344CB8AC3E}">
        <p14:creationId xmlns:p14="http://schemas.microsoft.com/office/powerpoint/2010/main" val="3479959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 commands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CSV_ROOT &lt;root&gt;</a:t>
            </a:r>
          </a:p>
          <a:p>
            <a:pPr>
              <a:buNone/>
            </a:pPr>
            <a:r>
              <a:rPr lang="en-US" dirty="0" smtClean="0"/>
              <a:t>Set the root part of the name for comma separated values (CSV) output file.  These files are used for </a:t>
            </a:r>
            <a:r>
              <a:rPr lang="en-US" dirty="0" err="1" smtClean="0"/>
              <a:t>AmCharts</a:t>
            </a:r>
            <a:r>
              <a:rPr lang="en-US" dirty="0" smtClean="0"/>
              <a:t> web plots.</a:t>
            </a:r>
          </a:p>
          <a:p>
            <a:pPr>
              <a:buNone/>
            </a:pPr>
            <a:endParaRPr lang="en-US" dirty="0" smtClean="0"/>
          </a:p>
          <a:p>
            <a:pPr>
              <a:buNone/>
            </a:pPr>
            <a:r>
              <a:rPr lang="en-US" dirty="0" smtClean="0"/>
              <a:t>@ DCB_FILE &lt;file name&gt;</a:t>
            </a:r>
          </a:p>
          <a:p>
            <a:pPr>
              <a:buNone/>
            </a:pPr>
            <a:r>
              <a:rPr lang="en-US" dirty="0" smtClean="0"/>
              <a:t>Set the name of the data-code-bias (DCB) file.  This file is part of the GAMIT tables directory and should be updated regularly.  It is used to remove biases in the Melbourne-</a:t>
            </a:r>
            <a:r>
              <a:rPr lang="en-US" dirty="0" err="1" smtClean="0"/>
              <a:t>Wubbena</a:t>
            </a:r>
            <a:r>
              <a:rPr lang="en-US" dirty="0" smtClean="0"/>
              <a:t> </a:t>
            </a:r>
            <a:r>
              <a:rPr lang="en-US" dirty="0" err="1" smtClean="0"/>
              <a:t>widelanes</a:t>
            </a:r>
            <a:r>
              <a:rPr lang="en-US" dirty="0" smtClean="0"/>
              <a:t>.  The receiver type can be specified with the RCV_TYPE or ANTE_OFF commands.</a:t>
            </a:r>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17</a:t>
            </a:fld>
            <a:endParaRPr lang="en-US">
              <a:latin typeface="Times" charset="0"/>
            </a:endParaRPr>
          </a:p>
        </p:txBody>
      </p:sp>
    </p:spTree>
    <p:extLst>
      <p:ext uri="{BB962C8B-B14F-4D97-AF65-F5344CB8AC3E}">
        <p14:creationId xmlns:p14="http://schemas.microsoft.com/office/powerpoint/2010/main" val="4174085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ANTMOD_FILE &lt;file name&gt;</a:t>
            </a:r>
          </a:p>
          <a:p>
            <a:pPr>
              <a:buNone/>
            </a:pPr>
            <a:r>
              <a:rPr lang="en-US" dirty="0" smtClean="0"/>
              <a:t>Sets the name of a standard IGS </a:t>
            </a:r>
            <a:r>
              <a:rPr lang="en-US" dirty="0" err="1" smtClean="0"/>
              <a:t>antex</a:t>
            </a:r>
            <a:r>
              <a:rPr lang="en-US" dirty="0" smtClean="0"/>
              <a:t> file with phase center models for the GPS ground antennas.  Antenna types at specific sites are given with the ANTE_OFF command. This command my be used multiple times for site specific model with new models replacing previously read ones. </a:t>
            </a:r>
          </a:p>
          <a:p>
            <a:pPr>
              <a:buNone/>
            </a:pPr>
            <a:endParaRPr lang="en-US" dirty="0" smtClean="0"/>
          </a:p>
          <a:p>
            <a:pPr>
              <a:buNone/>
            </a:pPr>
            <a:r>
              <a:rPr lang="en-US" dirty="0" smtClean="0"/>
              <a:t>@ UPDATE_FILE &lt;file name&gt;</a:t>
            </a:r>
          </a:p>
          <a:p>
            <a:pPr>
              <a:buNone/>
            </a:pPr>
            <a:r>
              <a:rPr lang="en-US" dirty="0" smtClean="0"/>
              <a:t>Allows new </a:t>
            </a:r>
            <a:r>
              <a:rPr lang="en-US" dirty="0" err="1" smtClean="0"/>
              <a:t>trackRT</a:t>
            </a:r>
            <a:r>
              <a:rPr lang="en-US" dirty="0" smtClean="0"/>
              <a:t> commands to be issued during a run.  Once the file is </a:t>
            </a:r>
          </a:p>
          <a:p>
            <a:pPr>
              <a:buNone/>
            </a:pPr>
            <a:r>
              <a:rPr lang="en-US" dirty="0" smtClean="0"/>
              <a:t>read it needs to be deleted before the </a:t>
            </a:r>
            <a:r>
              <a:rPr lang="en-US" dirty="0" err="1" smtClean="0"/>
              <a:t>trackRT</a:t>
            </a:r>
            <a:r>
              <a:rPr lang="en-US" dirty="0" smtClean="0"/>
              <a:t> will re-read it.  File is </a:t>
            </a:r>
          </a:p>
          <a:p>
            <a:pPr>
              <a:buNone/>
            </a:pPr>
            <a:r>
              <a:rPr lang="en-US" dirty="0" smtClean="0"/>
              <a:t>only read if it exists.  NOTE: File should be removed before </a:t>
            </a:r>
            <a:r>
              <a:rPr lang="en-US" dirty="0" err="1" smtClean="0"/>
              <a:t>trackRT</a:t>
            </a:r>
            <a:r>
              <a:rPr lang="en-US" dirty="0" smtClean="0"/>
              <a:t> is</a:t>
            </a:r>
          </a:p>
          <a:p>
            <a:pPr>
              <a:buNone/>
            </a:pPr>
            <a:r>
              <a:rPr lang="en-US" dirty="0" smtClean="0"/>
              <a:t>run or else it will be read when the command file is read (</a:t>
            </a:r>
            <a:r>
              <a:rPr lang="en-US" dirty="0" err="1" smtClean="0"/>
              <a:t>ie</a:t>
            </a:r>
            <a:r>
              <a:rPr lang="en-US" dirty="0" smtClean="0"/>
              <a:t>., it will</a:t>
            </a:r>
          </a:p>
          <a:p>
            <a:pPr>
              <a:buNone/>
            </a:pPr>
            <a:r>
              <a:rPr lang="en-US" dirty="0" smtClean="0"/>
              <a:t>overwrite the commands in the command file.</a:t>
            </a:r>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18</a:t>
            </a:fld>
            <a:endParaRPr lang="en-US">
              <a:latin typeface="Times" charset="0"/>
            </a:endParaRPr>
          </a:p>
        </p:txBody>
      </p:sp>
    </p:spTree>
    <p:extLst>
      <p:ext uri="{BB962C8B-B14F-4D97-AF65-F5344CB8AC3E}">
        <p14:creationId xmlns:p14="http://schemas.microsoft.com/office/powerpoint/2010/main" val="3510713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OUT_TYPE &lt;NEU+GEOD+XYZ+DHU&gt;</a:t>
            </a:r>
          </a:p>
          <a:p>
            <a:pPr>
              <a:buNone/>
            </a:pPr>
            <a:r>
              <a:rPr lang="en-US" dirty="0" smtClean="0"/>
              <a:t>Specifies types of output coordinates.  All types can specified in a  single string with no spaces.  The types are</a:t>
            </a:r>
          </a:p>
          <a:p>
            <a:pPr>
              <a:buNone/>
            </a:pPr>
            <a:r>
              <a:rPr lang="en-US" dirty="0" smtClean="0"/>
              <a:t>NEU   -- North, East, Up differences from the reference site or from the coordinates given in the REF_NEU command. </a:t>
            </a:r>
          </a:p>
          <a:p>
            <a:pPr>
              <a:buNone/>
            </a:pPr>
            <a:r>
              <a:rPr lang="en-US" dirty="0" smtClean="0"/>
              <a:t>GEOD  -- Geodetic latitude, longitude and height (in the GEOD format, the total </a:t>
            </a:r>
            <a:r>
              <a:rPr lang="en-US" dirty="0" err="1" smtClean="0"/>
              <a:t>atmosheric</a:t>
            </a:r>
            <a:r>
              <a:rPr lang="en-US" dirty="0" smtClean="0"/>
              <a:t> delay is given, while in the other formats the adjustment to the apriori delay is given).</a:t>
            </a:r>
          </a:p>
          <a:p>
            <a:pPr>
              <a:buNone/>
            </a:pPr>
            <a:r>
              <a:rPr lang="en-US" dirty="0" smtClean="0"/>
              <a:t>XYZ   -- </a:t>
            </a:r>
            <a:r>
              <a:rPr lang="en-US" dirty="0" err="1" smtClean="0"/>
              <a:t>Cartersian</a:t>
            </a:r>
            <a:r>
              <a:rPr lang="en-US" dirty="0" smtClean="0"/>
              <a:t> XYZ coordinates</a:t>
            </a:r>
          </a:p>
          <a:p>
            <a:pPr>
              <a:buNone/>
            </a:pPr>
            <a:r>
              <a:rPr lang="en-US" dirty="0" smtClean="0"/>
              <a:t>DHU   -- Delta horizontal and Up coordinates from the apriori coordinates of each site (default output type)</a:t>
            </a:r>
          </a:p>
          <a:p>
            <a:pPr>
              <a:buNone/>
            </a:pPr>
            <a:endParaRPr lang="en-US" dirty="0" smtClean="0"/>
          </a:p>
          <a:p>
            <a:pPr>
              <a:buNone/>
            </a:pPr>
            <a:r>
              <a:rPr lang="en-US" dirty="0" smtClean="0"/>
              <a:t>@ OUT_SIG_LIMIT &lt;sigma (</a:t>
            </a:r>
            <a:r>
              <a:rPr lang="en-US" dirty="0" err="1" smtClean="0"/>
              <a:t>m</a:t>
            </a:r>
            <a:r>
              <a:rPr lang="en-US" dirty="0" smtClean="0"/>
              <a:t>)&gt; </a:t>
            </a:r>
          </a:p>
          <a:p>
            <a:pPr>
              <a:buNone/>
            </a:pPr>
            <a:r>
              <a:rPr lang="en-US" dirty="0" smtClean="0"/>
              <a:t>Sets the maximum sigma of a position estimate for it to be output.  If pseudorange data types are used, the default value of 1 </a:t>
            </a:r>
            <a:r>
              <a:rPr lang="en-US" dirty="0" err="1" smtClean="0"/>
              <a:t>m</a:t>
            </a:r>
            <a:r>
              <a:rPr lang="en-US" dirty="0" smtClean="0"/>
              <a:t> needs to increased to 10-100 meters. </a:t>
            </a:r>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19</a:t>
            </a:fld>
            <a:endParaRPr lang="en-US">
              <a:latin typeface="Times" charset="0"/>
            </a:endParaRPr>
          </a:p>
        </p:txBody>
      </p:sp>
    </p:spTree>
    <p:extLst>
      <p:ext uri="{BB962C8B-B14F-4D97-AF65-F5344CB8AC3E}">
        <p14:creationId xmlns:p14="http://schemas.microsoft.com/office/powerpoint/2010/main" val="394029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a:t>
            </a:r>
            <a:r>
              <a:rPr lang="en-US" dirty="0" err="1" smtClean="0"/>
              <a:t>rackRT</a:t>
            </a:r>
            <a:r>
              <a:rPr lang="en-US" dirty="0" smtClean="0"/>
              <a:t>/</a:t>
            </a:r>
            <a:r>
              <a:rPr lang="en-US" dirty="0" err="1" smtClean="0"/>
              <a:t>trackRTB</a:t>
            </a:r>
            <a:r>
              <a:rPr lang="en-US" dirty="0" smtClean="0"/>
              <a:t> Introduction</a:t>
            </a:r>
            <a:endParaRPr lang="en-US" dirty="0"/>
          </a:p>
        </p:txBody>
      </p:sp>
      <p:sp>
        <p:nvSpPr>
          <p:cNvPr id="3" name="Content Placeholder 2"/>
          <p:cNvSpPr>
            <a:spLocks noGrp="1"/>
          </p:cNvSpPr>
          <p:nvPr>
            <p:ph idx="1"/>
          </p:nvPr>
        </p:nvSpPr>
        <p:spPr/>
        <p:txBody>
          <a:bodyPr>
            <a:normAutofit fontScale="55000" lnSpcReduction="20000"/>
          </a:bodyPr>
          <a:lstStyle/>
          <a:p>
            <a:r>
              <a:rPr lang="en-US" dirty="0" err="1"/>
              <a:t>t</a:t>
            </a:r>
            <a:r>
              <a:rPr lang="en-US" dirty="0" err="1" smtClean="0"/>
              <a:t>rackRT</a:t>
            </a:r>
            <a:r>
              <a:rPr lang="en-US" dirty="0" smtClean="0"/>
              <a:t>/</a:t>
            </a:r>
            <a:r>
              <a:rPr lang="en-US" dirty="0" err="1" smtClean="0"/>
              <a:t>trackRTB</a:t>
            </a:r>
            <a:r>
              <a:rPr lang="en-US" dirty="0" smtClean="0"/>
              <a:t> are the real-time version of track that use BNC</a:t>
            </a:r>
          </a:p>
          <a:p>
            <a:r>
              <a:rPr lang="en-US" dirty="0" err="1" smtClean="0"/>
              <a:t>trackRT</a:t>
            </a:r>
            <a:r>
              <a:rPr lang="en-US" dirty="0" smtClean="0"/>
              <a:t> requires the BKG NTRIP Client (BNC) and QT libraries and include files. </a:t>
            </a:r>
            <a:r>
              <a:rPr lang="en-US" dirty="0" err="1" smtClean="0"/>
              <a:t>Ntrip</a:t>
            </a:r>
            <a:r>
              <a:rPr lang="en-US" dirty="0" smtClean="0"/>
              <a:t> is the Networked Transport of RTCM via Internet Protocol and the client program BNC provides access to the real-time data streams and casts the data via an internet port.  GNSS raw data in a structure that is decoded by </a:t>
            </a:r>
            <a:r>
              <a:rPr lang="en-US" dirty="0" err="1" smtClean="0"/>
              <a:t>trackRT</a:t>
            </a:r>
            <a:r>
              <a:rPr lang="en-US" dirty="0" smtClean="0"/>
              <a:t>.</a:t>
            </a:r>
          </a:p>
          <a:p>
            <a:r>
              <a:rPr lang="en-US" dirty="0" smtClean="0"/>
              <a:t>Currently </a:t>
            </a:r>
            <a:r>
              <a:rPr lang="en-US" dirty="0" err="1" smtClean="0"/>
              <a:t>trackRT</a:t>
            </a:r>
            <a:r>
              <a:rPr lang="en-US" dirty="0" smtClean="0"/>
              <a:t> only uses the GPS data streams.  </a:t>
            </a:r>
            <a:r>
              <a:rPr lang="en-US" dirty="0" err="1" smtClean="0"/>
              <a:t>TheNTRIP</a:t>
            </a:r>
            <a:r>
              <a:rPr lang="en-US" dirty="0" smtClean="0"/>
              <a:t> system is discussed at http://</a:t>
            </a:r>
            <a:r>
              <a:rPr lang="en-US" dirty="0" err="1" smtClean="0"/>
              <a:t>igs.bkg.bund.de/ntrip</a:t>
            </a:r>
            <a:r>
              <a:rPr lang="en-US" dirty="0" smtClean="0"/>
              <a:t>/.  The BNC program can be downloaded from http://</a:t>
            </a:r>
            <a:r>
              <a:rPr lang="en-US" dirty="0" err="1" smtClean="0"/>
              <a:t>igs.bkg.bund.de/ntrip/download</a:t>
            </a:r>
            <a:r>
              <a:rPr lang="en-US" dirty="0" smtClean="0"/>
              <a:t>.  The BNC documentation contains the  instructions for obtaining the QT libraries and include files needed for its  installation from source files.  </a:t>
            </a:r>
            <a:r>
              <a:rPr lang="en-US" dirty="0" err="1" smtClean="0"/>
              <a:t>trackRT</a:t>
            </a:r>
            <a:r>
              <a:rPr lang="en-US" dirty="0" smtClean="0"/>
              <a:t> only needs the executable version of BNC.  The QT software can be obtained directly from Nokia at the site </a:t>
            </a:r>
            <a:r>
              <a:rPr lang="en-US" dirty="0" smtClean="0">
                <a:hlinkClick r:id="rId2"/>
              </a:rPr>
              <a:t>http://qt.nokia.com/downloads</a:t>
            </a:r>
            <a:endParaRPr lang="en-US" dirty="0" smtClean="0"/>
          </a:p>
          <a:p>
            <a:r>
              <a:rPr lang="en-US" dirty="0" err="1" smtClean="0"/>
              <a:t>TrackRTB</a:t>
            </a:r>
            <a:r>
              <a:rPr lang="en-US" dirty="0" smtClean="0"/>
              <a:t> (binary format) is used for BNC versions before 2.5; Version 2.5 and later versions of BNC use an ASCII format and </a:t>
            </a:r>
            <a:r>
              <a:rPr lang="en-US" dirty="0" err="1" smtClean="0"/>
              <a:t>trackRT</a:t>
            </a:r>
            <a:r>
              <a:rPr lang="en-US" dirty="0" smtClean="0"/>
              <a:t> is used with this version.  The two programs are identical and we will use the name </a:t>
            </a:r>
            <a:r>
              <a:rPr lang="en-US" dirty="0" err="1" smtClean="0"/>
              <a:t>trackRT</a:t>
            </a:r>
            <a:r>
              <a:rPr lang="en-US" dirty="0" smtClean="0"/>
              <a:t>.</a:t>
            </a:r>
          </a:p>
          <a:p>
            <a:pPr>
              <a:buFont typeface="Arial"/>
              <a:buChar char="•"/>
            </a:pPr>
            <a:r>
              <a:rPr lang="en-US" dirty="0" smtClean="0"/>
              <a:t>The </a:t>
            </a:r>
            <a:r>
              <a:rPr lang="en-US" dirty="0" err="1" smtClean="0"/>
              <a:t>trackRT</a:t>
            </a:r>
            <a:r>
              <a:rPr lang="en-US" dirty="0" smtClean="0"/>
              <a:t> help file contains more instructions</a:t>
            </a:r>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2</a:t>
            </a:fld>
            <a:endParaRPr lang="en-US">
              <a:latin typeface="Times" charset="0"/>
            </a:endParaRPr>
          </a:p>
        </p:txBody>
      </p:sp>
    </p:spTree>
    <p:extLst>
      <p:ext uri="{BB962C8B-B14F-4D97-AF65-F5344CB8AC3E}">
        <p14:creationId xmlns:p14="http://schemas.microsoft.com/office/powerpoint/2010/main" val="52871759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DATA_NOISE &lt;L1 (</a:t>
            </a:r>
            <a:r>
              <a:rPr lang="en-US" dirty="0" err="1" smtClean="0"/>
              <a:t>m</a:t>
            </a:r>
            <a:r>
              <a:rPr lang="en-US" dirty="0" smtClean="0"/>
              <a:t>)&gt; &lt;L2 (</a:t>
            </a:r>
            <a:r>
              <a:rPr lang="en-US" dirty="0" err="1" smtClean="0"/>
              <a:t>m</a:t>
            </a:r>
            <a:r>
              <a:rPr lang="en-US" dirty="0" smtClean="0"/>
              <a:t>)&gt; &lt;P1 (</a:t>
            </a:r>
            <a:r>
              <a:rPr lang="en-US" dirty="0" err="1" smtClean="0"/>
              <a:t>m</a:t>
            </a:r>
            <a:r>
              <a:rPr lang="en-US" dirty="0" smtClean="0"/>
              <a:t>)&gt; &lt;P2 (</a:t>
            </a:r>
            <a:r>
              <a:rPr lang="en-US" dirty="0" err="1" smtClean="0"/>
              <a:t>m</a:t>
            </a:r>
            <a:r>
              <a:rPr lang="en-US" dirty="0" smtClean="0"/>
              <a:t>)&gt; &lt;</a:t>
            </a:r>
            <a:r>
              <a:rPr lang="en-US" dirty="0" err="1" smtClean="0"/>
              <a:t>Elev</a:t>
            </a:r>
            <a:r>
              <a:rPr lang="en-US" dirty="0" smtClean="0"/>
              <a:t> Weight&gt; [PRN]</a:t>
            </a:r>
          </a:p>
          <a:p>
            <a:pPr>
              <a:buNone/>
            </a:pPr>
            <a:r>
              <a:rPr lang="en-US" dirty="0" smtClean="0"/>
              <a:t>Same as track</a:t>
            </a:r>
          </a:p>
          <a:p>
            <a:pPr>
              <a:buNone/>
            </a:pPr>
            <a:r>
              <a:rPr lang="en-US" dirty="0" smtClean="0"/>
              <a:t>@ DATA_TYPE &lt;type&gt;</a:t>
            </a:r>
          </a:p>
          <a:p>
            <a:pPr>
              <a:buNone/>
            </a:pPr>
            <a:r>
              <a:rPr lang="en-US" dirty="0" smtClean="0"/>
              <a:t>Same as track (L1 only should be possible but not checked).</a:t>
            </a:r>
          </a:p>
          <a:p>
            <a:pPr>
              <a:buNone/>
            </a:pPr>
            <a:r>
              <a:rPr lang="en-US" dirty="0" smtClean="0"/>
              <a:t>@ USE_GPTGMF</a:t>
            </a:r>
          </a:p>
          <a:p>
            <a:pPr>
              <a:buNone/>
            </a:pPr>
            <a:r>
              <a:rPr lang="en-US" dirty="0" smtClean="0"/>
              <a:t>Same as track (recommended for all runs)</a:t>
            </a:r>
          </a:p>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 &lt;</a:t>
            </a:r>
            <a:r>
              <a:rPr lang="en-US" dirty="0" err="1" smtClean="0"/>
              <a:t>Vx</a:t>
            </a:r>
            <a:r>
              <a:rPr lang="en-US" dirty="0" smtClean="0"/>
              <a:t> (</a:t>
            </a:r>
            <a:r>
              <a:rPr lang="en-US" dirty="0" err="1" smtClean="0"/>
              <a:t>m</a:t>
            </a:r>
            <a:r>
              <a:rPr lang="en-US" dirty="0" smtClean="0"/>
              <a:t>)&gt;  &lt;</a:t>
            </a:r>
            <a:r>
              <a:rPr lang="en-US" dirty="0" err="1" smtClean="0"/>
              <a:t>Vy</a:t>
            </a:r>
            <a:r>
              <a:rPr lang="en-US" dirty="0" smtClean="0"/>
              <a:t> (</a:t>
            </a:r>
            <a:r>
              <a:rPr lang="en-US" dirty="0" err="1" smtClean="0"/>
              <a:t>m</a:t>
            </a:r>
            <a:r>
              <a:rPr lang="en-US" dirty="0" smtClean="0"/>
              <a:t>)&gt;  &lt;</a:t>
            </a:r>
            <a:r>
              <a:rPr lang="en-US" dirty="0" err="1" smtClean="0"/>
              <a:t>Vz</a:t>
            </a:r>
            <a:r>
              <a:rPr lang="en-US" dirty="0" smtClean="0"/>
              <a:t> (</a:t>
            </a:r>
            <a:r>
              <a:rPr lang="en-US" dirty="0" err="1" smtClean="0"/>
              <a:t>m</a:t>
            </a:r>
            <a:r>
              <a:rPr lang="en-US" dirty="0" smtClean="0"/>
              <a:t>)&gt;  &lt;Epoch (yrs)&gt;</a:t>
            </a:r>
          </a:p>
          <a:p>
            <a:pPr>
              <a:buNone/>
            </a:pPr>
            <a:r>
              <a:rPr lang="en-US" dirty="0" smtClean="0"/>
              <a:t>Same as track</a:t>
            </a:r>
          </a:p>
          <a:p>
            <a:pPr>
              <a:buNone/>
            </a:pPr>
            <a:r>
              <a:rPr lang="en-US" dirty="0" smtClean="0"/>
              <a:t> </a:t>
            </a: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20</a:t>
            </a:fld>
            <a:endParaRPr lang="en-US">
              <a:latin typeface="Times" charset="0"/>
            </a:endParaRPr>
          </a:p>
        </p:txBody>
      </p:sp>
    </p:spTree>
    <p:extLst>
      <p:ext uri="{BB962C8B-B14F-4D97-AF65-F5344CB8AC3E}">
        <p14:creationId xmlns:p14="http://schemas.microsoft.com/office/powerpoint/2010/main" val="3452263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ANTE_OFF   </a:t>
            </a:r>
          </a:p>
          <a:p>
            <a:pPr>
              <a:buNone/>
            </a:pPr>
            <a:r>
              <a:rPr lang="en-US" dirty="0" smtClean="0"/>
              <a:t>@   Site   &lt;ARP </a:t>
            </a:r>
            <a:r>
              <a:rPr lang="en-US" dirty="0" err="1" smtClean="0"/>
              <a:t>dN</a:t>
            </a:r>
            <a:r>
              <a:rPr lang="en-US" dirty="0" smtClean="0"/>
              <a:t> (</a:t>
            </a:r>
            <a:r>
              <a:rPr lang="en-US" dirty="0" err="1" smtClean="0"/>
              <a:t>m</a:t>
            </a:r>
            <a:r>
              <a:rPr lang="en-US" dirty="0" smtClean="0"/>
              <a:t>)&gt; &lt;ARP </a:t>
            </a:r>
            <a:r>
              <a:rPr lang="en-US" dirty="0" err="1" smtClean="0"/>
              <a:t>dE</a:t>
            </a:r>
            <a:r>
              <a:rPr lang="en-US" dirty="0" smtClean="0"/>
              <a:t> (</a:t>
            </a:r>
            <a:r>
              <a:rPr lang="en-US" dirty="0" err="1" smtClean="0"/>
              <a:t>m</a:t>
            </a:r>
            <a:r>
              <a:rPr lang="en-US" dirty="0" smtClean="0"/>
              <a:t>)&gt; &lt;ARP </a:t>
            </a:r>
            <a:r>
              <a:rPr lang="en-US" dirty="0" err="1" smtClean="0"/>
              <a:t>dU</a:t>
            </a:r>
            <a:r>
              <a:rPr lang="en-US" dirty="0" smtClean="0"/>
              <a:t> (</a:t>
            </a:r>
            <a:r>
              <a:rPr lang="en-US" dirty="0" err="1" smtClean="0"/>
              <a:t>m</a:t>
            </a:r>
            <a:r>
              <a:rPr lang="en-US" dirty="0" smtClean="0"/>
              <a:t>)&gt; &lt;Antenna Name&gt; &lt;Receiver Code&gt;</a:t>
            </a:r>
          </a:p>
          <a:p>
            <a:pPr>
              <a:buNone/>
            </a:pPr>
            <a:r>
              <a:rPr lang="en-US" dirty="0" smtClean="0"/>
              <a:t>Specifies the type of antenna and its position of antenna reference point (ARP)  at each site.  The antenna name including </a:t>
            </a:r>
            <a:r>
              <a:rPr lang="en-US" dirty="0" err="1" smtClean="0"/>
              <a:t>radome</a:t>
            </a:r>
            <a:r>
              <a:rPr lang="en-US" dirty="0" smtClean="0"/>
              <a:t> should be specified with the official IGS name for a standard ANTEX file or with a unique name that appears in the ANTEX file for site specific calibrations.  (Note: There is one additional character in the </a:t>
            </a:r>
            <a:r>
              <a:rPr lang="en-US" dirty="0" err="1" smtClean="0"/>
              <a:t>station.info</a:t>
            </a:r>
            <a:r>
              <a:rPr lang="en-US" dirty="0" smtClean="0"/>
              <a:t> long antenna and this extra character before the </a:t>
            </a:r>
            <a:r>
              <a:rPr lang="en-US" dirty="0" err="1" smtClean="0"/>
              <a:t>radome</a:t>
            </a:r>
            <a:r>
              <a:rPr lang="en-US" dirty="0" smtClean="0"/>
              <a:t> name must be removed.  The antenna name and </a:t>
            </a:r>
            <a:r>
              <a:rPr lang="en-US" dirty="0" err="1" smtClean="0"/>
              <a:t>radome</a:t>
            </a:r>
            <a:r>
              <a:rPr lang="en-US" dirty="0" smtClean="0"/>
              <a:t> can be  copied directly from the </a:t>
            </a:r>
            <a:r>
              <a:rPr lang="en-US" dirty="0" err="1" smtClean="0"/>
              <a:t>rinex</a:t>
            </a:r>
            <a:r>
              <a:rPr lang="en-US" dirty="0" smtClean="0"/>
              <a:t> file if present.  One more ANTEX files must be specified with the ANTMOD_FILE command for the antenna names to be useful.  The receiver type DCB code can be optionally specified here as well (See RCV_TYPE  command). </a:t>
            </a:r>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21</a:t>
            </a:fld>
            <a:endParaRPr lang="en-US">
              <a:latin typeface="Times" charset="0"/>
            </a:endParaRPr>
          </a:p>
        </p:txBody>
      </p:sp>
    </p:spTree>
    <p:extLst>
      <p:ext uri="{BB962C8B-B14F-4D97-AF65-F5344CB8AC3E}">
        <p14:creationId xmlns:p14="http://schemas.microsoft.com/office/powerpoint/2010/main" val="2898904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commands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RCV_TYPE</a:t>
            </a:r>
          </a:p>
          <a:p>
            <a:pPr>
              <a:buNone/>
            </a:pPr>
            <a:r>
              <a:rPr lang="en-US" dirty="0" smtClean="0"/>
              <a:t>@   Site  &lt;Receiver code N/P/C&gt;</a:t>
            </a:r>
          </a:p>
          <a:p>
            <a:pPr>
              <a:buNone/>
            </a:pPr>
            <a:r>
              <a:rPr lang="en-US" dirty="0" smtClean="0"/>
              <a:t>Specifies the type of data-code-bias (DCB) correction needed for the receiver.   Code specifies the type of L1 and L2 ranges being measures.  The choices are</a:t>
            </a:r>
          </a:p>
          <a:p>
            <a:pPr>
              <a:buNone/>
            </a:pPr>
            <a:r>
              <a:rPr lang="en-US" dirty="0" smtClean="0"/>
              <a:t>P -- </a:t>
            </a:r>
            <a:r>
              <a:rPr lang="en-US" dirty="0" err="1" smtClean="0"/>
              <a:t>Pcode</a:t>
            </a:r>
            <a:r>
              <a:rPr lang="en-US" dirty="0" smtClean="0"/>
              <a:t>, C -- C/A and N C/A with cross correlation for L2 range.  The codes can be found in </a:t>
            </a:r>
            <a:r>
              <a:rPr lang="en-US" dirty="0" err="1" smtClean="0"/>
              <a:t>gamit/tables/rcvant.dat</a:t>
            </a:r>
            <a:r>
              <a:rPr lang="en-US" dirty="0" smtClean="0"/>
              <a:t>.  These codes can also be given in the </a:t>
            </a:r>
            <a:r>
              <a:rPr lang="en-US" dirty="0" err="1" smtClean="0"/>
              <a:t>ante_off</a:t>
            </a:r>
            <a:r>
              <a:rPr lang="en-US" dirty="0" smtClean="0"/>
              <a:t> command.  An up-to-date DCB_FILE command must be used to specify the DCB biases. The files are available from the MIT ftp site and update once per month.</a:t>
            </a: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22</a:t>
            </a:fld>
            <a:endParaRPr lang="en-US">
              <a:latin typeface="Times" charset="0"/>
            </a:endParaRPr>
          </a:p>
        </p:txBody>
      </p:sp>
    </p:spTree>
    <p:extLst>
      <p:ext uri="{BB962C8B-B14F-4D97-AF65-F5344CB8AC3E}">
        <p14:creationId xmlns:p14="http://schemas.microsoft.com/office/powerpoint/2010/main" val="3518384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commands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SITE_STATS</a:t>
            </a:r>
          </a:p>
          <a:p>
            <a:pPr>
              <a:buNone/>
            </a:pPr>
            <a:r>
              <a:rPr lang="en-US" dirty="0" smtClean="0"/>
              <a:t>@   Site  &lt;Apriori </a:t>
            </a:r>
            <a:r>
              <a:rPr lang="en-US" dirty="0" err="1" smtClean="0"/>
              <a:t>Sigmas</a:t>
            </a:r>
            <a:r>
              <a:rPr lang="en-US" dirty="0" smtClean="0"/>
              <a:t> in XYZ (</a:t>
            </a:r>
            <a:r>
              <a:rPr lang="en-US" dirty="0" err="1" smtClean="0"/>
              <a:t>m</a:t>
            </a:r>
            <a:r>
              <a:rPr lang="en-US" dirty="0" smtClean="0"/>
              <a:t>)&gt;  &lt;RW noises in XYZ (</a:t>
            </a:r>
            <a:r>
              <a:rPr lang="en-US" dirty="0" err="1" smtClean="0"/>
              <a:t>m/sqrt(sec</a:t>
            </a:r>
            <a:r>
              <a:rPr lang="en-US" dirty="0" smtClean="0"/>
              <a:t>))&gt; </a:t>
            </a:r>
          </a:p>
          <a:p>
            <a:pPr>
              <a:buNone/>
            </a:pPr>
            <a:r>
              <a:rPr lang="en-US" dirty="0" smtClean="0"/>
              <a:t>Same as track except units here are per </a:t>
            </a:r>
            <a:r>
              <a:rPr lang="en-US" dirty="0" err="1" smtClean="0"/>
              <a:t>sqrt(seconds</a:t>
            </a:r>
            <a:r>
              <a:rPr lang="en-US" dirty="0" smtClean="0"/>
              <a:t>) always (not </a:t>
            </a:r>
            <a:r>
              <a:rPr lang="en-US" dirty="0" err="1" smtClean="0"/>
              <a:t>time_unit</a:t>
            </a:r>
            <a:r>
              <a:rPr lang="en-US" dirty="0" smtClean="0"/>
              <a:t> command here).</a:t>
            </a:r>
          </a:p>
          <a:p>
            <a:pPr>
              <a:buNone/>
            </a:pPr>
            <a:r>
              <a:rPr lang="en-US" dirty="0" smtClean="0"/>
              <a:t>@ ATM_STATS</a:t>
            </a:r>
          </a:p>
          <a:p>
            <a:pPr>
              <a:buNone/>
            </a:pPr>
            <a:r>
              <a:rPr lang="en-US" dirty="0" smtClean="0"/>
              <a:t>@   Site  &lt;Apriori Zenith delay sigma&gt; &lt;RW noise in Zenith delay&gt; &lt;RW </a:t>
            </a:r>
            <a:r>
              <a:rPr lang="en-US" dirty="0" err="1" smtClean="0"/>
              <a:t>dH/dt</a:t>
            </a:r>
            <a:r>
              <a:rPr lang="en-US" dirty="0" smtClean="0"/>
              <a:t> noise&gt;</a:t>
            </a:r>
          </a:p>
          <a:p>
            <a:pPr>
              <a:buNone/>
            </a:pPr>
            <a:r>
              <a:rPr lang="en-US" dirty="0" smtClean="0"/>
              <a:t>Same as track with second as time unit. </a:t>
            </a: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23</a:t>
            </a:fld>
            <a:endParaRPr lang="en-US">
              <a:latin typeface="Times" charset="0"/>
            </a:endParaRPr>
          </a:p>
        </p:txBody>
      </p:sp>
    </p:spTree>
    <p:extLst>
      <p:ext uri="{BB962C8B-B14F-4D97-AF65-F5344CB8AC3E}">
        <p14:creationId xmlns:p14="http://schemas.microsoft.com/office/powerpoint/2010/main" val="33961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Ambiguity Resolution</a:t>
            </a:r>
            <a:endParaRPr lang="en-US" dirty="0"/>
          </a:p>
        </p:txBody>
      </p:sp>
      <p:sp>
        <p:nvSpPr>
          <p:cNvPr id="3" name="Content Placeholder 2"/>
          <p:cNvSpPr>
            <a:spLocks noGrp="1"/>
          </p:cNvSpPr>
          <p:nvPr>
            <p:ph idx="1"/>
          </p:nvPr>
        </p:nvSpPr>
        <p:spPr/>
        <p:txBody>
          <a:bodyPr>
            <a:normAutofit fontScale="62500" lnSpcReduction="20000"/>
          </a:bodyPr>
          <a:lstStyle/>
          <a:p>
            <a:pPr>
              <a:buFont typeface="Arial"/>
              <a:buChar char="•"/>
            </a:pPr>
            <a:r>
              <a:rPr lang="en-US" dirty="0" err="1" smtClean="0"/>
              <a:t>trackRT</a:t>
            </a:r>
            <a:r>
              <a:rPr lang="en-US" dirty="0" smtClean="0"/>
              <a:t> uses a combination of the Melbourne-</a:t>
            </a:r>
            <a:r>
              <a:rPr lang="en-US" dirty="0" err="1" smtClean="0"/>
              <a:t>Wubbena</a:t>
            </a:r>
            <a:r>
              <a:rPr lang="en-US" dirty="0" smtClean="0"/>
              <a:t> </a:t>
            </a:r>
            <a:r>
              <a:rPr lang="en-US" dirty="0" err="1" smtClean="0"/>
              <a:t>widelane</a:t>
            </a:r>
            <a:r>
              <a:rPr lang="en-US" dirty="0" smtClean="0"/>
              <a:t> (MW-WL), the extra </a:t>
            </a:r>
            <a:r>
              <a:rPr lang="en-US" dirty="0" err="1" smtClean="0"/>
              <a:t>widelane</a:t>
            </a:r>
            <a:r>
              <a:rPr lang="en-US" dirty="0" smtClean="0"/>
              <a:t> (EX-WL) and the floating point estimates of the ionospheric free ambiguity (LC) to resolve integer ambiguities.  </a:t>
            </a:r>
          </a:p>
          <a:p>
            <a:pPr>
              <a:buFont typeface="Arial"/>
              <a:buChar char="•"/>
            </a:pPr>
            <a:r>
              <a:rPr lang="en-US" dirty="0" smtClean="0"/>
              <a:t>If we denote the number of integer cycle ambiguities at L1 and L2 by N1 and N2,  </a:t>
            </a:r>
          </a:p>
          <a:p>
            <a:pPr lvl="1">
              <a:buFont typeface="Arial"/>
              <a:buChar char="•"/>
            </a:pPr>
            <a:r>
              <a:rPr lang="en-US" dirty="0" smtClean="0"/>
              <a:t>MW-WL is an estimate of N1-N2 based on phase and range data; </a:t>
            </a:r>
          </a:p>
          <a:p>
            <a:pPr lvl="1">
              <a:buFont typeface="Arial"/>
              <a:buChar char="•"/>
            </a:pPr>
            <a:r>
              <a:rPr lang="en-US" dirty="0" smtClean="0"/>
              <a:t>EX-WL = N1 - f1/f2 N2 and is an integer for L1 cycles, but 1.283 N2 for L2 cycles; </a:t>
            </a:r>
          </a:p>
          <a:p>
            <a:pPr lvl="1">
              <a:buFont typeface="Arial"/>
              <a:buChar char="•"/>
            </a:pPr>
            <a:r>
              <a:rPr lang="en-US" dirty="0" smtClean="0"/>
              <a:t>LC = 2.546 N1 - 1.984 N2.  </a:t>
            </a:r>
          </a:p>
          <a:p>
            <a:pPr>
              <a:buFont typeface="Arial"/>
              <a:buChar char="•"/>
            </a:pPr>
            <a:r>
              <a:rPr lang="en-US" dirty="0" smtClean="0"/>
              <a:t>The EX-WL is unaffected by geometric ranges changes, but does  depend on the ionospheric delay.  </a:t>
            </a:r>
          </a:p>
          <a:p>
            <a:pPr>
              <a:buFont typeface="Arial"/>
              <a:buChar char="•"/>
            </a:pPr>
            <a:r>
              <a:rPr lang="en-US" dirty="0" smtClean="0"/>
              <a:t>For short baselines, the EX-WL should be near zero for correct choices of N1 and N2.  </a:t>
            </a:r>
          </a:p>
          <a:p>
            <a:pPr>
              <a:buFont typeface="Arial"/>
              <a:buChar char="•"/>
            </a:pPr>
            <a:r>
              <a:rPr lang="en-US" dirty="0" smtClean="0"/>
              <a:t>The LC residual should also be near zero when N1 and N2 are correct. </a:t>
            </a:r>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24</a:t>
            </a:fld>
            <a:endParaRPr lang="en-US">
              <a:latin typeface="Times" charset="0"/>
            </a:endParaRPr>
          </a:p>
        </p:txBody>
      </p:sp>
    </p:spTree>
    <p:extLst>
      <p:ext uri="{BB962C8B-B14F-4D97-AF65-F5344CB8AC3E}">
        <p14:creationId xmlns:p14="http://schemas.microsoft.com/office/powerpoint/2010/main" val="1239387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Ambiguity Resolution</a:t>
            </a:r>
            <a:endParaRPr lang="en-US" dirty="0"/>
          </a:p>
        </p:txBody>
      </p:sp>
      <p:sp>
        <p:nvSpPr>
          <p:cNvPr id="3" name="Content Placeholder 2"/>
          <p:cNvSpPr>
            <a:spLocks noGrp="1"/>
          </p:cNvSpPr>
          <p:nvPr>
            <p:ph idx="1"/>
          </p:nvPr>
        </p:nvSpPr>
        <p:spPr/>
        <p:txBody>
          <a:bodyPr>
            <a:normAutofit fontScale="77500" lnSpcReduction="20000"/>
          </a:bodyPr>
          <a:lstStyle/>
          <a:p>
            <a:pPr>
              <a:buFont typeface="Arial"/>
              <a:buChar char="•"/>
            </a:pPr>
            <a:r>
              <a:rPr lang="en-US" dirty="0" smtClean="0"/>
              <a:t>The problem in ambiguity resolution is that different choices of N1 and N2 can make different linear combinations small.  </a:t>
            </a:r>
          </a:p>
          <a:p>
            <a:pPr>
              <a:buFont typeface="Arial"/>
              <a:buChar char="•"/>
            </a:pPr>
            <a:r>
              <a:rPr lang="en-US" dirty="0" smtClean="0"/>
              <a:t>For example, errors in N1 and N2 of  3 and 4 cycles will change LC by 0.298 cycles (56.6 mm), MW-WL by 1 cycle and EX-WL by 2.132 cycles (405 mm).  </a:t>
            </a:r>
          </a:p>
          <a:p>
            <a:pPr>
              <a:buFont typeface="Arial"/>
              <a:buChar char="•"/>
            </a:pPr>
            <a:r>
              <a:rPr lang="en-US" dirty="0" smtClean="0"/>
              <a:t>On long baselines, at low elevation angles, ionospheric delays  of 400 mm (2 cycles) are common.  </a:t>
            </a:r>
          </a:p>
          <a:p>
            <a:pPr>
              <a:buFont typeface="Arial"/>
              <a:buChar char="•"/>
            </a:pPr>
            <a:r>
              <a:rPr lang="en-US" dirty="0" smtClean="0"/>
              <a:t>The most common error is a N1=N2=1 cycle error.  For this combination, the MW-WL is unaffected and LC changes by 0.562 </a:t>
            </a:r>
            <a:r>
              <a:rPr lang="en-US" dirty="0" err="1" smtClean="0"/>
              <a:t>cyc</a:t>
            </a:r>
            <a:r>
              <a:rPr lang="en-US" dirty="0" smtClean="0"/>
              <a:t> (107 mm) and EX-WL by 0.283 </a:t>
            </a:r>
            <a:r>
              <a:rPr lang="en-US" dirty="0" err="1" smtClean="0"/>
              <a:t>cyc</a:t>
            </a:r>
            <a:r>
              <a:rPr lang="en-US" dirty="0" smtClean="0"/>
              <a:t> (54 mm).  Even on relative short baselines, 54 mm ionospheric delays are common</a:t>
            </a: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25</a:t>
            </a:fld>
            <a:endParaRPr lang="en-US">
              <a:latin typeface="Times" charset="0"/>
            </a:endParaRPr>
          </a:p>
        </p:txBody>
      </p:sp>
    </p:spTree>
    <p:extLst>
      <p:ext uri="{BB962C8B-B14F-4D97-AF65-F5344CB8AC3E}">
        <p14:creationId xmlns:p14="http://schemas.microsoft.com/office/powerpoint/2010/main" val="60763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Commands to control ambiguity resolution</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AMB_SET &lt;</a:t>
            </a:r>
            <a:r>
              <a:rPr lang="en-US" dirty="0" err="1" smtClean="0"/>
              <a:t>RelRank</a:t>
            </a:r>
            <a:r>
              <a:rPr lang="en-US" dirty="0" smtClean="0"/>
              <a:t>&gt; &lt;</a:t>
            </a:r>
            <a:r>
              <a:rPr lang="en-US" dirty="0" err="1" smtClean="0"/>
              <a:t>FloatSigma</a:t>
            </a:r>
            <a:r>
              <a:rPr lang="en-US" dirty="0" smtClean="0"/>
              <a:t> (2)&gt; &lt;MWWL Fact&gt; &lt;EXWL Fact&gt; &lt;Min </a:t>
            </a:r>
            <a:r>
              <a:rPr lang="en-US" dirty="0" err="1" smtClean="0"/>
              <a:t>AmbSig</a:t>
            </a:r>
            <a:r>
              <a:rPr lang="en-US" dirty="0" smtClean="0"/>
              <a:t>&gt;  &lt;</a:t>
            </a:r>
            <a:r>
              <a:rPr lang="en-US" dirty="0" err="1" smtClean="0"/>
              <a:t>MaxChi</a:t>
            </a:r>
            <a:r>
              <a:rPr lang="en-US" dirty="0" smtClean="0"/>
              <a:t>&gt;</a:t>
            </a:r>
          </a:p>
          <a:p>
            <a:pPr>
              <a:buNone/>
            </a:pPr>
            <a:r>
              <a:rPr lang="en-US" dirty="0" smtClean="0"/>
              <a:t>Sets parameters for ambiguity resolution.  The input parameters are:</a:t>
            </a:r>
          </a:p>
          <a:p>
            <a:pPr>
              <a:buNone/>
            </a:pPr>
            <a:r>
              <a:rPr lang="en-US" dirty="0" smtClean="0"/>
              <a:t>&lt;</a:t>
            </a:r>
            <a:r>
              <a:rPr lang="en-US" dirty="0" err="1" smtClean="0"/>
              <a:t>RelRank</a:t>
            </a:r>
            <a:r>
              <a:rPr lang="en-US" dirty="0" smtClean="0"/>
              <a:t>&gt;</a:t>
            </a:r>
          </a:p>
          <a:p>
            <a:pPr>
              <a:buNone/>
            </a:pPr>
            <a:r>
              <a:rPr lang="en-US" dirty="0" smtClean="0"/>
              <a:t>&lt;WL min&gt;          </a:t>
            </a:r>
            <a:r>
              <a:rPr lang="en-US" dirty="0" err="1" smtClean="0"/>
              <a:t>Minumum</a:t>
            </a:r>
            <a:r>
              <a:rPr lang="en-US" dirty="0" smtClean="0"/>
              <a:t> of values need to allow bias fixing</a:t>
            </a:r>
          </a:p>
          <a:p>
            <a:pPr>
              <a:buNone/>
            </a:pPr>
            <a:r>
              <a:rPr lang="en-US" dirty="0" smtClean="0"/>
              <a:t>&lt;WL </a:t>
            </a:r>
            <a:r>
              <a:rPr lang="en-US" dirty="0" err="1" smtClean="0"/>
              <a:t>avN</a:t>
            </a:r>
            <a:r>
              <a:rPr lang="en-US" dirty="0" smtClean="0"/>
              <a:t>&gt;          Maximum number to be used in computing sigma of mean MW-WL</a:t>
            </a:r>
          </a:p>
          <a:p>
            <a:pPr>
              <a:buNone/>
            </a:pPr>
            <a:r>
              <a:rPr lang="en-US" dirty="0" smtClean="0"/>
              <a:t>&lt;</a:t>
            </a:r>
            <a:r>
              <a:rPr lang="en-US" dirty="0" err="1" smtClean="0"/>
              <a:t>FloatSigma</a:t>
            </a:r>
            <a:r>
              <a:rPr lang="en-US" dirty="0" smtClean="0"/>
              <a:t> (2)&gt;  Minimum sigma for LC and MW-WL for ambiguity fixing</a:t>
            </a:r>
          </a:p>
          <a:p>
            <a:pPr>
              <a:buNone/>
            </a:pPr>
            <a:r>
              <a:rPr lang="en-US" dirty="0" smtClean="0"/>
              <a:t>&lt;MWWL Fact&gt;       Weighting factor for MW-WL in chi**2</a:t>
            </a:r>
          </a:p>
          <a:p>
            <a:pPr>
              <a:buNone/>
            </a:pPr>
            <a:r>
              <a:rPr lang="en-US" dirty="0" smtClean="0"/>
              <a:t>&lt;EXWL Fact&gt;       Weighting factor for extra-wide </a:t>
            </a:r>
            <a:r>
              <a:rPr lang="en-US" dirty="0" err="1" smtClean="0"/>
              <a:t>lange</a:t>
            </a:r>
            <a:endParaRPr lang="en-US" dirty="0" smtClean="0"/>
          </a:p>
          <a:p>
            <a:pPr>
              <a:buNone/>
            </a:pPr>
            <a:r>
              <a:rPr lang="en-US" dirty="0" smtClean="0"/>
              <a:t>&lt;Min </a:t>
            </a:r>
            <a:r>
              <a:rPr lang="en-US" dirty="0" err="1" smtClean="0"/>
              <a:t>AmbSig</a:t>
            </a:r>
            <a:r>
              <a:rPr lang="en-US" dirty="0" smtClean="0"/>
              <a:t>&gt;      Minimum sigma to assigned to float estimates of ambiguities.</a:t>
            </a:r>
          </a:p>
          <a:p>
            <a:pPr>
              <a:buNone/>
            </a:pPr>
            <a:r>
              <a:rPr lang="en-US" dirty="0" smtClean="0"/>
              <a:t>&lt;</a:t>
            </a:r>
            <a:r>
              <a:rPr lang="en-US" dirty="0" err="1" smtClean="0"/>
              <a:t>MaxChi</a:t>
            </a:r>
            <a:r>
              <a:rPr lang="en-US" dirty="0" smtClean="0"/>
              <a:t>&gt;          Max chi**2 value allowed for ambiguity to be resolved.</a:t>
            </a:r>
          </a:p>
          <a:p>
            <a:pPr>
              <a:buNone/>
            </a:pPr>
            <a:endParaRPr lang="en-US" dirty="0" smtClean="0"/>
          </a:p>
          <a:p>
            <a:pPr>
              <a:buNone/>
            </a:pPr>
            <a:r>
              <a:rPr lang="en-US" dirty="0" smtClean="0"/>
              <a:t>This command is similar to the </a:t>
            </a:r>
            <a:r>
              <a:rPr lang="en-US" dirty="0" err="1" smtClean="0"/>
              <a:t>float_type</a:t>
            </a:r>
            <a:r>
              <a:rPr lang="en-US" dirty="0" smtClean="0"/>
              <a:t> command in track</a:t>
            </a: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26</a:t>
            </a:fld>
            <a:endParaRPr lang="en-US">
              <a:latin typeface="Times" charset="0"/>
            </a:endParaRPr>
          </a:p>
        </p:txBody>
      </p:sp>
    </p:spTree>
    <p:extLst>
      <p:ext uri="{BB962C8B-B14F-4D97-AF65-F5344CB8AC3E}">
        <p14:creationId xmlns:p14="http://schemas.microsoft.com/office/powerpoint/2010/main" val="4189850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Commands to control ambiguity resolution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EXWL_SET   &lt;Jump&gt; &lt;Min Sigma&gt; &lt;Scale&gt; &lt;</a:t>
            </a:r>
            <a:r>
              <a:rPr lang="en-US" dirty="0" err="1" smtClean="0"/>
              <a:t>Elev</a:t>
            </a:r>
            <a:r>
              <a:rPr lang="en-US" dirty="0" smtClean="0"/>
              <a:t> Fact&gt;</a:t>
            </a:r>
          </a:p>
          <a:p>
            <a:pPr>
              <a:buNone/>
            </a:pPr>
            <a:r>
              <a:rPr lang="en-US" dirty="0" smtClean="0"/>
              <a:t>&lt;Jump&gt;      -- magnitude of jump in EX-WL to have cycle slip added (default 0.10)</a:t>
            </a:r>
          </a:p>
          <a:p>
            <a:pPr>
              <a:buNone/>
            </a:pPr>
            <a:r>
              <a:rPr lang="en-US" dirty="0" smtClean="0"/>
              <a:t>&lt;Min Sigma&gt; -- minimum sigma for mean ex-</a:t>
            </a:r>
            <a:r>
              <a:rPr lang="en-US" dirty="0" err="1" smtClean="0"/>
              <a:t>wl</a:t>
            </a:r>
            <a:r>
              <a:rPr lang="en-US" dirty="0" smtClean="0"/>
              <a:t> (cycles, default 0.02 cycles)</a:t>
            </a:r>
          </a:p>
          <a:p>
            <a:pPr>
              <a:buNone/>
            </a:pPr>
            <a:r>
              <a:rPr lang="en-US" dirty="0" smtClean="0"/>
              <a:t>&lt;Scale&gt;     -- Scaling factor for length. Scale 0.1 results in 0.1 cycles over 100 km (default)</a:t>
            </a:r>
          </a:p>
          <a:p>
            <a:pPr>
              <a:buNone/>
            </a:pPr>
            <a:r>
              <a:rPr lang="en-US" dirty="0" smtClean="0"/>
              <a:t>&lt;</a:t>
            </a:r>
            <a:r>
              <a:rPr lang="en-US" dirty="0" err="1" smtClean="0"/>
              <a:t>Elev</a:t>
            </a:r>
            <a:r>
              <a:rPr lang="en-US" dirty="0" smtClean="0"/>
              <a:t> Factor&gt; -- Elevation angle factor that increases sigma as (1 + factor/</a:t>
            </a:r>
            <a:r>
              <a:rPr lang="en-US" dirty="0" err="1" smtClean="0"/>
              <a:t>sin(elev</a:t>
            </a:r>
            <a:r>
              <a:rPr lang="en-US" dirty="0" smtClean="0"/>
              <a:t>))</a:t>
            </a:r>
          </a:p>
          <a:p>
            <a:pPr>
              <a:buNone/>
            </a:pPr>
            <a:endParaRPr lang="en-US" dirty="0" smtClean="0"/>
          </a:p>
          <a:p>
            <a:pPr>
              <a:buNone/>
            </a:pPr>
            <a:r>
              <a:rPr lang="en-US" dirty="0" smtClean="0"/>
              <a:t>This command is set tolerances for adding a new cycle slip to the processing.  The length dependent term of different length baselines in the processing. </a:t>
            </a:r>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27</a:t>
            </a:fld>
            <a:endParaRPr lang="en-US">
              <a:latin typeface="Times" charset="0"/>
            </a:endParaRPr>
          </a:p>
        </p:txBody>
      </p:sp>
    </p:spTree>
    <p:extLst>
      <p:ext uri="{BB962C8B-B14F-4D97-AF65-F5344CB8AC3E}">
        <p14:creationId xmlns:p14="http://schemas.microsoft.com/office/powerpoint/2010/main" val="24666827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Commands to control ambiguity resolution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MWWL_SET   &lt;Jump&gt; &lt;Min Sigma&gt; &lt;Max Averaging number&gt; &lt;Min number&gt;</a:t>
            </a:r>
          </a:p>
          <a:p>
            <a:pPr>
              <a:buNone/>
            </a:pPr>
            <a:r>
              <a:rPr lang="en-US" dirty="0" smtClean="0"/>
              <a:t>&lt;Jump&gt;      -- magnitude of jump in MW-WL to have cycle slip added (default 5.0)</a:t>
            </a:r>
          </a:p>
          <a:p>
            <a:pPr>
              <a:buNone/>
            </a:pPr>
            <a:r>
              <a:rPr lang="en-US" dirty="0" smtClean="0"/>
              <a:t>&lt;Min Sigma&gt; -- minimum sigma for mean MW-WL (cycles, default 0.10 cycles)</a:t>
            </a:r>
          </a:p>
          <a:p>
            <a:pPr>
              <a:buNone/>
            </a:pPr>
            <a:r>
              <a:rPr lang="en-US" dirty="0" smtClean="0"/>
              <a:t>&lt;Max Averaging number&gt; -- Maximum number of values to use to compute mean sigma</a:t>
            </a:r>
          </a:p>
          <a:p>
            <a:pPr>
              <a:buNone/>
            </a:pPr>
            <a:r>
              <a:rPr lang="en-US" dirty="0" smtClean="0"/>
              <a:t>&lt;Min number&gt; -- Minimum number needed to resolve ambiguity</a:t>
            </a:r>
          </a:p>
          <a:p>
            <a:pPr>
              <a:buNone/>
            </a:pPr>
            <a:endParaRPr lang="en-US" dirty="0" smtClean="0"/>
          </a:p>
          <a:p>
            <a:pPr>
              <a:buNone/>
            </a:pPr>
            <a:r>
              <a:rPr lang="en-US" dirty="0" smtClean="0"/>
              <a:t>Cycle slip detection based on the MW-WL lines</a:t>
            </a:r>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28</a:t>
            </a:fld>
            <a:endParaRPr lang="en-US">
              <a:latin typeface="Times" charset="0"/>
            </a:endParaRPr>
          </a:p>
        </p:txBody>
      </p:sp>
    </p:spTree>
    <p:extLst>
      <p:ext uri="{BB962C8B-B14F-4D97-AF65-F5344CB8AC3E}">
        <p14:creationId xmlns:p14="http://schemas.microsoft.com/office/powerpoint/2010/main" val="37956473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Commands to control ambiguity resolution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DD_SET &lt;Jump (cycle)&gt; &lt;Min Number&gt; </a:t>
            </a:r>
          </a:p>
          <a:p>
            <a:pPr>
              <a:buNone/>
            </a:pPr>
            <a:r>
              <a:rPr lang="en-US" dirty="0" smtClean="0"/>
              <a:t>Sets parameters for double difference processing.</a:t>
            </a:r>
          </a:p>
          <a:p>
            <a:pPr>
              <a:buNone/>
            </a:pPr>
            <a:r>
              <a:rPr lang="en-US" dirty="0" smtClean="0"/>
              <a:t>&lt;Jump (cycle)&gt; -- Magnitude of jump in double differences on bias fixed data that  will introduce a cycle slip</a:t>
            </a:r>
          </a:p>
          <a:p>
            <a:pPr>
              <a:buNone/>
            </a:pPr>
            <a:r>
              <a:rPr lang="en-US" dirty="0" smtClean="0"/>
              <a:t>&lt;Min Number&gt;   -- Minimum number of double differences for an epoch to be processed.  (If too few double differences than errors in the data can not be detected and this can cause large position errors, default of 4 double differences allows redundancy).</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29</a:t>
            </a:fld>
            <a:endParaRPr lang="en-US">
              <a:latin typeface="Times" charset="0"/>
            </a:endParaRPr>
          </a:p>
        </p:txBody>
      </p:sp>
    </p:spTree>
    <p:extLst>
      <p:ext uri="{BB962C8B-B14F-4D97-AF65-F5344CB8AC3E}">
        <p14:creationId xmlns:p14="http://schemas.microsoft.com/office/powerpoint/2010/main" val="1073810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TrackRT</a:t>
            </a:r>
            <a:r>
              <a:rPr lang="en-US" dirty="0" smtClean="0"/>
              <a:t> operation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Once </a:t>
            </a:r>
            <a:r>
              <a:rPr lang="en-US" dirty="0" err="1" smtClean="0"/>
              <a:t>trackRT</a:t>
            </a:r>
            <a:r>
              <a:rPr lang="en-US" dirty="0" smtClean="0"/>
              <a:t> is installed, the basic operation is to start copies of BNC that will cast the data from specific sites of interest. </a:t>
            </a:r>
          </a:p>
          <a:p>
            <a:r>
              <a:rPr lang="en-US" dirty="0" smtClean="0"/>
              <a:t>Once BNC configuration has been established and saved to a file; BNC can be started to run with no window (-</a:t>
            </a:r>
            <a:r>
              <a:rPr lang="en-US" dirty="0" err="1" smtClean="0"/>
              <a:t>nw</a:t>
            </a:r>
            <a:r>
              <a:rPr lang="en-US" dirty="0" smtClean="0"/>
              <a:t> option) and a configure file for each network of site e.g.,</a:t>
            </a:r>
            <a:br>
              <a:rPr lang="en-US" dirty="0" smtClean="0"/>
            </a:br>
            <a:r>
              <a:rPr lang="en-US" dirty="0" err="1" smtClean="0"/>
              <a:t>bnc</a:t>
            </a:r>
            <a:r>
              <a:rPr lang="en-US" dirty="0" smtClean="0"/>
              <a:t> –</a:t>
            </a:r>
            <a:r>
              <a:rPr lang="en-US" dirty="0" err="1" smtClean="0"/>
              <a:t>nw</a:t>
            </a:r>
            <a:r>
              <a:rPr lang="en-US" dirty="0" smtClean="0"/>
              <a:t> –conf Net01Config.ini</a:t>
            </a:r>
          </a:p>
          <a:p>
            <a:r>
              <a:rPr lang="en-US" dirty="0" err="1" smtClean="0"/>
              <a:t>TrackRT</a:t>
            </a:r>
            <a:r>
              <a:rPr lang="en-US" dirty="0" smtClean="0"/>
              <a:t> can then process any or all of the sites being cast.  So far we have always, paired the BNC and </a:t>
            </a:r>
            <a:r>
              <a:rPr lang="en-US" dirty="0" err="1" smtClean="0"/>
              <a:t>trackRT</a:t>
            </a:r>
            <a:r>
              <a:rPr lang="en-US" dirty="0" smtClean="0"/>
              <a:t> runs (i.e., once one copy of </a:t>
            </a:r>
            <a:r>
              <a:rPr lang="en-US" dirty="0" err="1" smtClean="0"/>
              <a:t>trackRT</a:t>
            </a:r>
            <a:r>
              <a:rPr lang="en-US" dirty="0" smtClean="0"/>
              <a:t> is connected to a port, no other copy can access that port.  </a:t>
            </a:r>
          </a:p>
          <a:p>
            <a:r>
              <a:rPr lang="en-US" dirty="0" err="1" smtClean="0"/>
              <a:t>trackRT</a:t>
            </a:r>
            <a:r>
              <a:rPr lang="en-US" dirty="0" smtClean="0"/>
              <a:t> and BNC do not need to be on the same host provided the port is open.</a:t>
            </a: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3</a:t>
            </a:fld>
            <a:endParaRPr lang="en-US">
              <a:latin typeface="Times" charset="0"/>
            </a:endParaRPr>
          </a:p>
        </p:txBody>
      </p:sp>
    </p:spTree>
    <p:extLst>
      <p:ext uri="{BB962C8B-B14F-4D97-AF65-F5344CB8AC3E}">
        <p14:creationId xmlns:p14="http://schemas.microsoft.com/office/powerpoint/2010/main" val="409449892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Commands to control ambiguity resolution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RMS_EDIT_TOL &lt;</a:t>
            </a:r>
            <a:r>
              <a:rPr lang="en-US" dirty="0" err="1" smtClean="0"/>
              <a:t>n</a:t>
            </a:r>
            <a:r>
              <a:rPr lang="en-US" dirty="0" smtClean="0"/>
              <a:t>-sigma Tolerance&gt; &lt;min sigma&gt; &lt;Reset number&gt;</a:t>
            </a:r>
          </a:p>
          <a:p>
            <a:pPr>
              <a:buNone/>
            </a:pPr>
            <a:r>
              <a:rPr lang="en-US" dirty="0" smtClean="0"/>
              <a:t>&lt;</a:t>
            </a:r>
            <a:r>
              <a:rPr lang="en-US" dirty="0" err="1" smtClean="0"/>
              <a:t>n</a:t>
            </a:r>
            <a:r>
              <a:rPr lang="en-US" dirty="0" smtClean="0"/>
              <a:t>-sigma tolerance&gt; is an </a:t>
            </a:r>
            <a:r>
              <a:rPr lang="en-US" dirty="0" err="1" smtClean="0"/>
              <a:t>n</a:t>
            </a:r>
            <a:r>
              <a:rPr lang="en-US" dirty="0" smtClean="0"/>
              <a:t>-sigma condition where sigma is based on data noise model.</a:t>
            </a:r>
          </a:p>
          <a:p>
            <a:pPr>
              <a:buNone/>
            </a:pPr>
            <a:r>
              <a:rPr lang="en-US" dirty="0" smtClean="0"/>
              <a:t>&lt;min sigma&gt; Minimum phase sigma to use so that no phase residual less than  &lt;min sigma&gt;*&lt;</a:t>
            </a:r>
            <a:r>
              <a:rPr lang="en-US" dirty="0" err="1" smtClean="0"/>
              <a:t>n</a:t>
            </a:r>
            <a:r>
              <a:rPr lang="en-US" dirty="0" smtClean="0"/>
              <a:t>-sigma tolerance&gt; are deleted</a:t>
            </a:r>
          </a:p>
          <a:p>
            <a:pPr>
              <a:buNone/>
            </a:pPr>
            <a:r>
              <a:rPr lang="en-US" dirty="0" smtClean="0"/>
              <a:t>&lt;Reset number&gt; number of sequential delete data, before ambiguity and cycle slips are reset (assumed missed cycle slip).</a:t>
            </a:r>
          </a:p>
          <a:p>
            <a:pPr>
              <a:buNone/>
            </a:pPr>
            <a:endParaRPr lang="en-US" dirty="0" smtClean="0"/>
          </a:p>
          <a:p>
            <a:pPr>
              <a:buNone/>
            </a:pPr>
            <a:r>
              <a:rPr lang="en-US" dirty="0" smtClean="0"/>
              <a:t>This a post-fit editing option to remove bad data.  Data epoch is re-processed if data are deleted.</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30</a:t>
            </a:fld>
            <a:endParaRPr lang="en-US">
              <a:latin typeface="Times" charset="0"/>
            </a:endParaRPr>
          </a:p>
        </p:txBody>
      </p:sp>
    </p:spTree>
    <p:extLst>
      <p:ext uri="{BB962C8B-B14F-4D97-AF65-F5344CB8AC3E}">
        <p14:creationId xmlns:p14="http://schemas.microsoft.com/office/powerpoint/2010/main" val="1914060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and Evaluation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STATUS &lt;type&gt; &lt;# epoch&gt;</a:t>
            </a:r>
          </a:p>
          <a:p>
            <a:pPr>
              <a:buNone/>
            </a:pPr>
            <a:r>
              <a:rPr lang="en-US" dirty="0" smtClean="0"/>
              <a:t>Writes status information to the current summary file at &lt;# epoch&gt; intervals</a:t>
            </a:r>
          </a:p>
          <a:p>
            <a:pPr>
              <a:buNone/>
            </a:pPr>
            <a:r>
              <a:rPr lang="en-US" dirty="0" smtClean="0"/>
              <a:t>The types of reports are given by "type"</a:t>
            </a:r>
          </a:p>
          <a:p>
            <a:pPr>
              <a:buNone/>
            </a:pPr>
            <a:r>
              <a:rPr lang="en-US" dirty="0" smtClean="0"/>
              <a:t>P -- Parameter estimates</a:t>
            </a:r>
          </a:p>
          <a:p>
            <a:pPr>
              <a:buNone/>
            </a:pPr>
            <a:r>
              <a:rPr lang="en-US" dirty="0" smtClean="0"/>
              <a:t>A -- Ambiguity resolution report (shows resolved and unresolved)</a:t>
            </a:r>
          </a:p>
          <a:p>
            <a:pPr>
              <a:buNone/>
            </a:pPr>
            <a:r>
              <a:rPr lang="en-US" dirty="0" smtClean="0"/>
              <a:t>W -- </a:t>
            </a:r>
            <a:r>
              <a:rPr lang="en-US" dirty="0" err="1" smtClean="0"/>
              <a:t>Widelanes</a:t>
            </a:r>
            <a:r>
              <a:rPr lang="en-US" dirty="0" smtClean="0"/>
              <a:t> (Melbourne-</a:t>
            </a:r>
            <a:r>
              <a:rPr lang="en-US" dirty="0" err="1" smtClean="0"/>
              <a:t>Wubbena</a:t>
            </a:r>
            <a:r>
              <a:rPr lang="en-US" dirty="0" smtClean="0"/>
              <a:t> and Extra-</a:t>
            </a:r>
            <a:r>
              <a:rPr lang="en-US" dirty="0" err="1" smtClean="0"/>
              <a:t>widelanes</a:t>
            </a:r>
            <a:r>
              <a:rPr lang="en-US" dirty="0" smtClean="0"/>
              <a:t>)</a:t>
            </a:r>
          </a:p>
          <a:p>
            <a:pPr>
              <a:buNone/>
            </a:pPr>
            <a:r>
              <a:rPr lang="en-US" dirty="0" smtClean="0"/>
              <a:t>R -- </a:t>
            </a:r>
            <a:r>
              <a:rPr lang="en-US" dirty="0" err="1" smtClean="0"/>
              <a:t>Postfit</a:t>
            </a:r>
            <a:r>
              <a:rPr lang="en-US" dirty="0" smtClean="0"/>
              <a:t> residuals are current epoch</a:t>
            </a:r>
          </a:p>
          <a:p>
            <a:pPr>
              <a:buNone/>
            </a:pPr>
            <a:r>
              <a:rPr lang="en-US" dirty="0" smtClean="0"/>
              <a:t>C -- Report current A and W entries only </a:t>
            </a:r>
          </a:p>
          <a:p>
            <a:pPr>
              <a:buNone/>
            </a:pPr>
            <a:r>
              <a:rPr lang="en-US" dirty="0" smtClean="0"/>
              <a:t>type PAWR will output all reports.</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31</a:t>
            </a:fld>
            <a:endParaRPr lang="en-US">
              <a:latin typeface="Times" charset="0"/>
            </a:endParaRPr>
          </a:p>
        </p:txBody>
      </p:sp>
    </p:spTree>
    <p:extLst>
      <p:ext uri="{BB962C8B-B14F-4D97-AF65-F5344CB8AC3E}">
        <p14:creationId xmlns:p14="http://schemas.microsoft.com/office/powerpoint/2010/main" val="16406383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and </a:t>
            </a:r>
            <a:r>
              <a:rPr lang="en-US" dirty="0" err="1" smtClean="0"/>
              <a:t>Evalutions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NUM_EPOCHS &lt;number&gt;</a:t>
            </a:r>
          </a:p>
          <a:p>
            <a:pPr>
              <a:buNone/>
            </a:pPr>
            <a:r>
              <a:rPr lang="en-US" dirty="0" smtClean="0"/>
              <a:t>&lt;number&gt; is the number of epochs of data to be processed before stopping. When short duration files are output (POS_ROOT command) the number of epochs may not be reached because the epoch counter is reset with each new file.</a:t>
            </a:r>
          </a:p>
          <a:p>
            <a:pPr>
              <a:buNone/>
            </a:pPr>
            <a:endParaRPr lang="en-US" dirty="0" smtClean="0"/>
          </a:p>
          <a:p>
            <a:pPr>
              <a:buNone/>
            </a:pPr>
            <a:r>
              <a:rPr lang="en-US" dirty="0" smtClean="0"/>
              <a:t>@ START_TIME &lt;</a:t>
            </a:r>
            <a:r>
              <a:rPr lang="en-US" dirty="0" err="1" smtClean="0"/>
              <a:t>yy</a:t>
            </a:r>
            <a:r>
              <a:rPr lang="en-US" dirty="0" smtClean="0"/>
              <a:t> mm </a:t>
            </a:r>
            <a:r>
              <a:rPr lang="en-US" dirty="0" err="1" smtClean="0"/>
              <a:t>dd</a:t>
            </a:r>
            <a:r>
              <a:rPr lang="en-US" dirty="0" smtClean="0"/>
              <a:t> </a:t>
            </a:r>
            <a:r>
              <a:rPr lang="en-US" dirty="0" err="1" smtClean="0"/>
              <a:t>hh</a:t>
            </a:r>
            <a:r>
              <a:rPr lang="en-US" dirty="0" smtClean="0"/>
              <a:t> min sec.&gt;</a:t>
            </a:r>
          </a:p>
          <a:p>
            <a:pPr>
              <a:buNone/>
            </a:pPr>
            <a:r>
              <a:rPr lang="en-US" dirty="0" smtClean="0"/>
              <a:t>Used to set the start time.  Useful with </a:t>
            </a:r>
            <a:r>
              <a:rPr lang="en-US" dirty="0" err="1" smtClean="0"/>
              <a:t>trackRTr</a:t>
            </a:r>
            <a:r>
              <a:rPr lang="en-US" dirty="0" smtClean="0"/>
              <a:t> to have the processing start at the same time as the </a:t>
            </a:r>
            <a:r>
              <a:rPr lang="en-US" dirty="0" err="1" smtClean="0"/>
              <a:t>realtime</a:t>
            </a:r>
            <a:r>
              <a:rPr lang="en-US" dirty="0" smtClean="0"/>
              <a:t> stream.</a:t>
            </a:r>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32</a:t>
            </a:fld>
            <a:endParaRPr lang="en-US">
              <a:latin typeface="Times" charset="0"/>
            </a:endParaRPr>
          </a:p>
        </p:txBody>
      </p:sp>
    </p:spTree>
    <p:extLst>
      <p:ext uri="{BB962C8B-B14F-4D97-AF65-F5344CB8AC3E}">
        <p14:creationId xmlns:p14="http://schemas.microsoft.com/office/powerpoint/2010/main" val="2095891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and Evaluation</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DEBUG &lt;Up to 10 epoch numbers in pairs&gt;</a:t>
            </a:r>
          </a:p>
          <a:p>
            <a:pPr>
              <a:buNone/>
            </a:pPr>
            <a:r>
              <a:rPr lang="en-US" dirty="0" smtClean="0"/>
              <a:t>Sets which epochs will report detailed debug and status information (see STATUS command</a:t>
            </a:r>
          </a:p>
          <a:p>
            <a:pPr>
              <a:buNone/>
            </a:pPr>
            <a:r>
              <a:rPr lang="en-US" dirty="0" smtClean="0"/>
              <a:t>as well).  The pairs are used as:</a:t>
            </a:r>
          </a:p>
          <a:p>
            <a:pPr>
              <a:buNone/>
            </a:pPr>
            <a:r>
              <a:rPr lang="en-US" dirty="0" smtClean="0"/>
              <a:t>1,2   -- Mostly model information.  Useful if data are generating large residuals</a:t>
            </a:r>
          </a:p>
          <a:p>
            <a:pPr>
              <a:buNone/>
            </a:pPr>
            <a:r>
              <a:rPr lang="en-US" dirty="0" smtClean="0"/>
              <a:t>3,4   -- Parameter estimates, </a:t>
            </a:r>
            <a:r>
              <a:rPr lang="en-US" dirty="0" err="1" smtClean="0"/>
              <a:t>widelanes</a:t>
            </a:r>
            <a:r>
              <a:rPr lang="en-US" dirty="0" smtClean="0"/>
              <a:t>, residuals</a:t>
            </a:r>
          </a:p>
          <a:p>
            <a:pPr>
              <a:buNone/>
            </a:pPr>
            <a:r>
              <a:rPr lang="en-US" dirty="0" smtClean="0"/>
              <a:t>5,6   -- One-way OMC and single differences</a:t>
            </a:r>
          </a:p>
          <a:p>
            <a:pPr>
              <a:buNone/>
            </a:pPr>
            <a:r>
              <a:rPr lang="en-US" dirty="0" smtClean="0"/>
              <a:t>7,8   -- Not Used </a:t>
            </a:r>
          </a:p>
          <a:p>
            <a:pPr>
              <a:buNone/>
            </a:pPr>
            <a:r>
              <a:rPr lang="en-US" dirty="0" smtClean="0"/>
              <a:t>9,10  -- When 9 is non-zero, antenna model and SP3 information is output.</a:t>
            </a:r>
          </a:p>
          <a:p>
            <a:pPr>
              <a:buNone/>
            </a:pPr>
            <a:endParaRPr lang="en-US" dirty="0" smtClean="0"/>
          </a:p>
          <a:p>
            <a:pPr>
              <a:buNone/>
            </a:pPr>
            <a:r>
              <a:rPr lang="en-US" dirty="0" smtClean="0"/>
              <a:t>This command is often used in the </a:t>
            </a:r>
            <a:r>
              <a:rPr lang="en-US" dirty="0" err="1" smtClean="0"/>
              <a:t>update_file</a:t>
            </a:r>
            <a:r>
              <a:rPr lang="en-US" dirty="0" smtClean="0"/>
              <a:t> command file.</a:t>
            </a:r>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33</a:t>
            </a:fld>
            <a:endParaRPr lang="en-US">
              <a:latin typeface="Times" charset="0"/>
            </a:endParaRPr>
          </a:p>
        </p:txBody>
      </p:sp>
    </p:spTree>
    <p:extLst>
      <p:ext uri="{BB962C8B-B14F-4D97-AF65-F5344CB8AC3E}">
        <p14:creationId xmlns:p14="http://schemas.microsoft.com/office/powerpoint/2010/main" val="8660942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and Evaluation</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RESET &lt;ALL/list of sites&gt;</a:t>
            </a:r>
          </a:p>
          <a:p>
            <a:pPr>
              <a:buNone/>
            </a:pPr>
            <a:r>
              <a:rPr lang="en-US" dirty="0" smtClean="0"/>
              <a:t>Reset command.  Resets the filter state vector and resolved ambiguities for a list of sites or ALL sites (generally used in the </a:t>
            </a:r>
            <a:r>
              <a:rPr lang="en-US" dirty="0" err="1" smtClean="0"/>
              <a:t>update_file</a:t>
            </a:r>
            <a:r>
              <a:rPr lang="en-US" dirty="0" smtClean="0"/>
              <a:t> to fix problems)</a:t>
            </a:r>
          </a:p>
          <a:p>
            <a:pPr>
              <a:buNone/>
            </a:pPr>
            <a:endParaRPr lang="en-US" dirty="0" smtClean="0"/>
          </a:p>
          <a:p>
            <a:pPr>
              <a:buNone/>
            </a:pPr>
            <a:r>
              <a:rPr lang="en-US" dirty="0" smtClean="0"/>
              <a:t>@ EXCLUDE_SVS &lt;list of PRN numbers to be excluded&gt;</a:t>
            </a:r>
          </a:p>
          <a:p>
            <a:pPr>
              <a:buNone/>
            </a:pPr>
            <a:r>
              <a:rPr lang="en-US" dirty="0" smtClean="0"/>
              <a:t>Excludes satellites from being processed.  Useful when a satellite is not in an SP3 file or not available during the times there are data.</a:t>
            </a:r>
          </a:p>
          <a:p>
            <a:pPr>
              <a:buNone/>
            </a:pPr>
            <a:r>
              <a:rPr lang="en-US" dirty="0" smtClean="0"/>
              <a:t>Example: </a:t>
            </a:r>
            <a:r>
              <a:rPr lang="en-US" dirty="0" err="1" smtClean="0"/>
              <a:t>exclude_svs</a:t>
            </a:r>
            <a:r>
              <a:rPr lang="en-US" dirty="0" smtClean="0"/>
              <a:t> 26 22 13</a:t>
            </a:r>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34</a:t>
            </a:fld>
            <a:endParaRPr lang="en-US">
              <a:latin typeface="Times" charset="0"/>
            </a:endParaRPr>
          </a:p>
        </p:txBody>
      </p:sp>
    </p:spTree>
    <p:extLst>
      <p:ext uri="{BB962C8B-B14F-4D97-AF65-F5344CB8AC3E}">
        <p14:creationId xmlns:p14="http://schemas.microsoft.com/office/powerpoint/2010/main" val="2627236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and </a:t>
            </a:r>
            <a:r>
              <a:rPr lang="en-US" dirty="0" err="1" smtClean="0"/>
              <a:t>Evalution</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UPDATE_FILE &lt;file name&gt;</a:t>
            </a:r>
          </a:p>
          <a:p>
            <a:pPr>
              <a:buNone/>
            </a:pPr>
            <a:r>
              <a:rPr lang="en-US" dirty="0" smtClean="0"/>
              <a:t>Allows new </a:t>
            </a:r>
            <a:r>
              <a:rPr lang="en-US" dirty="0" err="1" smtClean="0"/>
              <a:t>trackRT</a:t>
            </a:r>
            <a:r>
              <a:rPr lang="en-US" dirty="0" smtClean="0"/>
              <a:t> commands to be issued during a run.  Once the file is  read it needs to be deleted before the </a:t>
            </a:r>
            <a:r>
              <a:rPr lang="en-US" dirty="0" err="1" smtClean="0"/>
              <a:t>trackRT</a:t>
            </a:r>
            <a:r>
              <a:rPr lang="en-US" dirty="0" smtClean="0"/>
              <a:t> will re-read it.  File is  only read if it exists.  </a:t>
            </a:r>
          </a:p>
          <a:p>
            <a:pPr>
              <a:buNone/>
            </a:pPr>
            <a:r>
              <a:rPr lang="en-US" dirty="0" smtClean="0"/>
              <a:t>NOTE: File should be removed before </a:t>
            </a:r>
            <a:r>
              <a:rPr lang="en-US" dirty="0" err="1" smtClean="0"/>
              <a:t>trackRT</a:t>
            </a:r>
            <a:r>
              <a:rPr lang="en-US" dirty="0" smtClean="0"/>
              <a:t> is run or else it will be read when the command file is read (</a:t>
            </a:r>
            <a:r>
              <a:rPr lang="en-US" dirty="0" err="1" smtClean="0"/>
              <a:t>ie</a:t>
            </a:r>
            <a:r>
              <a:rPr lang="en-US" dirty="0" smtClean="0"/>
              <a:t>., it will overwrite the commands in the command file.</a:t>
            </a:r>
          </a:p>
          <a:p>
            <a:pPr>
              <a:buNone/>
            </a:pPr>
            <a:r>
              <a:rPr lang="en-US" dirty="0" smtClean="0"/>
              <a:t>Generally, we keep a file of a different name and then copy it to the &lt;file name&gt; here when we want it to be used.</a:t>
            </a:r>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35</a:t>
            </a:fld>
            <a:endParaRPr lang="en-US">
              <a:latin typeface="Times" charset="0"/>
            </a:endParaRPr>
          </a:p>
        </p:txBody>
      </p:sp>
    </p:spTree>
    <p:extLst>
      <p:ext uri="{BB962C8B-B14F-4D97-AF65-F5344CB8AC3E}">
        <p14:creationId xmlns:p14="http://schemas.microsoft.com/office/powerpoint/2010/main" val="30920763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written to summary file</a:t>
            </a:r>
            <a:endParaRPr lang="en-US" dirty="0"/>
          </a:p>
        </p:txBody>
      </p:sp>
      <p:sp>
        <p:nvSpPr>
          <p:cNvPr id="3" name="Content Placeholder 2"/>
          <p:cNvSpPr>
            <a:spLocks noGrp="1"/>
          </p:cNvSpPr>
          <p:nvPr>
            <p:ph idx="1"/>
          </p:nvPr>
        </p:nvSpPr>
        <p:spPr/>
        <p:txBody>
          <a:bodyPr/>
          <a:lstStyle/>
          <a:p>
            <a:r>
              <a:rPr lang="en-US" dirty="0" smtClean="0"/>
              <a:t>Cycle slip detection:</a:t>
            </a:r>
            <a:br>
              <a:rPr lang="en-US" dirty="0" smtClean="0"/>
            </a:br>
            <a:r>
              <a:rPr lang="en-US" sz="2000" dirty="0" smtClean="0"/>
              <a:t>CSLIP </a:t>
            </a:r>
            <a:r>
              <a:rPr lang="en-US" sz="2000" dirty="0" err="1" smtClean="0"/>
              <a:t>Ep</a:t>
            </a:r>
            <a:r>
              <a:rPr lang="en-US" sz="2000" dirty="0" smtClean="0"/>
              <a:t>    540 Site THMG G 29 DMW-WL/</a:t>
            </a:r>
            <a:r>
              <a:rPr lang="en-US" sz="2000" dirty="0" err="1" smtClean="0"/>
              <a:t>Tol</a:t>
            </a:r>
            <a:r>
              <a:rPr lang="en-US" sz="2000" dirty="0" smtClean="0"/>
              <a:t>         4.31  4.00 DEX-WL/</a:t>
            </a:r>
            <a:r>
              <a:rPr lang="en-US" sz="2000" dirty="0" err="1" smtClean="0"/>
              <a:t>Tol</a:t>
            </a:r>
            <a:r>
              <a:rPr lang="en-US" sz="2000" dirty="0" smtClean="0"/>
              <a:t>         1.78  0.20 </a:t>
            </a:r>
            <a:r>
              <a:rPr lang="en-US" sz="2000" dirty="0" err="1" smtClean="0"/>
              <a:t>cyc</a:t>
            </a:r>
            <a:r>
              <a:rPr lang="en-US" sz="2000" dirty="0" smtClean="0"/>
              <a:t>, </a:t>
            </a:r>
            <a:r>
              <a:rPr lang="en-US" sz="2000" dirty="0" err="1" smtClean="0"/>
              <a:t>Elev</a:t>
            </a:r>
            <a:r>
              <a:rPr lang="en-US" sz="2000" dirty="0" smtClean="0"/>
              <a:t> 10.00 deg</a:t>
            </a:r>
          </a:p>
          <a:p>
            <a:r>
              <a:rPr lang="en-US" dirty="0" smtClean="0"/>
              <a:t>This case show a slip detected with MW-WL and EX-WL jumps.  The values of the jump and the current tolerance are reported.</a:t>
            </a:r>
          </a:p>
          <a:p>
            <a:r>
              <a:rPr lang="en-US" dirty="0" smtClean="0"/>
              <a:t>Double difference residual slip</a:t>
            </a:r>
          </a:p>
          <a:p>
            <a:pPr>
              <a:buNone/>
            </a:pPr>
            <a:r>
              <a:rPr lang="en-US" sz="1800" dirty="0" smtClean="0"/>
              <a:t>CSLIP </a:t>
            </a:r>
            <a:r>
              <a:rPr lang="en-US" sz="1800" dirty="0" err="1" smtClean="0"/>
              <a:t>Ep</a:t>
            </a:r>
            <a:r>
              <a:rPr lang="en-US" sz="1800" dirty="0" smtClean="0"/>
              <a:t>     12 Site P496 G 15 DD RESID        -4.80  </a:t>
            </a:r>
            <a:r>
              <a:rPr lang="en-US" sz="1800" dirty="0" err="1" smtClean="0"/>
              <a:t>Tol</a:t>
            </a:r>
            <a:r>
              <a:rPr lang="en-US" sz="1800" dirty="0" smtClean="0"/>
              <a:t>  0.50 </a:t>
            </a:r>
            <a:r>
              <a:rPr lang="en-US" sz="1800" dirty="0" err="1" smtClean="0"/>
              <a:t>cyc</a:t>
            </a:r>
            <a:r>
              <a:rPr lang="en-US" sz="1800" dirty="0" smtClean="0"/>
              <a:t>, </a:t>
            </a:r>
            <a:r>
              <a:rPr lang="en-US" sz="1800" dirty="0" err="1" smtClean="0"/>
              <a:t>Elev</a:t>
            </a:r>
            <a:r>
              <a:rPr lang="en-US" sz="1800" dirty="0" smtClean="0"/>
              <a:t>  23.45 </a:t>
            </a:r>
            <a:r>
              <a:rPr lang="en-US" sz="1800" smtClean="0"/>
              <a:t>deg</a:t>
            </a:r>
          </a:p>
          <a:p>
            <a:pPr>
              <a:buNone/>
            </a:pPr>
            <a:endParaRPr lang="en-US" dirty="0" smtClean="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36</a:t>
            </a:fld>
            <a:endParaRPr lang="en-US">
              <a:latin typeface="Times" charset="0"/>
            </a:endParaRPr>
          </a:p>
        </p:txBody>
      </p:sp>
    </p:spTree>
    <p:extLst>
      <p:ext uri="{BB962C8B-B14F-4D97-AF65-F5344CB8AC3E}">
        <p14:creationId xmlns:p14="http://schemas.microsoft.com/office/powerpoint/2010/main" val="36436799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written to summary file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Resolve ambiguities:</a:t>
            </a:r>
            <a:br>
              <a:rPr lang="en-US" dirty="0" smtClean="0"/>
            </a:br>
            <a:r>
              <a:rPr lang="en-US" dirty="0" smtClean="0"/>
              <a:t>When ambiguities are resolved, three lines are output giving the statistics (lines are wrapped here)</a:t>
            </a:r>
          </a:p>
          <a:p>
            <a:r>
              <a:rPr lang="en-US" dirty="0" smtClean="0"/>
              <a:t>AMBFIX WMAP PRN29 EP    599 </a:t>
            </a:r>
            <a:r>
              <a:rPr lang="en-US" dirty="0" err="1" smtClean="0"/>
              <a:t>RelRank</a:t>
            </a:r>
            <a:r>
              <a:rPr lang="en-US" dirty="0" smtClean="0"/>
              <a:t>   101.76  FC ------   dL12   4  3 </a:t>
            </a:r>
            <a:r>
              <a:rPr lang="en-US" dirty="0" err="1" smtClean="0"/>
              <a:t>Dchi</a:t>
            </a:r>
            <a:r>
              <a:rPr lang="en-US" dirty="0" smtClean="0"/>
              <a:t>    6.54 691.02 AMB  36</a:t>
            </a:r>
          </a:p>
          <a:p>
            <a:r>
              <a:rPr lang="en-US" dirty="0" smtClean="0"/>
              <a:t>AMBWLS WMAP PRN29 EP    599 RG     133    599 FX   3      iL12   0  0 Means   -0.16  -0.05 RMS   0.74  0.06 #    467 eN12    -0.54   -0.38 </a:t>
            </a:r>
            <a:r>
              <a:rPr lang="en-US" dirty="0" err="1" smtClean="0"/>
              <a:t>AzEl</a:t>
            </a:r>
            <a:r>
              <a:rPr lang="en-US" dirty="0" smtClean="0"/>
              <a:t> 274.32 12.35</a:t>
            </a:r>
          </a:p>
          <a:p>
            <a:r>
              <a:rPr lang="en-US" dirty="0" smtClean="0"/>
              <a:t>AMBCON WMAP PRN29 EP    599 </a:t>
            </a:r>
            <a:r>
              <a:rPr lang="en-US" dirty="0" err="1" smtClean="0"/>
              <a:t>NCont</a:t>
            </a:r>
            <a:r>
              <a:rPr lang="en-US" dirty="0" smtClean="0"/>
              <a:t> 3  MW Res -0.159  0.185 Chi2   0.74 EX Res -0.051  0.068 Chi2   0.55 LC Res -0.046  0.020 Chi2   5.25</a:t>
            </a:r>
          </a:p>
          <a:p>
            <a:r>
              <a:rPr lang="en-US" dirty="0" smtClean="0"/>
              <a:t>Help file explains entries: RG is range of data used.</a:t>
            </a:r>
          </a:p>
          <a:p>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37</a:t>
            </a:fld>
            <a:endParaRPr lang="en-US">
              <a:latin typeface="Times" charset="0"/>
            </a:endParaRPr>
          </a:p>
        </p:txBody>
      </p:sp>
    </p:spTree>
    <p:extLst>
      <p:ext uri="{BB962C8B-B14F-4D97-AF65-F5344CB8AC3E}">
        <p14:creationId xmlns:p14="http://schemas.microsoft.com/office/powerpoint/2010/main" val="6330961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outputs </a:t>
            </a:r>
            <a:endParaRPr lang="en-US" dirty="0"/>
          </a:p>
        </p:txBody>
      </p:sp>
      <p:sp>
        <p:nvSpPr>
          <p:cNvPr id="3" name="Content Placeholder 2"/>
          <p:cNvSpPr>
            <a:spLocks noGrp="1"/>
          </p:cNvSpPr>
          <p:nvPr>
            <p:ph idx="1"/>
          </p:nvPr>
        </p:nvSpPr>
        <p:spPr/>
        <p:txBody>
          <a:bodyPr/>
          <a:lstStyle/>
          <a:p>
            <a:r>
              <a:rPr lang="en-US" dirty="0" smtClean="0"/>
              <a:t>Other outputs from the STATUS command are explained in the help file</a:t>
            </a:r>
          </a:p>
          <a:p>
            <a:r>
              <a:rPr lang="en-US" dirty="0" smtClean="0"/>
              <a:t>Lines are too long to effectively show here but in the tutorial session we can look at the results.</a:t>
            </a:r>
          </a:p>
          <a:p>
            <a:r>
              <a:rPr lang="en-US" dirty="0" smtClean="0"/>
              <a:t>We now look at some results generated during the talk and from earlier </a:t>
            </a:r>
            <a:r>
              <a:rPr lang="en-US" dirty="0" err="1" smtClean="0"/>
              <a:t>trackRT</a:t>
            </a:r>
            <a:r>
              <a:rPr lang="en-US" dirty="0" smtClean="0"/>
              <a:t> runs</a:t>
            </a: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1E64AA23-1D95-9C4A-99B7-4939C099958B}" type="slidenum">
              <a:rPr lang="en-US" smtClean="0"/>
              <a:pPr/>
              <a:t>38</a:t>
            </a:fld>
            <a:endParaRPr lang="en-US">
              <a:latin typeface="Times" charset="0"/>
            </a:endParaRPr>
          </a:p>
        </p:txBody>
      </p:sp>
    </p:spTree>
    <p:extLst>
      <p:ext uri="{BB962C8B-B14F-4D97-AF65-F5344CB8AC3E}">
        <p14:creationId xmlns:p14="http://schemas.microsoft.com/office/powerpoint/2010/main" val="2078005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Installing </a:t>
            </a:r>
            <a:r>
              <a:rPr lang="en-US" dirty="0" err="1" smtClean="0"/>
              <a:t>trackRT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dirty="0" err="1" smtClean="0"/>
              <a:t>Makefile</a:t>
            </a:r>
            <a:r>
              <a:rPr lang="en-US" dirty="0" smtClean="0"/>
              <a:t> for </a:t>
            </a:r>
            <a:r>
              <a:rPr lang="en-US" dirty="0" err="1" smtClean="0"/>
              <a:t>trackRT</a:t>
            </a:r>
            <a:r>
              <a:rPr lang="en-US" dirty="0" smtClean="0"/>
              <a:t> needs to be modified to point to the correct locations of the Qt libraries and maybe change some of the flags on the compile lines.</a:t>
            </a:r>
          </a:p>
          <a:p>
            <a:r>
              <a:rPr lang="en-US" dirty="0" smtClean="0"/>
              <a:t>Using </a:t>
            </a:r>
            <a:r>
              <a:rPr lang="en-US" dirty="0" err="1" smtClean="0"/>
              <a:t>qmake</a:t>
            </a:r>
            <a:r>
              <a:rPr lang="en-US" dirty="0" smtClean="0"/>
              <a:t> in the BNC source file directories to generate the </a:t>
            </a:r>
            <a:r>
              <a:rPr lang="en-US" dirty="0" err="1" smtClean="0"/>
              <a:t>Makefile</a:t>
            </a:r>
            <a:r>
              <a:rPr lang="en-US" dirty="0" smtClean="0"/>
              <a:t> for BNC</a:t>
            </a:r>
          </a:p>
          <a:p>
            <a:r>
              <a:rPr lang="en-US" dirty="0" smtClean="0"/>
              <a:t>Linux installs seem OK but </a:t>
            </a:r>
            <a:r>
              <a:rPr lang="en-US" dirty="0" err="1" smtClean="0"/>
              <a:t>MacOSX</a:t>
            </a:r>
            <a:r>
              <a:rPr lang="en-US" dirty="0" smtClean="0"/>
              <a:t> still has some problems.   (On my system this seems to be due to multiple versions of </a:t>
            </a:r>
            <a:r>
              <a:rPr lang="en-US" dirty="0" err="1" smtClean="0"/>
              <a:t>g</a:t>
            </a:r>
            <a:r>
              <a:rPr lang="en-US" dirty="0" smtClean="0"/>
              <a:t>++ and </a:t>
            </a:r>
            <a:r>
              <a:rPr lang="en-US" dirty="0" err="1" smtClean="0"/>
              <a:t>gfortran</a:t>
            </a:r>
            <a:r>
              <a:rPr lang="en-US" dirty="0" smtClean="0"/>
              <a:t> which have incompatible options such as –arch).</a:t>
            </a: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4</a:t>
            </a:fld>
            <a:endParaRPr lang="en-US">
              <a:latin typeface="Times" charset="0"/>
            </a:endParaRPr>
          </a:p>
        </p:txBody>
      </p:sp>
    </p:spTree>
    <p:extLst>
      <p:ext uri="{BB962C8B-B14F-4D97-AF65-F5344CB8AC3E}">
        <p14:creationId xmlns:p14="http://schemas.microsoft.com/office/powerpoint/2010/main" val="254222769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Installing </a:t>
            </a:r>
            <a:r>
              <a:rPr lang="en-US" dirty="0" err="1" smtClean="0"/>
              <a:t>trackRT</a:t>
            </a: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dirty="0" err="1" smtClean="0"/>
              <a:t>Makefile</a:t>
            </a:r>
            <a:r>
              <a:rPr lang="en-US" dirty="0" smtClean="0"/>
              <a:t> needs to be modified to point to the </a:t>
            </a:r>
            <a:r>
              <a:rPr lang="en-US" dirty="0" err="1" smtClean="0"/>
              <a:t>QtNetwork</a:t>
            </a:r>
            <a:r>
              <a:rPr lang="en-US" dirty="0" smtClean="0"/>
              <a:t>, </a:t>
            </a:r>
            <a:r>
              <a:rPr lang="en-US" dirty="0" err="1" smtClean="0"/>
              <a:t>QtCore</a:t>
            </a:r>
            <a:r>
              <a:rPr lang="en-US" dirty="0" smtClean="0"/>
              <a:t> libraries and include files</a:t>
            </a:r>
          </a:p>
          <a:p>
            <a:r>
              <a:rPr lang="en-US" dirty="0" smtClean="0"/>
              <a:t>The paths to these are set with options like</a:t>
            </a:r>
          </a:p>
          <a:p>
            <a:pPr>
              <a:buNone/>
            </a:pPr>
            <a:r>
              <a:rPr lang="en-US" dirty="0" smtClean="0"/>
              <a:t>QTLIB = /opt/local/lib</a:t>
            </a:r>
          </a:p>
          <a:p>
            <a:pPr>
              <a:buNone/>
            </a:pPr>
            <a:r>
              <a:rPr lang="en-US" dirty="0" smtClean="0"/>
              <a:t>QTINC = /opt/local/include/</a:t>
            </a:r>
          </a:p>
          <a:p>
            <a:r>
              <a:rPr lang="en-US" dirty="0" smtClean="0"/>
              <a:t>In the </a:t>
            </a:r>
            <a:r>
              <a:rPr lang="en-US" dirty="0" err="1" smtClean="0"/>
              <a:t>Makefile</a:t>
            </a:r>
            <a:endParaRPr lang="en-US" dirty="0" smtClean="0"/>
          </a:p>
          <a:p>
            <a:r>
              <a:rPr lang="en-US" dirty="0" err="1" smtClean="0"/>
              <a:t>TrackRT</a:t>
            </a:r>
            <a:r>
              <a:rPr lang="en-US" dirty="0" smtClean="0"/>
              <a:t> main is a </a:t>
            </a:r>
            <a:r>
              <a:rPr lang="en-US" dirty="0" err="1" smtClean="0"/>
              <a:t>c</a:t>
            </a:r>
            <a:r>
              <a:rPr lang="en-US" dirty="0" smtClean="0"/>
              <a:t>++ program which is linked with </a:t>
            </a:r>
            <a:r>
              <a:rPr lang="en-US" dirty="0" err="1" smtClean="0"/>
              <a:t>gfortran</a:t>
            </a:r>
            <a:r>
              <a:rPr lang="en-US" dirty="0" smtClean="0"/>
              <a:t> subroutines.</a:t>
            </a:r>
          </a:p>
          <a:p>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5</a:t>
            </a:fld>
            <a:endParaRPr lang="en-US">
              <a:latin typeface="Times" charset="0"/>
            </a:endParaRPr>
          </a:p>
        </p:txBody>
      </p:sp>
    </p:spTree>
    <p:extLst>
      <p:ext uri="{BB962C8B-B14F-4D97-AF65-F5344CB8AC3E}">
        <p14:creationId xmlns:p14="http://schemas.microsoft.com/office/powerpoint/2010/main" val="61541280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operational aspects</a:t>
            </a:r>
            <a:endParaRPr lang="en-US" dirty="0"/>
          </a:p>
        </p:txBody>
      </p:sp>
      <p:sp>
        <p:nvSpPr>
          <p:cNvPr id="3" name="Content Placeholder 2"/>
          <p:cNvSpPr>
            <a:spLocks noGrp="1"/>
          </p:cNvSpPr>
          <p:nvPr>
            <p:ph idx="1"/>
          </p:nvPr>
        </p:nvSpPr>
        <p:spPr/>
        <p:txBody>
          <a:bodyPr>
            <a:normAutofit lnSpcReduction="10000"/>
          </a:bodyPr>
          <a:lstStyle/>
          <a:p>
            <a:r>
              <a:rPr lang="en-US" dirty="0" smtClean="0"/>
              <a:t>Since </a:t>
            </a:r>
            <a:r>
              <a:rPr lang="en-US" dirty="0" err="1" smtClean="0"/>
              <a:t>trackRT</a:t>
            </a:r>
            <a:r>
              <a:rPr lang="en-US" dirty="0" smtClean="0"/>
              <a:t> runs continuously, it needs up to data satellite ephemeris data and so a </a:t>
            </a:r>
            <a:r>
              <a:rPr lang="en-US" dirty="0" err="1" smtClean="0"/>
              <a:t>cron</a:t>
            </a:r>
            <a:r>
              <a:rPr lang="en-US" dirty="0" smtClean="0"/>
              <a:t> is normally run that downloads the latest IGS SP3 orbit files.  The help for </a:t>
            </a:r>
            <a:r>
              <a:rPr lang="en-US" dirty="0" err="1" smtClean="0"/>
              <a:t>trackRT</a:t>
            </a:r>
            <a:r>
              <a:rPr lang="en-US" dirty="0" smtClean="0"/>
              <a:t> contains an example </a:t>
            </a:r>
            <a:r>
              <a:rPr lang="en-US" dirty="0" err="1" smtClean="0"/>
              <a:t>cron</a:t>
            </a:r>
            <a:r>
              <a:rPr lang="en-US" dirty="0" smtClean="0"/>
              <a:t> script.</a:t>
            </a:r>
          </a:p>
          <a:p>
            <a:r>
              <a:rPr lang="en-US" dirty="0" smtClean="0"/>
              <a:t>In setting the </a:t>
            </a:r>
            <a:r>
              <a:rPr lang="en-US" dirty="0" err="1" smtClean="0"/>
              <a:t>crontab</a:t>
            </a:r>
            <a:r>
              <a:rPr lang="en-US" dirty="0" smtClean="0"/>
              <a:t> entries you should run it at the correct UTC times.  These times will depend on the configuration of your system time.</a:t>
            </a: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6</a:t>
            </a:fld>
            <a:endParaRPr lang="en-US">
              <a:latin typeface="Times" charset="0"/>
            </a:endParaRPr>
          </a:p>
        </p:txBody>
      </p:sp>
    </p:spTree>
    <p:extLst>
      <p:ext uri="{BB962C8B-B14F-4D97-AF65-F5344CB8AC3E}">
        <p14:creationId xmlns:p14="http://schemas.microsoft.com/office/powerpoint/2010/main" val="360386572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TrackRT</a:t>
            </a:r>
            <a:r>
              <a:rPr lang="en-US" dirty="0" smtClean="0"/>
              <a:t> </a:t>
            </a:r>
            <a:r>
              <a:rPr lang="en-US" dirty="0" err="1" smtClean="0"/>
              <a:t>runstring</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err="1" smtClean="0"/>
              <a:t>Runstring</a:t>
            </a:r>
            <a:r>
              <a:rPr lang="en-US" dirty="0" smtClean="0"/>
              <a:t>:</a:t>
            </a:r>
          </a:p>
          <a:p>
            <a:pPr>
              <a:buNone/>
            </a:pPr>
            <a:r>
              <a:rPr lang="en-US" dirty="0" smtClean="0"/>
              <a:t>% </a:t>
            </a:r>
            <a:r>
              <a:rPr lang="en-US" dirty="0" err="1" smtClean="0"/>
              <a:t>trackRT</a:t>
            </a:r>
            <a:r>
              <a:rPr lang="en-US" dirty="0" smtClean="0"/>
              <a:t> &lt;options&gt;</a:t>
            </a:r>
          </a:p>
          <a:p>
            <a:pPr>
              <a:buNone/>
            </a:pPr>
            <a:r>
              <a:rPr lang="en-US" dirty="0" smtClean="0"/>
              <a:t>where options are</a:t>
            </a:r>
          </a:p>
          <a:p>
            <a:pPr>
              <a:buNone/>
            </a:pPr>
            <a:r>
              <a:rPr lang="en-US" dirty="0" smtClean="0"/>
              <a:t>  -</a:t>
            </a:r>
            <a:r>
              <a:rPr lang="en-US" dirty="0" err="1" smtClean="0"/>
              <a:t>m</a:t>
            </a:r>
            <a:r>
              <a:rPr lang="en-US" dirty="0" smtClean="0"/>
              <a:t> &lt;machine&gt;  Host name of system with real-time data port  (Normally BNC would be running on this system)</a:t>
            </a:r>
          </a:p>
          <a:p>
            <a:pPr>
              <a:buNone/>
            </a:pPr>
            <a:r>
              <a:rPr lang="en-US" dirty="0" smtClean="0"/>
              <a:t>  (Default local host)</a:t>
            </a:r>
          </a:p>
          <a:p>
            <a:pPr>
              <a:buNone/>
            </a:pPr>
            <a:r>
              <a:rPr lang="en-US" dirty="0" smtClean="0"/>
              <a:t>  -</a:t>
            </a:r>
            <a:r>
              <a:rPr lang="en-US" dirty="0" err="1" smtClean="0"/>
              <a:t>p</a:t>
            </a:r>
            <a:r>
              <a:rPr lang="en-US" dirty="0" smtClean="0"/>
              <a:t> &lt;port&gt;     Port number on host supplying the data stream (</a:t>
            </a:r>
            <a:r>
              <a:rPr lang="en-US" dirty="0" err="1" smtClean="0"/>
              <a:t>Manadatory</a:t>
            </a:r>
            <a:r>
              <a:rPr lang="en-US" dirty="0" smtClean="0"/>
              <a:t> input).</a:t>
            </a:r>
          </a:p>
          <a:p>
            <a:pPr>
              <a:buNone/>
            </a:pPr>
            <a:r>
              <a:rPr lang="en-US" dirty="0" smtClean="0"/>
              <a:t>  -</a:t>
            </a:r>
            <a:r>
              <a:rPr lang="en-US" dirty="0" err="1" smtClean="0"/>
              <a:t>f</a:t>
            </a:r>
            <a:r>
              <a:rPr lang="en-US" dirty="0" smtClean="0"/>
              <a:t> &lt;command file&gt;  </a:t>
            </a:r>
            <a:r>
              <a:rPr lang="en-US" dirty="0" err="1" smtClean="0"/>
              <a:t>trackRT</a:t>
            </a:r>
            <a:r>
              <a:rPr lang="en-US" dirty="0" smtClean="0"/>
              <a:t> command file (similar to track command file)</a:t>
            </a:r>
          </a:p>
          <a:p>
            <a:pPr>
              <a:buNone/>
            </a:pPr>
            <a:r>
              <a:rPr lang="en-US" dirty="0" smtClean="0"/>
              <a:t>  -</a:t>
            </a:r>
            <a:r>
              <a:rPr lang="en-US" dirty="0" err="1" smtClean="0"/>
              <a:t>r</a:t>
            </a:r>
            <a:r>
              <a:rPr lang="en-US" dirty="0" smtClean="0"/>
              <a:t> &lt;ref code&gt; 4-char code for reference site.</a:t>
            </a:r>
          </a:p>
          <a:p>
            <a:pPr>
              <a:buNone/>
            </a:pPr>
            <a:r>
              <a:rPr lang="en-US" dirty="0" smtClean="0"/>
              <a:t>  -</a:t>
            </a:r>
            <a:r>
              <a:rPr lang="en-US" dirty="0" err="1" smtClean="0"/>
              <a:t>d</a:t>
            </a:r>
            <a:r>
              <a:rPr lang="en-US" dirty="0" smtClean="0"/>
              <a:t> &lt;list of 4-character codes&gt; list of sites to be processed. </a:t>
            </a:r>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7</a:t>
            </a:fld>
            <a:endParaRPr lang="en-US">
              <a:latin typeface="Times" charset="0"/>
            </a:endParaRPr>
          </a:p>
        </p:txBody>
      </p:sp>
    </p:spTree>
    <p:extLst>
      <p:ext uri="{BB962C8B-B14F-4D97-AF65-F5344CB8AC3E}">
        <p14:creationId xmlns:p14="http://schemas.microsoft.com/office/powerpoint/2010/main" val="4418839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TrackRT</a:t>
            </a:r>
            <a:r>
              <a:rPr lang="en-US" dirty="0" smtClean="0"/>
              <a:t> </a:t>
            </a:r>
            <a:r>
              <a:rPr lang="en-US" dirty="0" err="1" smtClean="0"/>
              <a:t>runstring</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If list of sites is not specified all sites in data stream will be processed (there is a limit on maximum number of sites that can be processed depending on </a:t>
            </a:r>
            <a:r>
              <a:rPr lang="en-US" dirty="0" err="1" smtClean="0"/>
              <a:t>max_site</a:t>
            </a:r>
            <a:r>
              <a:rPr lang="en-US" dirty="0" smtClean="0"/>
              <a:t> in </a:t>
            </a:r>
            <a:r>
              <a:rPr lang="en-US" dirty="0" err="1" smtClean="0"/>
              <a:t>trackRT</a:t>
            </a:r>
            <a:r>
              <a:rPr lang="en-US" dirty="0" smtClean="0"/>
              <a:t>.  The reference code should NOT be given here.)      </a:t>
            </a:r>
          </a:p>
          <a:p>
            <a:pPr>
              <a:buNone/>
            </a:pPr>
            <a:r>
              <a:rPr lang="en-US" dirty="0" smtClean="0"/>
              <a:t>  -</a:t>
            </a:r>
            <a:r>
              <a:rPr lang="en-US" dirty="0" err="1" smtClean="0"/>
              <a:t>n</a:t>
            </a:r>
            <a:r>
              <a:rPr lang="en-US" dirty="0" smtClean="0"/>
              <a:t> &lt;root name&gt; Specifies a root name to which output will be directed (.out is appended for </a:t>
            </a:r>
            <a:r>
              <a:rPr lang="en-US" dirty="0" err="1" smtClean="0"/>
              <a:t>stdout</a:t>
            </a:r>
            <a:r>
              <a:rPr lang="en-US" dirty="0" smtClean="0"/>
              <a:t> output).  Use ? in the  </a:t>
            </a:r>
            <a:r>
              <a:rPr lang="en-US" dirty="0" err="1" smtClean="0"/>
              <a:t>pos_root</a:t>
            </a:r>
            <a:r>
              <a:rPr lang="en-US" dirty="0" smtClean="0"/>
              <a:t>, </a:t>
            </a:r>
            <a:r>
              <a:rPr lang="en-US" dirty="0" err="1" smtClean="0"/>
              <a:t>sum_file</a:t>
            </a:r>
            <a:r>
              <a:rPr lang="en-US" dirty="0" smtClean="0"/>
              <a:t> and </a:t>
            </a:r>
            <a:r>
              <a:rPr lang="en-US" dirty="0" err="1" smtClean="0"/>
              <a:t>csv_file</a:t>
            </a:r>
            <a:r>
              <a:rPr lang="en-US" dirty="0" smtClean="0"/>
              <a:t> names the ? will be replaced by this string.</a:t>
            </a:r>
          </a:p>
          <a:p>
            <a:pPr>
              <a:buNone/>
            </a:pPr>
            <a:endParaRPr lang="en-US" dirty="0" smtClean="0"/>
          </a:p>
          <a:p>
            <a:pPr>
              <a:buNone/>
            </a:pPr>
            <a:r>
              <a:rPr lang="en-US" dirty="0" smtClean="0"/>
              <a:t>Command file name must be given.</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8</a:t>
            </a:fld>
            <a:endParaRPr lang="en-US">
              <a:latin typeface="Times" charset="0"/>
            </a:endParaRPr>
          </a:p>
        </p:txBody>
      </p:sp>
    </p:spTree>
    <p:extLst>
      <p:ext uri="{BB962C8B-B14F-4D97-AF65-F5344CB8AC3E}">
        <p14:creationId xmlns:p14="http://schemas.microsoft.com/office/powerpoint/2010/main" val="338036199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TrackRTr</a:t>
            </a:r>
            <a:r>
              <a:rPr lang="en-US" dirty="0" smtClean="0"/>
              <a:t> </a:t>
            </a:r>
            <a:r>
              <a:rPr lang="en-US" dirty="0" err="1" smtClean="0"/>
              <a:t>runstring</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err="1" smtClean="0"/>
              <a:t>trackRTr</a:t>
            </a:r>
            <a:r>
              <a:rPr lang="en-US" dirty="0" smtClean="0"/>
              <a:t> is the non-real-time version which runs using </a:t>
            </a:r>
            <a:r>
              <a:rPr lang="en-US" dirty="0" err="1" smtClean="0"/>
              <a:t>rinex</a:t>
            </a:r>
            <a:r>
              <a:rPr lang="en-US" dirty="0" smtClean="0"/>
              <a:t> files.  Other than  the data source the versions are the same.  (Although real-time streams do not always the saved (in real-time) </a:t>
            </a:r>
            <a:r>
              <a:rPr lang="en-US" dirty="0" err="1" smtClean="0"/>
              <a:t>rinex</a:t>
            </a:r>
            <a:r>
              <a:rPr lang="en-US" dirty="0" smtClean="0"/>
              <a:t> files which do not always match downloaded data.  Loss of data due to latency is the most common problem.)</a:t>
            </a:r>
          </a:p>
          <a:p>
            <a:pPr>
              <a:buNone/>
            </a:pPr>
            <a:r>
              <a:rPr lang="en-US" dirty="0" smtClean="0"/>
              <a:t>% </a:t>
            </a:r>
            <a:r>
              <a:rPr lang="en-US" dirty="0" err="1" smtClean="0"/>
              <a:t>trackRTr</a:t>
            </a:r>
            <a:r>
              <a:rPr lang="en-US" dirty="0" smtClean="0"/>
              <a:t> &lt;options&gt; </a:t>
            </a:r>
          </a:p>
          <a:p>
            <a:pPr>
              <a:buNone/>
            </a:pPr>
            <a:r>
              <a:rPr lang="en-US" dirty="0" smtClean="0"/>
              <a:t>Same list of option although -</a:t>
            </a:r>
            <a:r>
              <a:rPr lang="en-US" dirty="0" err="1" smtClean="0"/>
              <a:t>m</a:t>
            </a:r>
            <a:r>
              <a:rPr lang="en-US" dirty="0" smtClean="0"/>
              <a:t>, -</a:t>
            </a:r>
            <a:r>
              <a:rPr lang="en-US" dirty="0" err="1" smtClean="0"/>
              <a:t>p</a:t>
            </a:r>
            <a:r>
              <a:rPr lang="en-US" dirty="0" smtClean="0"/>
              <a:t> have no effect </a:t>
            </a:r>
          </a:p>
          <a:p>
            <a:pPr>
              <a:buNone/>
            </a:pPr>
            <a:r>
              <a:rPr lang="en-US" dirty="0" smtClean="0"/>
              <a:t>-</a:t>
            </a:r>
            <a:r>
              <a:rPr lang="en-US" dirty="0" err="1" smtClean="0"/>
              <a:t>d</a:t>
            </a:r>
            <a:r>
              <a:rPr lang="en-US" dirty="0" smtClean="0"/>
              <a:t> &lt;list of </a:t>
            </a:r>
            <a:r>
              <a:rPr lang="en-US" dirty="0" err="1" smtClean="0"/>
              <a:t>rinex</a:t>
            </a:r>
            <a:r>
              <a:rPr lang="en-US" dirty="0" smtClean="0"/>
              <a:t> files&gt; list of </a:t>
            </a:r>
            <a:r>
              <a:rPr lang="en-US" dirty="0" err="1" smtClean="0"/>
              <a:t>rinex</a:t>
            </a:r>
            <a:r>
              <a:rPr lang="en-US" dirty="0" smtClean="0"/>
              <a:t> files (site names are generated from the first 4-characters of </a:t>
            </a:r>
            <a:r>
              <a:rPr lang="en-US" dirty="0" err="1" smtClean="0"/>
              <a:t>rinex</a:t>
            </a:r>
            <a:r>
              <a:rPr lang="en-US" dirty="0" smtClean="0"/>
              <a:t> file names)</a:t>
            </a:r>
          </a:p>
          <a:p>
            <a:pPr>
              <a:buNone/>
            </a:pPr>
            <a:r>
              <a:rPr lang="en-US" dirty="0" smtClean="0"/>
              <a:t>-</a:t>
            </a:r>
            <a:r>
              <a:rPr lang="en-US" dirty="0" err="1" smtClean="0"/>
              <a:t>r</a:t>
            </a:r>
            <a:r>
              <a:rPr lang="en-US" dirty="0" smtClean="0"/>
              <a:t> &lt;4-char code reference site&gt;</a:t>
            </a:r>
          </a:p>
          <a:p>
            <a:endParaRPr lang="en-US" dirty="0"/>
          </a:p>
        </p:txBody>
      </p:sp>
      <p:sp>
        <p:nvSpPr>
          <p:cNvPr id="4" name="Date Placeholder 3"/>
          <p:cNvSpPr>
            <a:spLocks noGrp="1"/>
          </p:cNvSpPr>
          <p:nvPr>
            <p:ph type="dt" sz="half" idx="10"/>
          </p:nvPr>
        </p:nvSpPr>
        <p:spPr/>
        <p:txBody>
          <a:bodyPr/>
          <a:lstStyle/>
          <a:p>
            <a:r>
              <a:rPr lang="en-US" smtClean="0"/>
              <a:t>07/11/2013</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TrackRT</a:t>
            </a:r>
            <a:endParaRPr lang="en-US">
              <a:latin typeface="Times" charset="0"/>
            </a:endParaRPr>
          </a:p>
        </p:txBody>
      </p:sp>
      <p:sp>
        <p:nvSpPr>
          <p:cNvPr id="6" name="Slide Number Placeholder 5"/>
          <p:cNvSpPr>
            <a:spLocks noGrp="1"/>
          </p:cNvSpPr>
          <p:nvPr>
            <p:ph type="sldNum" sz="quarter" idx="12"/>
          </p:nvPr>
        </p:nvSpPr>
        <p:spPr/>
        <p:txBody>
          <a:bodyPr/>
          <a:lstStyle/>
          <a:p>
            <a:fld id="{A26BF7CE-A014-5449-8767-2FA12DC0CC53}" type="slidenum">
              <a:rPr lang="en-US" smtClean="0"/>
              <a:pPr/>
              <a:t>9</a:t>
            </a:fld>
            <a:endParaRPr lang="en-US">
              <a:latin typeface="Times" charset="0"/>
            </a:endParaRPr>
          </a:p>
        </p:txBody>
      </p:sp>
    </p:spTree>
    <p:extLst>
      <p:ext uri="{BB962C8B-B14F-4D97-AF65-F5344CB8AC3E}">
        <p14:creationId xmlns:p14="http://schemas.microsoft.com/office/powerpoint/2010/main" val="221002227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4212</TotalTime>
  <Words>4115</Words>
  <Application>Microsoft Macintosh PowerPoint</Application>
  <PresentationFormat>On-screen Show (4:3)</PresentationFormat>
  <Paragraphs>374</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TrackRT Installation and Use  Lecture 09</vt:lpstr>
      <vt:lpstr>trackRT/trackRTB Introduction</vt:lpstr>
      <vt:lpstr>TrackRT operation</vt:lpstr>
      <vt:lpstr>Installing trackRT</vt:lpstr>
      <vt:lpstr>Installing trackRT</vt:lpstr>
      <vt:lpstr>Other operational aspects</vt:lpstr>
      <vt:lpstr>TrackRT runstring</vt:lpstr>
      <vt:lpstr>TrackRT runstring</vt:lpstr>
      <vt:lpstr>TrackRTr runstring</vt:lpstr>
      <vt:lpstr>Start BNC/TrackRT</vt:lpstr>
      <vt:lpstr>TrackRT/TrackRTr commands</vt:lpstr>
      <vt:lpstr>Minimum commands in command file</vt:lpstr>
      <vt:lpstr>Also often needed commands</vt:lpstr>
      <vt:lpstr>Input/output commands</vt:lpstr>
      <vt:lpstr>IO commands</vt:lpstr>
      <vt:lpstr>IO commands</vt:lpstr>
      <vt:lpstr>IO commands</vt:lpstr>
      <vt:lpstr>IO commands</vt:lpstr>
      <vt:lpstr>IO commands</vt:lpstr>
      <vt:lpstr>Analysis commands</vt:lpstr>
      <vt:lpstr>Analysis commands</vt:lpstr>
      <vt:lpstr>Analysis commands</vt:lpstr>
      <vt:lpstr>Analysis commands</vt:lpstr>
      <vt:lpstr>Ambiguity Resolution</vt:lpstr>
      <vt:lpstr>Ambiguity Resolution</vt:lpstr>
      <vt:lpstr>Commands to control ambiguity resolution</vt:lpstr>
      <vt:lpstr>Commands to control ambiguity resolution</vt:lpstr>
      <vt:lpstr>Commands to control ambiguity resolution</vt:lpstr>
      <vt:lpstr>Commands to control ambiguity resolution</vt:lpstr>
      <vt:lpstr>Commands to control ambiguity resolution</vt:lpstr>
      <vt:lpstr>Testing and Evaluation</vt:lpstr>
      <vt:lpstr>Testing and Evalutions</vt:lpstr>
      <vt:lpstr>Testing and Evaluation</vt:lpstr>
      <vt:lpstr>Testing and Evaluation</vt:lpstr>
      <vt:lpstr>Testing and Evalution</vt:lpstr>
      <vt:lpstr>Lines written to summary file</vt:lpstr>
      <vt:lpstr>Lines written to summary file</vt:lpstr>
      <vt:lpstr>Other outputs </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Series Analysis Tutorial 2</dc:title>
  <dc:creator>Thomas Herring</dc:creator>
  <cp:lastModifiedBy>Thomas Herring</cp:lastModifiedBy>
  <cp:revision>11</cp:revision>
  <dcterms:created xsi:type="dcterms:W3CDTF">2011-08-03T18:08:11Z</dcterms:created>
  <dcterms:modified xsi:type="dcterms:W3CDTF">2013-07-02T15:20:03Z</dcterms:modified>
</cp:coreProperties>
</file>