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49"/>
  </p:notesMasterIdLst>
  <p:handoutMasterIdLst>
    <p:handoutMasterId r:id="rId50"/>
  </p:handoutMasterIdLst>
  <p:sldIdLst>
    <p:sldId id="256" r:id="rId2"/>
    <p:sldId id="502" r:id="rId3"/>
    <p:sldId id="463" r:id="rId4"/>
    <p:sldId id="503" r:id="rId5"/>
    <p:sldId id="401" r:id="rId6"/>
    <p:sldId id="329" r:id="rId7"/>
    <p:sldId id="483" r:id="rId8"/>
    <p:sldId id="402" r:id="rId9"/>
    <p:sldId id="409" r:id="rId10"/>
    <p:sldId id="410" r:id="rId11"/>
    <p:sldId id="335" r:id="rId12"/>
    <p:sldId id="336" r:id="rId13"/>
    <p:sldId id="337" r:id="rId14"/>
    <p:sldId id="429" r:id="rId15"/>
    <p:sldId id="430" r:id="rId16"/>
    <p:sldId id="431" r:id="rId17"/>
    <p:sldId id="467" r:id="rId18"/>
    <p:sldId id="484" r:id="rId19"/>
    <p:sldId id="486" r:id="rId20"/>
    <p:sldId id="487" r:id="rId21"/>
    <p:sldId id="485" r:id="rId22"/>
    <p:sldId id="464" r:id="rId23"/>
    <p:sldId id="415" r:id="rId24"/>
    <p:sldId id="417" r:id="rId25"/>
    <p:sldId id="488" r:id="rId26"/>
    <p:sldId id="492" r:id="rId27"/>
    <p:sldId id="465" r:id="rId28"/>
    <p:sldId id="468" r:id="rId29"/>
    <p:sldId id="493" r:id="rId30"/>
    <p:sldId id="496" r:id="rId31"/>
    <p:sldId id="477" r:id="rId32"/>
    <p:sldId id="494" r:id="rId33"/>
    <p:sldId id="495" r:id="rId34"/>
    <p:sldId id="497" r:id="rId35"/>
    <p:sldId id="501" r:id="rId36"/>
    <p:sldId id="498" r:id="rId37"/>
    <p:sldId id="504" r:id="rId38"/>
    <p:sldId id="505" r:id="rId39"/>
    <p:sldId id="506" r:id="rId40"/>
    <p:sldId id="507" r:id="rId41"/>
    <p:sldId id="508" r:id="rId42"/>
    <p:sldId id="509" r:id="rId43"/>
    <p:sldId id="491" r:id="rId44"/>
    <p:sldId id="510" r:id="rId45"/>
    <p:sldId id="489" r:id="rId46"/>
    <p:sldId id="490" r:id="rId47"/>
    <p:sldId id="412" r:id="rId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F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89740" autoAdjust="0"/>
  </p:normalViewPr>
  <p:slideViewPr>
    <p:cSldViewPr showGuides="1">
      <p:cViewPr>
        <p:scale>
          <a:sx n="100" d="100"/>
          <a:sy n="100" d="100"/>
        </p:scale>
        <p:origin x="-128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325C8A-E467-8C4B-B537-8374AEF7D9E7}" type="datetimeFigureOut">
              <a:rPr lang="en-US" smtClean="0"/>
              <a:pPr/>
              <a:t>11/12/12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027E2F-1BA9-C44D-9CA9-AE2453114C8D}" type="slidenum">
              <a:rPr lang="en-US" smtClean="0"/>
              <a:pPr/>
              <a:t>‹#›</a:t>
            </a:fld>
            <a:endParaRPr lang="en-US"/>
          </a:p>
        </p:txBody>
      </p:sp>
    </p:spTree>
    <p:extLst>
      <p:ext uri="{BB962C8B-B14F-4D97-AF65-F5344CB8AC3E}">
        <p14:creationId xmlns:p14="http://schemas.microsoft.com/office/powerpoint/2010/main" val="10262266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5932CB57-90B6-2445-9AC3-C0875A18F5E9}" type="slidenum">
              <a:rPr lang="en-US"/>
              <a:pPr/>
              <a:t>‹#›</a:t>
            </a:fld>
            <a:endParaRPr lang="en-US"/>
          </a:p>
        </p:txBody>
      </p:sp>
    </p:spTree>
    <p:extLst>
      <p:ext uri="{BB962C8B-B14F-4D97-AF65-F5344CB8AC3E}">
        <p14:creationId xmlns:p14="http://schemas.microsoft.com/office/powerpoint/2010/main" val="2812914223"/>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021208-102F-5F4D-A011-364266933C35}" type="slidenum">
              <a:rPr lang="en-US"/>
              <a:pPr/>
              <a:t>1</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B10933-1ABE-E841-8DBD-7BE3A2303DDD}" type="slidenum">
              <a:rPr lang="en-US"/>
              <a:pPr/>
              <a:t>13</a:t>
            </a:fld>
            <a:endParaRPr lang="en-US"/>
          </a:p>
        </p:txBody>
      </p:sp>
      <p:sp>
        <p:nvSpPr>
          <p:cNvPr id="169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9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3691B1E-E2A3-CC4D-B820-F589A8EF1239}" type="slidenum">
              <a:rPr lang="en-US"/>
              <a:pPr/>
              <a:t>14</a:t>
            </a:fld>
            <a:endParaRPr lang="en-US"/>
          </a:p>
        </p:txBody>
      </p:sp>
      <p:sp>
        <p:nvSpPr>
          <p:cNvPr id="4290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413322F-9434-3940-A41D-C5F9F7B5CED5}" type="slidenum">
              <a:rPr lang="en-US" sz="1200">
                <a:ea typeface="ＭＳ Ｐゴシック" charset="-128"/>
                <a:cs typeface="ＭＳ Ｐゴシック" charset="-128"/>
              </a:rPr>
              <a:pPr algn="r"/>
              <a:t>14</a:t>
            </a:fld>
            <a:endParaRPr lang="en-US" sz="1200">
              <a:ea typeface="ＭＳ Ｐゴシック" charset="-128"/>
              <a:cs typeface="ＭＳ Ｐゴシック" charset="-128"/>
            </a:endParaRPr>
          </a:p>
        </p:txBody>
      </p:sp>
      <p:sp>
        <p:nvSpPr>
          <p:cNvPr id="429059"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9060"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321A11A-9770-974D-A107-D78BDF222242}" type="slidenum">
              <a:rPr lang="en-US"/>
              <a:pPr/>
              <a:t>15</a:t>
            </a:fld>
            <a:endParaRPr lang="en-US"/>
          </a:p>
        </p:txBody>
      </p:sp>
      <p:sp>
        <p:nvSpPr>
          <p:cNvPr id="4311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2387E29-F747-1B45-8E39-0610EC06F3D0}" type="slidenum">
              <a:rPr lang="en-US" sz="1200">
                <a:ea typeface="ＭＳ Ｐゴシック" charset="-128"/>
                <a:cs typeface="ＭＳ Ｐゴシック" charset="-128"/>
              </a:rPr>
              <a:pPr algn="r"/>
              <a:t>15</a:t>
            </a:fld>
            <a:endParaRPr lang="en-US" sz="1200">
              <a:ea typeface="ＭＳ Ｐゴシック" charset="-128"/>
              <a:cs typeface="ＭＳ Ｐゴシック" charset="-128"/>
            </a:endParaRPr>
          </a:p>
        </p:txBody>
      </p:sp>
      <p:sp>
        <p:nvSpPr>
          <p:cNvPr id="43110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110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C1A85F-EBC4-EC47-9DD9-1BA4A961A703}" type="slidenum">
              <a:rPr lang="en-US"/>
              <a:pPr/>
              <a:t>16</a:t>
            </a:fld>
            <a:endParaRPr lang="en-US"/>
          </a:p>
        </p:txBody>
      </p:sp>
      <p:sp>
        <p:nvSpPr>
          <p:cNvPr id="4331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24926DC3-0466-6046-AD1F-19D01C4D7675}" type="slidenum">
              <a:rPr lang="en-US" sz="1200">
                <a:ea typeface="ＭＳ Ｐゴシック" charset="-128"/>
                <a:cs typeface="ＭＳ Ｐゴシック" charset="-128"/>
              </a:rPr>
              <a:pPr algn="r"/>
              <a:t>16</a:t>
            </a:fld>
            <a:endParaRPr lang="en-US" sz="1200">
              <a:ea typeface="ＭＳ Ｐゴシック" charset="-128"/>
              <a:cs typeface="ＭＳ Ｐゴシック" charset="-128"/>
            </a:endParaRPr>
          </a:p>
        </p:txBody>
      </p:sp>
      <p:sp>
        <p:nvSpPr>
          <p:cNvPr id="433155"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3156"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A2E582-89F5-0248-84A4-515002C16221}" type="slidenum">
              <a:rPr lang="en-US"/>
              <a:pPr/>
              <a:t>17</a:t>
            </a:fld>
            <a:endParaRPr lang="en-US"/>
          </a:p>
        </p:txBody>
      </p:sp>
      <p:sp>
        <p:nvSpPr>
          <p:cNvPr id="497666" name="Rectangle 1026"/>
          <p:cNvSpPr>
            <a:spLocks noGrp="1" noRot="1" noChangeAspect="1" noChangeArrowheads="1" noTextEdit="1"/>
          </p:cNvSpPr>
          <p:nvPr>
            <p:ph type="sldImg"/>
          </p:nvPr>
        </p:nvSpPr>
        <p:spPr>
          <a:ln/>
        </p:spPr>
      </p:sp>
      <p:sp>
        <p:nvSpPr>
          <p:cNvPr id="497667" name="Rectangle 1027"/>
          <p:cNvSpPr>
            <a:spLocks noGrp="1" noChangeArrowheads="1"/>
          </p:cNvSpPr>
          <p:nvPr>
            <p:ph type="body" idx="1"/>
          </p:nvPr>
        </p:nvSpPr>
        <p:spPr/>
        <p:txBody>
          <a:bodyPr/>
          <a:lstStyle/>
          <a:p>
            <a:r>
              <a:rPr lang="en-US"/>
              <a:t>Images from http://www.naturalsciences.be/institute/structure/geology/gsb_website/research/satellite/satellite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www.dot.state.oh.us</a:t>
            </a:r>
            <a:r>
              <a:rPr lang="en-US" dirty="0" smtClean="0"/>
              <a:t>/Divisions/Engineering/Aerial/</a:t>
            </a:r>
            <a:r>
              <a:rPr lang="en-US" dirty="0" err="1" smtClean="0"/>
              <a:t>PublishingImages</a:t>
            </a:r>
            <a:r>
              <a:rPr lang="en-US" dirty="0" smtClean="0"/>
              <a:t>/Remote%20Sensing/Picture2.jpg</a:t>
            </a:r>
            <a:endParaRPr lang="en-US" dirty="0"/>
          </a:p>
        </p:txBody>
      </p:sp>
      <p:sp>
        <p:nvSpPr>
          <p:cNvPr id="4" name="Slide Number Placeholder 3"/>
          <p:cNvSpPr>
            <a:spLocks noGrp="1"/>
          </p:cNvSpPr>
          <p:nvPr>
            <p:ph type="sldNum" sz="quarter" idx="10"/>
          </p:nvPr>
        </p:nvSpPr>
        <p:spPr/>
        <p:txBody>
          <a:bodyPr/>
          <a:lstStyle/>
          <a:p>
            <a:fld id="{5932CB57-90B6-2445-9AC3-C0875A18F5E9}" type="slidenum">
              <a:rPr lang="en-US" smtClean="0"/>
              <a:pPr/>
              <a:t>19</a:t>
            </a:fld>
            <a:endParaRPr lang="en-US"/>
          </a:p>
        </p:txBody>
      </p:sp>
    </p:spTree>
    <p:extLst>
      <p:ext uri="{BB962C8B-B14F-4D97-AF65-F5344CB8AC3E}">
        <p14:creationId xmlns:p14="http://schemas.microsoft.com/office/powerpoint/2010/main" val="1642811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www.dot.state.oh.us</a:t>
            </a:r>
            <a:r>
              <a:rPr lang="en-US" dirty="0" smtClean="0"/>
              <a:t>/Divisions/Engineering/Aerial/</a:t>
            </a:r>
            <a:r>
              <a:rPr lang="en-US" dirty="0" err="1" smtClean="0"/>
              <a:t>PublishingImages</a:t>
            </a:r>
            <a:r>
              <a:rPr lang="en-US" dirty="0" smtClean="0"/>
              <a:t>/Remote%20Sensing/microstation01.jpg</a:t>
            </a:r>
          </a:p>
          <a:p>
            <a:endParaRPr lang="en-US" dirty="0"/>
          </a:p>
        </p:txBody>
      </p:sp>
      <p:sp>
        <p:nvSpPr>
          <p:cNvPr id="4" name="Slide Number Placeholder 3"/>
          <p:cNvSpPr>
            <a:spLocks noGrp="1"/>
          </p:cNvSpPr>
          <p:nvPr>
            <p:ph type="sldNum" sz="quarter" idx="10"/>
          </p:nvPr>
        </p:nvSpPr>
        <p:spPr/>
        <p:txBody>
          <a:bodyPr/>
          <a:lstStyle/>
          <a:p>
            <a:fld id="{5932CB57-90B6-2445-9AC3-C0875A18F5E9}" type="slidenum">
              <a:rPr lang="en-US" smtClean="0"/>
              <a:pPr/>
              <a:t>20</a:t>
            </a:fld>
            <a:endParaRPr lang="en-US"/>
          </a:p>
        </p:txBody>
      </p:sp>
    </p:spTree>
    <p:extLst>
      <p:ext uri="{BB962C8B-B14F-4D97-AF65-F5344CB8AC3E}">
        <p14:creationId xmlns:p14="http://schemas.microsoft.com/office/powerpoint/2010/main" val="2340207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a:t>
            </a:r>
            <a:r>
              <a:rPr lang="en-US" baseline="0" dirty="0" smtClean="0"/>
              <a:t> from </a:t>
            </a:r>
            <a:r>
              <a:rPr lang="en-US" dirty="0" smtClean="0"/>
              <a:t>http://</a:t>
            </a:r>
            <a:r>
              <a:rPr lang="en-US" dirty="0" err="1" smtClean="0"/>
              <a:t>facility.unavco.org</a:t>
            </a:r>
            <a:r>
              <a:rPr lang="en-US" dirty="0" smtClean="0"/>
              <a:t>/highlights/2008/geo-es-lidar-3-DSC_1618.jpg</a:t>
            </a:r>
          </a:p>
          <a:p>
            <a:r>
              <a:rPr lang="en-US" dirty="0" smtClean="0"/>
              <a:t>http://</a:t>
            </a:r>
            <a:r>
              <a:rPr lang="en-US" dirty="0" err="1" smtClean="0"/>
              <a:t>facility.unavco.org</a:t>
            </a:r>
            <a:r>
              <a:rPr lang="en-US" dirty="0" smtClean="0"/>
              <a:t>/highlights/2008/geo-es-lidar-1-SoCal_LiDAR_Map.jpg</a:t>
            </a:r>
            <a:endParaRPr lang="en-US" dirty="0"/>
          </a:p>
        </p:txBody>
      </p:sp>
      <p:sp>
        <p:nvSpPr>
          <p:cNvPr id="4" name="Slide Number Placeholder 3"/>
          <p:cNvSpPr>
            <a:spLocks noGrp="1"/>
          </p:cNvSpPr>
          <p:nvPr>
            <p:ph type="sldNum" sz="quarter" idx="10"/>
          </p:nvPr>
        </p:nvSpPr>
        <p:spPr/>
        <p:txBody>
          <a:bodyPr/>
          <a:lstStyle/>
          <a:p>
            <a:fld id="{5932CB57-90B6-2445-9AC3-C0875A18F5E9}" type="slidenum">
              <a:rPr lang="en-US" smtClean="0"/>
              <a:pPr/>
              <a:t>21</a:t>
            </a:fld>
            <a:endParaRPr lang="en-US"/>
          </a:p>
        </p:txBody>
      </p:sp>
    </p:spTree>
    <p:extLst>
      <p:ext uri="{BB962C8B-B14F-4D97-AF65-F5344CB8AC3E}">
        <p14:creationId xmlns:p14="http://schemas.microsoft.com/office/powerpoint/2010/main" val="210110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0B5FE6-C003-4F4E-97B7-0D0761C39DD5}" type="slidenum">
              <a:rPr lang="en-US"/>
              <a:pPr/>
              <a:t>23</a:t>
            </a:fld>
            <a:endParaRPr lang="en-US"/>
          </a:p>
        </p:txBody>
      </p:sp>
      <p:sp>
        <p:nvSpPr>
          <p:cNvPr id="335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5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05C19E-E058-9D41-9732-877066BCE8F6}" type="slidenum">
              <a:rPr lang="en-US"/>
              <a:pPr/>
              <a:t>24</a:t>
            </a:fld>
            <a:endParaRPr lang="en-US"/>
          </a:p>
        </p:txBody>
      </p:sp>
      <p:sp>
        <p:nvSpPr>
          <p:cNvPr id="339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9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549E17-9C62-ED4C-A1E6-7A41C5A5EED0}" type="slidenum">
              <a:rPr lang="en-US"/>
              <a:pPr/>
              <a:t>5</a:t>
            </a:fld>
            <a:endParaRPr lang="en-US"/>
          </a:p>
        </p:txBody>
      </p:sp>
      <p:sp>
        <p:nvSpPr>
          <p:cNvPr id="309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9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42C0C9-546F-EF4F-B38F-C515F0F3874A}" type="slidenum">
              <a:rPr lang="en-US"/>
              <a:pPr/>
              <a:t>27</a:t>
            </a:fld>
            <a:endParaRPr lang="en-US"/>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r>
              <a:rPr lang="en-US" b="1"/>
              <a:t>ASAR IMAGES A DIVERSE SET OF DEFORMATION PATTERNS AT K</a:t>
            </a:r>
            <a:r>
              <a:rPr lang="en-US" b="1">
                <a:latin typeface="Tahoma" charset="0"/>
              </a:rPr>
              <a:t>ĪLAUEA VOLCANO, HAWAI`I </a:t>
            </a:r>
            <a:r>
              <a:rPr lang="en-US">
                <a:latin typeface="Tahoma" charset="0"/>
              </a:rPr>
              <a:t> </a:t>
            </a:r>
            <a:r>
              <a:rPr lang="en-US" b="1"/>
              <a:t>Michael P. Poland</a:t>
            </a:r>
            <a:r>
              <a:rPr lang="en-US" b="1" baseline="30000"/>
              <a:t>(1)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Times" charset="0"/>
                <a:ea typeface="+mn-ea"/>
                <a:cs typeface="+mn-cs"/>
              </a:rPr>
              <a:t>S. </a:t>
            </a:r>
            <a:r>
              <a:rPr lang="en-US" sz="1200" kern="1200" dirty="0" err="1" smtClean="0">
                <a:solidFill>
                  <a:schemeClr val="tx1"/>
                </a:solidFill>
                <a:effectLst/>
                <a:latin typeface="Times" charset="0"/>
                <a:ea typeface="+mn-ea"/>
                <a:cs typeface="+mn-cs"/>
              </a:rPr>
              <a:t>Leprince</a:t>
            </a:r>
            <a:r>
              <a:rPr lang="en-US" sz="1200" kern="1200" dirty="0" smtClean="0">
                <a:solidFill>
                  <a:schemeClr val="tx1"/>
                </a:solidFill>
                <a:effectLst/>
                <a:latin typeface="Times" charset="0"/>
                <a:ea typeface="+mn-ea"/>
                <a:cs typeface="+mn-cs"/>
              </a:rPr>
              <a:t>, S. </a:t>
            </a:r>
            <a:r>
              <a:rPr lang="en-US" sz="1200" kern="1200" dirty="0" err="1" smtClean="0">
                <a:solidFill>
                  <a:schemeClr val="tx1"/>
                </a:solidFill>
                <a:effectLst/>
                <a:latin typeface="Times" charset="0"/>
                <a:ea typeface="+mn-ea"/>
                <a:cs typeface="+mn-cs"/>
              </a:rPr>
              <a:t>Barbot</a:t>
            </a:r>
            <a:r>
              <a:rPr lang="en-US" sz="1200" kern="1200" dirty="0" smtClean="0">
                <a:solidFill>
                  <a:schemeClr val="tx1"/>
                </a:solidFill>
                <a:effectLst/>
                <a:latin typeface="Times" charset="0"/>
                <a:ea typeface="+mn-ea"/>
                <a:cs typeface="+mn-cs"/>
              </a:rPr>
              <a:t>, F. </a:t>
            </a:r>
            <a:r>
              <a:rPr lang="en-US" sz="1200" kern="1200" dirty="0" err="1" smtClean="0">
                <a:solidFill>
                  <a:schemeClr val="tx1"/>
                </a:solidFill>
                <a:effectLst/>
                <a:latin typeface="Times" charset="0"/>
                <a:ea typeface="+mn-ea"/>
                <a:cs typeface="+mn-cs"/>
              </a:rPr>
              <a:t>Ayoub</a:t>
            </a:r>
            <a:r>
              <a:rPr lang="en-US" sz="1200" kern="1200" dirty="0" smtClean="0">
                <a:solidFill>
                  <a:schemeClr val="tx1"/>
                </a:solidFill>
                <a:effectLst/>
                <a:latin typeface="Times" charset="0"/>
                <a:ea typeface="+mn-ea"/>
                <a:cs typeface="+mn-cs"/>
              </a:rPr>
              <a:t>, J. P. </a:t>
            </a:r>
            <a:r>
              <a:rPr lang="en-US" sz="1200" kern="1200" dirty="0" err="1" smtClean="0">
                <a:solidFill>
                  <a:schemeClr val="tx1"/>
                </a:solidFill>
                <a:effectLst/>
                <a:latin typeface="Times" charset="0"/>
                <a:ea typeface="+mn-ea"/>
                <a:cs typeface="+mn-cs"/>
              </a:rPr>
              <a:t>Avouac</a:t>
            </a:r>
            <a:r>
              <a:rPr lang="en-US" sz="1200" kern="1200" dirty="0" smtClean="0">
                <a:solidFill>
                  <a:schemeClr val="tx1"/>
                </a:solidFill>
                <a:effectLst/>
                <a:latin typeface="Times" charset="0"/>
                <a:ea typeface="+mn-ea"/>
                <a:cs typeface="+mn-cs"/>
              </a:rPr>
              <a:t>, Automatic and precise </a:t>
            </a:r>
            <a:r>
              <a:rPr lang="en-US" sz="1200" kern="1200" dirty="0" err="1" smtClean="0">
                <a:solidFill>
                  <a:schemeClr val="tx1"/>
                </a:solidFill>
                <a:effectLst/>
                <a:latin typeface="Times" charset="0"/>
                <a:ea typeface="+mn-ea"/>
                <a:cs typeface="+mn-cs"/>
              </a:rPr>
              <a:t>orthorectification</a:t>
            </a:r>
            <a:r>
              <a:rPr lang="en-US" sz="1200" kern="1200" dirty="0" smtClean="0">
                <a:solidFill>
                  <a:schemeClr val="tx1"/>
                </a:solidFill>
                <a:effectLst/>
                <a:latin typeface="Times" charset="0"/>
                <a:ea typeface="+mn-ea"/>
                <a:cs typeface="+mn-cs"/>
              </a:rPr>
              <a:t>, </a:t>
            </a:r>
            <a:r>
              <a:rPr lang="en-US" sz="1200" kern="1200" dirty="0" err="1" smtClean="0">
                <a:solidFill>
                  <a:schemeClr val="tx1"/>
                </a:solidFill>
                <a:effectLst/>
                <a:latin typeface="Times" charset="0"/>
                <a:ea typeface="+mn-ea"/>
                <a:cs typeface="+mn-cs"/>
              </a:rPr>
              <a:t>coregistration</a:t>
            </a:r>
            <a:r>
              <a:rPr lang="en-US" sz="1200" kern="1200" dirty="0" smtClean="0">
                <a:solidFill>
                  <a:schemeClr val="tx1"/>
                </a:solidFill>
                <a:effectLst/>
                <a:latin typeface="Times" charset="0"/>
                <a:ea typeface="+mn-ea"/>
                <a:cs typeface="+mn-cs"/>
              </a:rPr>
              <a:t>, and </a:t>
            </a:r>
            <a:r>
              <a:rPr lang="en-US" sz="1200" kern="1200" dirty="0" err="1" smtClean="0">
                <a:solidFill>
                  <a:schemeClr val="tx1"/>
                </a:solidFill>
                <a:effectLst/>
                <a:latin typeface="Times" charset="0"/>
                <a:ea typeface="+mn-ea"/>
                <a:cs typeface="+mn-cs"/>
              </a:rPr>
              <a:t>subpixel</a:t>
            </a:r>
            <a:r>
              <a:rPr lang="en-US" sz="1200" kern="1200" dirty="0" smtClean="0">
                <a:solidFill>
                  <a:schemeClr val="tx1"/>
                </a:solidFill>
                <a:effectLst/>
                <a:latin typeface="Times" charset="0"/>
                <a:ea typeface="+mn-ea"/>
                <a:cs typeface="+mn-cs"/>
              </a:rPr>
              <a:t> correlation of satellite images, application to ground deformation measurements. </a:t>
            </a:r>
            <a:r>
              <a:rPr lang="en-US" sz="1200" i="1" kern="1200" dirty="0" err="1" smtClean="0">
                <a:solidFill>
                  <a:schemeClr val="tx1"/>
                </a:solidFill>
                <a:effectLst/>
                <a:latin typeface="Times" charset="0"/>
                <a:ea typeface="+mn-ea"/>
                <a:cs typeface="+mn-cs"/>
              </a:rPr>
              <a:t>Ieee</a:t>
            </a:r>
            <a:r>
              <a:rPr lang="en-US" sz="1200" i="1" kern="1200" dirty="0" smtClean="0">
                <a:solidFill>
                  <a:schemeClr val="tx1"/>
                </a:solidFill>
                <a:effectLst/>
                <a:latin typeface="Times" charset="0"/>
                <a:ea typeface="+mn-ea"/>
                <a:cs typeface="+mn-cs"/>
              </a:rPr>
              <a:t> Transactions on Geoscience and Remote Sensing</a:t>
            </a:r>
            <a:r>
              <a:rPr lang="en-US" sz="1200" kern="1200" dirty="0" smtClean="0">
                <a:solidFill>
                  <a:schemeClr val="tx1"/>
                </a:solidFill>
                <a:effectLst/>
                <a:latin typeface="Times" charset="0"/>
                <a:ea typeface="+mn-ea"/>
                <a:cs typeface="+mn-cs"/>
              </a:rPr>
              <a:t> </a:t>
            </a:r>
            <a:r>
              <a:rPr lang="en-US" sz="1200" b="1" kern="1200" dirty="0" smtClean="0">
                <a:solidFill>
                  <a:schemeClr val="tx1"/>
                </a:solidFill>
                <a:effectLst/>
                <a:latin typeface="Times" charset="0"/>
                <a:ea typeface="+mn-ea"/>
                <a:cs typeface="+mn-cs"/>
              </a:rPr>
              <a:t>45</a:t>
            </a:r>
            <a:r>
              <a:rPr lang="en-US" sz="1200" kern="1200" dirty="0" smtClean="0">
                <a:solidFill>
                  <a:schemeClr val="tx1"/>
                </a:solidFill>
                <a:effectLst/>
                <a:latin typeface="Times" charset="0"/>
                <a:ea typeface="+mn-ea"/>
                <a:cs typeface="+mn-cs"/>
              </a:rPr>
              <a:t>, 1529 (Jun, 2007).</a:t>
            </a:r>
          </a:p>
          <a:p>
            <a:endParaRPr lang="en-US" dirty="0"/>
          </a:p>
        </p:txBody>
      </p:sp>
      <p:sp>
        <p:nvSpPr>
          <p:cNvPr id="4" name="Slide Number Placeholder 3"/>
          <p:cNvSpPr>
            <a:spLocks noGrp="1"/>
          </p:cNvSpPr>
          <p:nvPr>
            <p:ph type="sldNum" sz="quarter" idx="10"/>
          </p:nvPr>
        </p:nvSpPr>
        <p:spPr/>
        <p:txBody>
          <a:bodyPr/>
          <a:lstStyle/>
          <a:p>
            <a:fld id="{5932CB57-90B6-2445-9AC3-C0875A18F5E9}" type="slidenum">
              <a:rPr lang="en-US" smtClean="0"/>
              <a:pPr/>
              <a:t>34</a:t>
            </a:fld>
            <a:endParaRPr lang="en-US"/>
          </a:p>
        </p:txBody>
      </p:sp>
    </p:spTree>
    <p:extLst>
      <p:ext uri="{BB962C8B-B14F-4D97-AF65-F5344CB8AC3E}">
        <p14:creationId xmlns:p14="http://schemas.microsoft.com/office/powerpoint/2010/main" val="345115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Differential LIDAR and elastic model of the southern half of the PIAZ. (A) Elevation difference map showing distributed deformation as slip steps from the NW Borrego fault into the PIAZ. East-west striping in height difference reflects noise in the pre-event LIDAR. Black arrows show fault dip direction. (B) Swath profile of elevation difference along line X-X′ in (A). Points are within 50 m of the line as plotted. Outlier points result from noise and lateral displacement of locally steeper topography and vegetation (fig. S2). (C) Elastic model, using rectangular dislocations (table S1) and Poisson</a:t>
            </a:r>
            <a:r>
              <a:rPr lang="en-GB" altLang="en-GB">
                <a:latin typeface="Arial" charset="0"/>
                <a:cs typeface="msgothic" charset="0"/>
              </a:rPr>
              <a:t>’</a:t>
            </a:r>
            <a:r>
              <a:rPr lang="en-GB">
                <a:latin typeface="Arial" charset="0"/>
                <a:cs typeface="msgothic" charset="0"/>
              </a:rPr>
              <a:t>s ratio of 0.3, constructed in Coulomb (31), showing vertical surface deformation due to imposed slip along the PIAZ fault array. The model does not reproduce fault-slip gradients, and some faults extend beyond the domain shown. Slip vectors point in the direction of motion of the fault hanging wall. Modeled slip vectors match field observations of fault slip in the area shown, with the exception of faults E1 to E3, where normal slip is 30% above the observed values to match the elevation-difference map. Coulomb stress change for oblique dextral-normal slip (rake 135°) along the Laguna Salada fault is shown for 500-by-500–m patches, from the surface to 3-km depth, projected to the surface. Stress was calculated with a shear modulus of 3 GPa, which is appropriate for damaged fault-zone rock (23).</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a:t>
            </a:r>
            <a:r>
              <a:rPr lang="en-US" baseline="0" dirty="0" smtClean="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42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2CB57-90B6-2445-9AC3-C0875A18F5E9}" type="slidenum">
              <a:rPr lang="en-US" smtClean="0"/>
              <a:pPr/>
              <a:t>45</a:t>
            </a:fld>
            <a:endParaRPr lang="en-US"/>
          </a:p>
        </p:txBody>
      </p:sp>
    </p:spTree>
    <p:extLst>
      <p:ext uri="{BB962C8B-B14F-4D97-AF65-F5344CB8AC3E}">
        <p14:creationId xmlns:p14="http://schemas.microsoft.com/office/powerpoint/2010/main" val="2360173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2CB57-90B6-2445-9AC3-C0875A18F5E9}" type="slidenum">
              <a:rPr lang="en-US" smtClean="0"/>
              <a:pPr/>
              <a:t>46</a:t>
            </a:fld>
            <a:endParaRPr lang="en-US"/>
          </a:p>
        </p:txBody>
      </p:sp>
    </p:spTree>
    <p:extLst>
      <p:ext uri="{BB962C8B-B14F-4D97-AF65-F5344CB8AC3E}">
        <p14:creationId xmlns:p14="http://schemas.microsoft.com/office/powerpoint/2010/main" val="2360173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C028E0-95A0-E141-AA86-4C6EFB553E2B}" type="slidenum">
              <a:rPr lang="en-US"/>
              <a:pPr/>
              <a:t>47</a:t>
            </a:fld>
            <a:endParaRPr lang="en-US"/>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807485-D62E-054C-B4A1-F725122122E0}" type="slidenum">
              <a:rPr lang="en-US"/>
              <a:pPr/>
              <a:t>6</a:t>
            </a:fld>
            <a:endParaRPr lang="en-US"/>
          </a:p>
        </p:txBody>
      </p:sp>
      <p:sp>
        <p:nvSpPr>
          <p:cNvPr id="156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6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a:t>http://</a:t>
            </a:r>
            <a:r>
              <a:rPr lang="en-US" dirty="0" err="1"/>
              <a:t>www.lockheedmartin.com</a:t>
            </a:r>
            <a:r>
              <a:rPr lang="en-US" dirty="0"/>
              <a:t>/</a:t>
            </a:r>
            <a:r>
              <a:rPr lang="en-US" dirty="0" err="1"/>
              <a:t>wms</a:t>
            </a:r>
            <a:r>
              <a:rPr lang="en-US" dirty="0"/>
              <a:t>/</a:t>
            </a:r>
            <a:r>
              <a:rPr lang="en-US" dirty="0" err="1"/>
              <a:t>findPage.do?dsp</a:t>
            </a:r>
            <a:r>
              <a:rPr lang="en-US" dirty="0"/>
              <a:t>=</a:t>
            </a:r>
            <a:r>
              <a:rPr lang="en-US" dirty="0" err="1"/>
              <a:t>fec&amp;ci</a:t>
            </a:r>
            <a:r>
              <a:rPr lang="en-US" dirty="0"/>
              <a:t>=11474&amp;rsbci=0&amp;fti=126&amp;ti=0&amp;sc=</a:t>
            </a:r>
            <a:r>
              <a:rPr lang="en-US" dirty="0" smtClean="0"/>
              <a:t>400</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www.insidegnss.com</a:t>
            </a:r>
            <a:r>
              <a:rPr lang="en-US" dirty="0" smtClean="0"/>
              <a:t>/auto/</a:t>
            </a:r>
            <a:r>
              <a:rPr lang="en-US" dirty="0" err="1" smtClean="0"/>
              <a:t>storyimage</a:t>
            </a:r>
            <a:r>
              <a:rPr lang="en-US" dirty="0" smtClean="0"/>
              <a:t>/GPS%20IIF-assembly-Flag.jpg</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http://</a:t>
            </a:r>
            <a:r>
              <a:rPr lang="en-US" dirty="0" err="1" smtClean="0"/>
              <a:t>www.yenra.com</a:t>
            </a:r>
            <a:r>
              <a:rPr lang="en-US" dirty="0" smtClean="0"/>
              <a:t>/gps-2f/gps-2f.jpg  (II-F</a:t>
            </a:r>
            <a:r>
              <a:rPr lang="en-US" baseline="0" dirty="0" smtClean="0"/>
              <a:t> image)</a:t>
            </a:r>
            <a:endParaRPr lang="en-US" dirty="0" smtClean="0"/>
          </a:p>
          <a:p>
            <a:endParaRPr lang="en-US" dirty="0"/>
          </a:p>
        </p:txBody>
      </p:sp>
      <p:sp>
        <p:nvSpPr>
          <p:cNvPr id="4" name="Slide Number Placeholder 3"/>
          <p:cNvSpPr>
            <a:spLocks noGrp="1"/>
          </p:cNvSpPr>
          <p:nvPr>
            <p:ph type="sldNum" sz="quarter" idx="10"/>
          </p:nvPr>
        </p:nvSpPr>
        <p:spPr/>
        <p:txBody>
          <a:bodyPr/>
          <a:lstStyle/>
          <a:p>
            <a:fld id="{5932CB57-90B6-2445-9AC3-C0875A18F5E9}" type="slidenum">
              <a:rPr lang="en-US" smtClean="0"/>
              <a:pPr/>
              <a:t>7</a:t>
            </a:fld>
            <a:endParaRPr lang="en-US"/>
          </a:p>
        </p:txBody>
      </p:sp>
    </p:spTree>
    <p:extLst>
      <p:ext uri="{BB962C8B-B14F-4D97-AF65-F5344CB8AC3E}">
        <p14:creationId xmlns:p14="http://schemas.microsoft.com/office/powerpoint/2010/main" val="257188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75737-EEDE-EC42-AC16-883A33BE6424}" type="slidenum">
              <a:rPr lang="en-US"/>
              <a:pPr/>
              <a:t>8</a:t>
            </a:fld>
            <a:endParaRPr lang="en-US"/>
          </a:p>
        </p:txBody>
      </p:sp>
      <p:sp>
        <p:nvSpPr>
          <p:cNvPr id="311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1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Doppler is only 5-KHz (BW 1-10 MHz).</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A5116C-6F83-2E4F-83CD-7366DD907D15}" type="slidenum">
              <a:rPr lang="en-US"/>
              <a:pPr/>
              <a:t>9</a:t>
            </a:fld>
            <a:endParaRPr lang="en-US"/>
          </a:p>
        </p:txBody>
      </p:sp>
      <p:sp>
        <p:nvSpPr>
          <p:cNvPr id="323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3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F4AEE-0B6F-5E40-BE77-837B52154AC6}" type="slidenum">
              <a:rPr lang="en-US"/>
              <a:pPr/>
              <a:t>10</a:t>
            </a:fld>
            <a:endParaRPr lang="en-US"/>
          </a:p>
        </p:txBody>
      </p:sp>
      <p:sp>
        <p:nvSpPr>
          <p:cNvPr id="325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5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18D0E2-1A5E-374B-B9D9-45590F4FA551}" type="slidenum">
              <a:rPr lang="en-US"/>
              <a:pPr/>
              <a:t>11</a:t>
            </a:fld>
            <a:endParaRPr lang="en-US"/>
          </a:p>
        </p:txBody>
      </p:sp>
      <p:sp>
        <p:nvSpPr>
          <p:cNvPr id="165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5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FD6B47-B7D2-BD41-8ED9-B77A53BB5C94}" type="slidenum">
              <a:rPr lang="en-US"/>
              <a:pPr/>
              <a:t>12</a:t>
            </a:fld>
            <a:endParaRPr lang="en-US"/>
          </a:p>
        </p:txBody>
      </p:sp>
      <p:sp>
        <p:nvSpPr>
          <p:cNvPr id="167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0" y="1422400"/>
            <a:ext cx="9147175" cy="5435600"/>
            <a:chOff x="0" y="896"/>
            <a:chExt cx="5762" cy="3424"/>
          </a:xfrm>
        </p:grpSpPr>
        <p:grpSp>
          <p:nvGrpSpPr>
            <p:cNvPr id="4099" name="Group 3"/>
            <p:cNvGrpSpPr>
              <a:grpSpLocks/>
            </p:cNvGrpSpPr>
            <p:nvPr userDrawn="1"/>
          </p:nvGrpSpPr>
          <p:grpSpPr bwMode="auto">
            <a:xfrm>
              <a:off x="20" y="896"/>
              <a:ext cx="5742" cy="3424"/>
              <a:chOff x="20" y="896"/>
              <a:chExt cx="5742" cy="3424"/>
            </a:xfrm>
          </p:grpSpPr>
          <p:sp>
            <p:nvSpPr>
              <p:cNvPr id="4100" name="Freeform 4"/>
              <p:cNvSpPr>
                <a:spLocks/>
              </p:cNvSpPr>
              <p:nvPr/>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01" name="Freeform 5"/>
              <p:cNvSpPr>
                <a:spLocks/>
              </p:cNvSpPr>
              <p:nvPr/>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02" name="Freeform 6"/>
              <p:cNvSpPr>
                <a:spLocks/>
              </p:cNvSpPr>
              <p:nvPr/>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03" name="Freeform 7"/>
              <p:cNvSpPr>
                <a:spLocks/>
              </p:cNvSpPr>
              <p:nvPr/>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04" name="Freeform 8"/>
              <p:cNvSpPr>
                <a:spLocks/>
              </p:cNvSpPr>
              <p:nvPr/>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05" name="Freeform 9"/>
              <p:cNvSpPr>
                <a:spLocks/>
              </p:cNvSpPr>
              <p:nvPr/>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06" name="Freeform 10"/>
              <p:cNvSpPr>
                <a:spLocks/>
              </p:cNvSpPr>
              <p:nvPr/>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07" name="Freeform 11"/>
              <p:cNvSpPr>
                <a:spLocks/>
              </p:cNvSpPr>
              <p:nvPr/>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08" name="Freeform 12"/>
              <p:cNvSpPr>
                <a:spLocks/>
              </p:cNvSpPr>
              <p:nvPr/>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09" name="Freeform 13"/>
              <p:cNvSpPr>
                <a:spLocks/>
              </p:cNvSpPr>
              <p:nvPr/>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10" name="Freeform 14"/>
              <p:cNvSpPr>
                <a:spLocks/>
              </p:cNvSpPr>
              <p:nvPr/>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11" name="Freeform 15"/>
              <p:cNvSpPr>
                <a:spLocks/>
              </p:cNvSpPr>
              <p:nvPr/>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4112" name="Freeform 16"/>
              <p:cNvSpPr>
                <a:spLocks/>
              </p:cNvSpPr>
              <p:nvPr/>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grpSp>
        <p:grpSp>
          <p:nvGrpSpPr>
            <p:cNvPr id="4113" name="Group 17"/>
            <p:cNvGrpSpPr>
              <a:grpSpLocks/>
            </p:cNvGrpSpPr>
            <p:nvPr userDrawn="1"/>
          </p:nvGrpSpPr>
          <p:grpSpPr bwMode="auto">
            <a:xfrm>
              <a:off x="0" y="2291"/>
              <a:ext cx="1385" cy="1702"/>
              <a:chOff x="0" y="2291"/>
              <a:chExt cx="1385" cy="1702"/>
            </a:xfrm>
          </p:grpSpPr>
          <p:sp>
            <p:nvSpPr>
              <p:cNvPr id="4114" name="Rectangle 18"/>
              <p:cNvSpPr>
                <a:spLocks noChangeArrowheads="1"/>
              </p:cNvSpPr>
              <p:nvPr/>
            </p:nvSpPr>
            <p:spPr bwMode="ltGray">
              <a:xfrm rot="6798887">
                <a:off x="62" y="3883"/>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15" name="Rectangle 19"/>
              <p:cNvSpPr>
                <a:spLocks noChangeArrowheads="1"/>
              </p:cNvSpPr>
              <p:nvPr/>
            </p:nvSpPr>
            <p:spPr bwMode="ltGray">
              <a:xfrm rot="6798887">
                <a:off x="33" y="3880"/>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16" name="Rectangle 20"/>
              <p:cNvSpPr>
                <a:spLocks noChangeArrowheads="1"/>
              </p:cNvSpPr>
              <p:nvPr/>
            </p:nvSpPr>
            <p:spPr bwMode="ltGray">
              <a:xfrm rot="6798887">
                <a:off x="6" y="3875"/>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17" name="Rectangle 21"/>
              <p:cNvSpPr>
                <a:spLocks noChangeArrowheads="1"/>
              </p:cNvSpPr>
              <p:nvPr/>
            </p:nvSpPr>
            <p:spPr bwMode="ltGray">
              <a:xfrm rot="5999912">
                <a:off x="209" y="3884"/>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18" name="Rectangle 22"/>
              <p:cNvSpPr>
                <a:spLocks noChangeArrowheads="1"/>
              </p:cNvSpPr>
              <p:nvPr/>
            </p:nvSpPr>
            <p:spPr bwMode="ltGray">
              <a:xfrm rot="5999912">
                <a:off x="182" y="3889"/>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19" name="Rectangle 23"/>
              <p:cNvSpPr>
                <a:spLocks noChangeArrowheads="1"/>
              </p:cNvSpPr>
              <p:nvPr/>
            </p:nvSpPr>
            <p:spPr bwMode="ltGray">
              <a:xfrm rot="6250138">
                <a:off x="152" y="3888"/>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0" name="Rectangle 24"/>
              <p:cNvSpPr>
                <a:spLocks noChangeArrowheads="1"/>
              </p:cNvSpPr>
              <p:nvPr/>
            </p:nvSpPr>
            <p:spPr bwMode="ltGray">
              <a:xfrm rot="6238076">
                <a:off x="123" y="3886"/>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1" name="Rectangle 25"/>
              <p:cNvSpPr>
                <a:spLocks noChangeArrowheads="1"/>
              </p:cNvSpPr>
              <p:nvPr/>
            </p:nvSpPr>
            <p:spPr bwMode="ltGray">
              <a:xfrm rot="5380717">
                <a:off x="363" y="3869"/>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2" name="Rectangle 26"/>
              <p:cNvSpPr>
                <a:spLocks noChangeArrowheads="1"/>
              </p:cNvSpPr>
              <p:nvPr/>
            </p:nvSpPr>
            <p:spPr bwMode="ltGray">
              <a:xfrm rot="5380717">
                <a:off x="332" y="3872"/>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3" name="Rectangle 27"/>
              <p:cNvSpPr>
                <a:spLocks noChangeArrowheads="1"/>
              </p:cNvSpPr>
              <p:nvPr/>
            </p:nvSpPr>
            <p:spPr bwMode="ltGray">
              <a:xfrm rot="5583200">
                <a:off x="302" y="3877"/>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4" name="Rectangle 28"/>
              <p:cNvSpPr>
                <a:spLocks noChangeArrowheads="1"/>
              </p:cNvSpPr>
              <p:nvPr/>
            </p:nvSpPr>
            <p:spPr bwMode="ltGray">
              <a:xfrm rot="5737625">
                <a:off x="270" y="3882"/>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5" name="Rectangle 29"/>
              <p:cNvSpPr>
                <a:spLocks noChangeArrowheads="1"/>
              </p:cNvSpPr>
              <p:nvPr/>
            </p:nvSpPr>
            <p:spPr bwMode="ltGray">
              <a:xfrm rot="4715477">
                <a:off x="516" y="3829"/>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6" name="Rectangle 30"/>
              <p:cNvSpPr>
                <a:spLocks noChangeArrowheads="1"/>
              </p:cNvSpPr>
              <p:nvPr/>
            </p:nvSpPr>
            <p:spPr bwMode="ltGray">
              <a:xfrm rot="4924949">
                <a:off x="486" y="3834"/>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7" name="Rectangle 31"/>
              <p:cNvSpPr>
                <a:spLocks noChangeArrowheads="1"/>
              </p:cNvSpPr>
              <p:nvPr/>
            </p:nvSpPr>
            <p:spPr bwMode="ltGray">
              <a:xfrm rot="4924949">
                <a:off x="456" y="384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8" name="Rectangle 32"/>
              <p:cNvSpPr>
                <a:spLocks noChangeArrowheads="1"/>
              </p:cNvSpPr>
              <p:nvPr/>
            </p:nvSpPr>
            <p:spPr bwMode="ltGray">
              <a:xfrm rot="5041352">
                <a:off x="426" y="3851"/>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29" name="Rectangle 33"/>
              <p:cNvSpPr>
                <a:spLocks noChangeArrowheads="1"/>
              </p:cNvSpPr>
              <p:nvPr/>
            </p:nvSpPr>
            <p:spPr bwMode="ltGray">
              <a:xfrm rot="3816889">
                <a:off x="664" y="3762"/>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0" name="Rectangle 34"/>
              <p:cNvSpPr>
                <a:spLocks noChangeArrowheads="1"/>
              </p:cNvSpPr>
              <p:nvPr/>
            </p:nvSpPr>
            <p:spPr bwMode="ltGray">
              <a:xfrm rot="3816889">
                <a:off x="634" y="3780"/>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1" name="Rectangle 35"/>
              <p:cNvSpPr>
                <a:spLocks noChangeArrowheads="1"/>
              </p:cNvSpPr>
              <p:nvPr/>
            </p:nvSpPr>
            <p:spPr bwMode="ltGray">
              <a:xfrm rot="4104184">
                <a:off x="605" y="3791"/>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2" name="Rectangle 36"/>
              <p:cNvSpPr>
                <a:spLocks noChangeArrowheads="1"/>
              </p:cNvSpPr>
              <p:nvPr/>
            </p:nvSpPr>
            <p:spPr bwMode="ltGray">
              <a:xfrm rot="4325343">
                <a:off x="575" y="3804"/>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3" name="Rectangle 37"/>
              <p:cNvSpPr>
                <a:spLocks noChangeArrowheads="1"/>
              </p:cNvSpPr>
              <p:nvPr/>
            </p:nvSpPr>
            <p:spPr bwMode="ltGray">
              <a:xfrm rot="3368036">
                <a:off x="799" y="3683"/>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4" name="Rectangle 38"/>
              <p:cNvSpPr>
                <a:spLocks noChangeArrowheads="1"/>
              </p:cNvSpPr>
              <p:nvPr/>
            </p:nvSpPr>
            <p:spPr bwMode="ltGray">
              <a:xfrm rot="3368036">
                <a:off x="772" y="3699"/>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5" name="Rectangle 39"/>
              <p:cNvSpPr>
                <a:spLocks noChangeArrowheads="1"/>
              </p:cNvSpPr>
              <p:nvPr/>
            </p:nvSpPr>
            <p:spPr bwMode="ltGray">
              <a:xfrm rot="3368036">
                <a:off x="745" y="3717"/>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6" name="Rectangle 40"/>
              <p:cNvSpPr>
                <a:spLocks noChangeArrowheads="1"/>
              </p:cNvSpPr>
              <p:nvPr/>
            </p:nvSpPr>
            <p:spPr bwMode="ltGray">
              <a:xfrm rot="3816889">
                <a:off x="717" y="3734"/>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7" name="Rectangle 41"/>
              <p:cNvSpPr>
                <a:spLocks noChangeArrowheads="1"/>
              </p:cNvSpPr>
              <p:nvPr/>
            </p:nvSpPr>
            <p:spPr bwMode="ltGray">
              <a:xfrm rot="2302266">
                <a:off x="923" y="3587"/>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8" name="Rectangle 42"/>
              <p:cNvSpPr>
                <a:spLocks noChangeArrowheads="1"/>
              </p:cNvSpPr>
              <p:nvPr/>
            </p:nvSpPr>
            <p:spPr bwMode="ltGray">
              <a:xfrm rot="2302266">
                <a:off x="899" y="3606"/>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39" name="Rectangle 43"/>
              <p:cNvSpPr>
                <a:spLocks noChangeArrowheads="1"/>
              </p:cNvSpPr>
              <p:nvPr/>
            </p:nvSpPr>
            <p:spPr bwMode="ltGray">
              <a:xfrm rot="2707562">
                <a:off x="876" y="3626"/>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0" name="Rectangle 44"/>
              <p:cNvSpPr>
                <a:spLocks noChangeArrowheads="1"/>
              </p:cNvSpPr>
              <p:nvPr/>
            </p:nvSpPr>
            <p:spPr bwMode="ltGray">
              <a:xfrm rot="2707562">
                <a:off x="850" y="3644"/>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1" name="Rectangle 45"/>
              <p:cNvSpPr>
                <a:spLocks noChangeArrowheads="1"/>
              </p:cNvSpPr>
              <p:nvPr/>
            </p:nvSpPr>
            <p:spPr bwMode="ltGray">
              <a:xfrm rot="1525830">
                <a:off x="1027" y="3473"/>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2" name="Rectangle 46"/>
              <p:cNvSpPr>
                <a:spLocks noChangeArrowheads="1"/>
              </p:cNvSpPr>
              <p:nvPr/>
            </p:nvSpPr>
            <p:spPr bwMode="ltGray">
              <a:xfrm rot="1525830">
                <a:off x="1009" y="3497"/>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3" name="Rectangle 47"/>
              <p:cNvSpPr>
                <a:spLocks noChangeArrowheads="1"/>
              </p:cNvSpPr>
              <p:nvPr/>
            </p:nvSpPr>
            <p:spPr bwMode="ltGray">
              <a:xfrm rot="1788117">
                <a:off x="990" y="3519"/>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4" name="Rectangle 48"/>
              <p:cNvSpPr>
                <a:spLocks noChangeArrowheads="1"/>
              </p:cNvSpPr>
              <p:nvPr/>
            </p:nvSpPr>
            <p:spPr bwMode="ltGray">
              <a:xfrm rot="1788117">
                <a:off x="969" y="3544"/>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5" name="Rectangle 49"/>
              <p:cNvSpPr>
                <a:spLocks noChangeArrowheads="1"/>
              </p:cNvSpPr>
              <p:nvPr/>
            </p:nvSpPr>
            <p:spPr bwMode="ltGray">
              <a:xfrm rot="841630">
                <a:off x="1113" y="3355"/>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6" name="Rectangle 50"/>
              <p:cNvSpPr>
                <a:spLocks noChangeArrowheads="1"/>
              </p:cNvSpPr>
              <p:nvPr/>
            </p:nvSpPr>
            <p:spPr bwMode="ltGray">
              <a:xfrm rot="841630">
                <a:off x="1100" y="3378"/>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7" name="Rectangle 51"/>
              <p:cNvSpPr>
                <a:spLocks noChangeArrowheads="1"/>
              </p:cNvSpPr>
              <p:nvPr/>
            </p:nvSpPr>
            <p:spPr bwMode="ltGray">
              <a:xfrm rot="1308689">
                <a:off x="1086" y="3404"/>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8" name="Rectangle 52"/>
              <p:cNvSpPr>
                <a:spLocks noChangeArrowheads="1"/>
              </p:cNvSpPr>
              <p:nvPr/>
            </p:nvSpPr>
            <p:spPr bwMode="ltGray">
              <a:xfrm rot="1308689">
                <a:off x="1064" y="3425"/>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49" name="Rectangle 53"/>
              <p:cNvSpPr>
                <a:spLocks noChangeArrowheads="1"/>
              </p:cNvSpPr>
              <p:nvPr/>
            </p:nvSpPr>
            <p:spPr bwMode="ltGray">
              <a:xfrm rot="469913">
                <a:off x="1172" y="3225"/>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0" name="Rectangle 54"/>
              <p:cNvSpPr>
                <a:spLocks noChangeArrowheads="1"/>
              </p:cNvSpPr>
              <p:nvPr/>
            </p:nvSpPr>
            <p:spPr bwMode="ltGray">
              <a:xfrm rot="559869">
                <a:off x="1162" y="3250"/>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1" name="Rectangle 55"/>
              <p:cNvSpPr>
                <a:spLocks noChangeArrowheads="1"/>
              </p:cNvSpPr>
              <p:nvPr/>
            </p:nvSpPr>
            <p:spPr bwMode="ltGray">
              <a:xfrm rot="734079">
                <a:off x="1154" y="3276"/>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2" name="Rectangle 56"/>
              <p:cNvSpPr>
                <a:spLocks noChangeArrowheads="1"/>
              </p:cNvSpPr>
              <p:nvPr/>
            </p:nvSpPr>
            <p:spPr bwMode="ltGray">
              <a:xfrm rot="734079">
                <a:off x="1141" y="3304"/>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3" name="Rectangle 57"/>
              <p:cNvSpPr>
                <a:spLocks noChangeArrowheads="1"/>
              </p:cNvSpPr>
              <p:nvPr/>
            </p:nvSpPr>
            <p:spPr bwMode="ltGray">
              <a:xfrm rot="-293905">
                <a:off x="1211" y="3096"/>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4" name="Rectangle 58"/>
              <p:cNvSpPr>
                <a:spLocks noChangeArrowheads="1"/>
              </p:cNvSpPr>
              <p:nvPr/>
            </p:nvSpPr>
            <p:spPr bwMode="ltGray">
              <a:xfrm rot="-8">
                <a:off x="1201" y="3122"/>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5" name="Rectangle 59"/>
              <p:cNvSpPr>
                <a:spLocks noChangeArrowheads="1"/>
              </p:cNvSpPr>
              <p:nvPr/>
            </p:nvSpPr>
            <p:spPr bwMode="ltGray">
              <a:xfrm rot="-8">
                <a:off x="1200" y="3147"/>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6" name="Rectangle 60"/>
              <p:cNvSpPr>
                <a:spLocks noChangeArrowheads="1"/>
              </p:cNvSpPr>
              <p:nvPr/>
            </p:nvSpPr>
            <p:spPr bwMode="ltGray">
              <a:xfrm rot="214188">
                <a:off x="1189" y="3173"/>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7" name="Rectangle 61"/>
              <p:cNvSpPr>
                <a:spLocks noChangeArrowheads="1"/>
              </p:cNvSpPr>
              <p:nvPr/>
            </p:nvSpPr>
            <p:spPr bwMode="ltGray">
              <a:xfrm rot="-682388">
                <a:off x="1219" y="296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8" name="Rectangle 62"/>
              <p:cNvSpPr>
                <a:spLocks noChangeArrowheads="1"/>
              </p:cNvSpPr>
              <p:nvPr/>
            </p:nvSpPr>
            <p:spPr bwMode="ltGray">
              <a:xfrm rot="-480400">
                <a:off x="1220" y="2991"/>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59" name="Rectangle 63"/>
              <p:cNvSpPr>
                <a:spLocks noChangeArrowheads="1"/>
              </p:cNvSpPr>
              <p:nvPr/>
            </p:nvSpPr>
            <p:spPr bwMode="ltGray">
              <a:xfrm rot="-480400">
                <a:off x="1220" y="301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0" name="Rectangle 64"/>
              <p:cNvSpPr>
                <a:spLocks noChangeArrowheads="1"/>
              </p:cNvSpPr>
              <p:nvPr/>
            </p:nvSpPr>
            <p:spPr bwMode="ltGray">
              <a:xfrm rot="-270546">
                <a:off x="1219" y="3041"/>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1" name="Rectangle 65"/>
              <p:cNvSpPr>
                <a:spLocks noChangeArrowheads="1"/>
              </p:cNvSpPr>
              <p:nvPr/>
            </p:nvSpPr>
            <p:spPr bwMode="ltGray">
              <a:xfrm rot="-1132286">
                <a:off x="1207" y="2843"/>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2" name="Rectangle 66"/>
              <p:cNvSpPr>
                <a:spLocks noChangeArrowheads="1"/>
              </p:cNvSpPr>
              <p:nvPr/>
            </p:nvSpPr>
            <p:spPr bwMode="ltGray">
              <a:xfrm rot="-969272">
                <a:off x="1213" y="2864"/>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3" name="Rectangle 67"/>
              <p:cNvSpPr>
                <a:spLocks noChangeArrowheads="1"/>
              </p:cNvSpPr>
              <p:nvPr/>
            </p:nvSpPr>
            <p:spPr bwMode="ltGray">
              <a:xfrm rot="-969272">
                <a:off x="1216" y="2888"/>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4" name="Rectangle 68"/>
              <p:cNvSpPr>
                <a:spLocks noChangeArrowheads="1"/>
              </p:cNvSpPr>
              <p:nvPr/>
            </p:nvSpPr>
            <p:spPr bwMode="ltGray">
              <a:xfrm rot="-806259">
                <a:off x="1219" y="291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5" name="Rectangle 69"/>
              <p:cNvSpPr>
                <a:spLocks noChangeArrowheads="1"/>
              </p:cNvSpPr>
              <p:nvPr/>
            </p:nvSpPr>
            <p:spPr bwMode="ltGray">
              <a:xfrm rot="-1543941">
                <a:off x="1165" y="2727"/>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6" name="Rectangle 70"/>
              <p:cNvSpPr>
                <a:spLocks noChangeArrowheads="1"/>
              </p:cNvSpPr>
              <p:nvPr/>
            </p:nvSpPr>
            <p:spPr bwMode="ltGray">
              <a:xfrm rot="-1341953">
                <a:off x="1176" y="2752"/>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7" name="Rectangle 71"/>
              <p:cNvSpPr>
                <a:spLocks noChangeArrowheads="1"/>
              </p:cNvSpPr>
              <p:nvPr/>
            </p:nvSpPr>
            <p:spPr bwMode="ltGray">
              <a:xfrm rot="-1341953">
                <a:off x="1184" y="277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8" name="Rectangle 72"/>
              <p:cNvSpPr>
                <a:spLocks noChangeArrowheads="1"/>
              </p:cNvSpPr>
              <p:nvPr/>
            </p:nvSpPr>
            <p:spPr bwMode="ltGray">
              <a:xfrm rot="-1341953">
                <a:off x="1194" y="279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69" name="Rectangle 73"/>
              <p:cNvSpPr>
                <a:spLocks noChangeArrowheads="1"/>
              </p:cNvSpPr>
              <p:nvPr/>
            </p:nvSpPr>
            <p:spPr bwMode="ltGray">
              <a:xfrm rot="-1928746">
                <a:off x="1101" y="2628"/>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70" name="Rectangle 74"/>
              <p:cNvSpPr>
                <a:spLocks noChangeArrowheads="1"/>
              </p:cNvSpPr>
              <p:nvPr/>
            </p:nvSpPr>
            <p:spPr bwMode="ltGray">
              <a:xfrm rot="-1844175">
                <a:off x="1114" y="264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71" name="Rectangle 75"/>
              <p:cNvSpPr>
                <a:spLocks noChangeArrowheads="1"/>
              </p:cNvSpPr>
              <p:nvPr/>
            </p:nvSpPr>
            <p:spPr bwMode="ltGray">
              <a:xfrm rot="-1752383">
                <a:off x="1129" y="2667"/>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72" name="Rectangle 76"/>
              <p:cNvSpPr>
                <a:spLocks noChangeArrowheads="1"/>
              </p:cNvSpPr>
              <p:nvPr/>
            </p:nvSpPr>
            <p:spPr bwMode="ltGray">
              <a:xfrm rot="-1752383">
                <a:off x="1142" y="2684"/>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73" name="Rectangle 77"/>
              <p:cNvSpPr>
                <a:spLocks noChangeArrowheads="1"/>
              </p:cNvSpPr>
              <p:nvPr/>
            </p:nvSpPr>
            <p:spPr bwMode="ltGray">
              <a:xfrm rot="-2466736">
                <a:off x="1014" y="2538"/>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74" name="Rectangle 78"/>
              <p:cNvSpPr>
                <a:spLocks noChangeArrowheads="1"/>
              </p:cNvSpPr>
              <p:nvPr/>
            </p:nvSpPr>
            <p:spPr bwMode="ltGray">
              <a:xfrm rot="-2466736">
                <a:off x="1035" y="2557"/>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75" name="Rectangle 79"/>
              <p:cNvSpPr>
                <a:spLocks noChangeArrowheads="1"/>
              </p:cNvSpPr>
              <p:nvPr/>
            </p:nvSpPr>
            <p:spPr bwMode="ltGray">
              <a:xfrm rot="-2466736">
                <a:off x="1050" y="2574"/>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76" name="Rectangle 80"/>
              <p:cNvSpPr>
                <a:spLocks noChangeArrowheads="1"/>
              </p:cNvSpPr>
              <p:nvPr/>
            </p:nvSpPr>
            <p:spPr bwMode="ltGray">
              <a:xfrm rot="-2342866">
                <a:off x="1068" y="2590"/>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77" name="Freeform 81"/>
              <p:cNvSpPr>
                <a:spLocks/>
              </p:cNvSpPr>
              <p:nvPr/>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prstTxWarp prst="textNoShape">
                  <a:avLst/>
                </a:prstTxWarp>
              </a:bodyPr>
              <a:lstStyle/>
              <a:p>
                <a:endParaRPr lang="en-US"/>
              </a:p>
            </p:txBody>
          </p:sp>
          <p:sp>
            <p:nvSpPr>
              <p:cNvPr id="4178" name="Rectangle 82"/>
              <p:cNvSpPr>
                <a:spLocks noChangeArrowheads="1"/>
              </p:cNvSpPr>
              <p:nvPr/>
            </p:nvSpPr>
            <p:spPr bwMode="ltGray">
              <a:xfrm rot="6575641">
                <a:off x="-217" y="3138"/>
                <a:ext cx="122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79" name="Rectangle 83"/>
              <p:cNvSpPr>
                <a:spLocks noChangeArrowheads="1"/>
              </p:cNvSpPr>
              <p:nvPr/>
            </p:nvSpPr>
            <p:spPr bwMode="ltGray">
              <a:xfrm rot="238799">
                <a:off x="4" y="3146"/>
                <a:ext cx="103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0" name="Rectangle 84"/>
              <p:cNvSpPr>
                <a:spLocks noChangeArrowheads="1"/>
              </p:cNvSpPr>
              <p:nvPr/>
            </p:nvSpPr>
            <p:spPr bwMode="ltGray">
              <a:xfrm rot="-2957028">
                <a:off x="907" y="2473"/>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1" name="Rectangle 85"/>
              <p:cNvSpPr>
                <a:spLocks noChangeArrowheads="1"/>
              </p:cNvSpPr>
              <p:nvPr/>
            </p:nvSpPr>
            <p:spPr bwMode="ltGray">
              <a:xfrm rot="-2957028">
                <a:off x="930" y="2486"/>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2" name="Rectangle 86"/>
              <p:cNvSpPr>
                <a:spLocks noChangeArrowheads="1"/>
              </p:cNvSpPr>
              <p:nvPr/>
            </p:nvSpPr>
            <p:spPr bwMode="ltGray">
              <a:xfrm rot="-2957028">
                <a:off x="954" y="2497"/>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3" name="Rectangle 87"/>
              <p:cNvSpPr>
                <a:spLocks noChangeArrowheads="1"/>
              </p:cNvSpPr>
              <p:nvPr/>
            </p:nvSpPr>
            <p:spPr bwMode="ltGray">
              <a:xfrm rot="-2661033">
                <a:off x="974" y="2509"/>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4" name="Rectangle 88"/>
              <p:cNvSpPr>
                <a:spLocks noChangeArrowheads="1"/>
              </p:cNvSpPr>
              <p:nvPr/>
            </p:nvSpPr>
            <p:spPr bwMode="ltGray">
              <a:xfrm rot="-3638503">
                <a:off x="788" y="2426"/>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5" name="Rectangle 89"/>
              <p:cNvSpPr>
                <a:spLocks noChangeArrowheads="1"/>
              </p:cNvSpPr>
              <p:nvPr/>
            </p:nvSpPr>
            <p:spPr bwMode="ltGray">
              <a:xfrm rot="-3638503">
                <a:off x="815" y="2434"/>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6" name="Rectangle 90"/>
              <p:cNvSpPr>
                <a:spLocks noChangeArrowheads="1"/>
              </p:cNvSpPr>
              <p:nvPr/>
            </p:nvSpPr>
            <p:spPr bwMode="ltGray">
              <a:xfrm rot="-3514633">
                <a:off x="837" y="2441"/>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7" name="Rectangle 91"/>
              <p:cNvSpPr>
                <a:spLocks noChangeArrowheads="1"/>
              </p:cNvSpPr>
              <p:nvPr/>
            </p:nvSpPr>
            <p:spPr bwMode="ltGray">
              <a:xfrm rot="-3220799">
                <a:off x="862" y="2453"/>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8" name="Rectangle 92"/>
              <p:cNvSpPr>
                <a:spLocks noChangeArrowheads="1"/>
              </p:cNvSpPr>
              <p:nvPr/>
            </p:nvSpPr>
            <p:spPr bwMode="ltGray">
              <a:xfrm rot="-4338250">
                <a:off x="649" y="2396"/>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89" name="Rectangle 93"/>
              <p:cNvSpPr>
                <a:spLocks noChangeArrowheads="1"/>
              </p:cNvSpPr>
              <p:nvPr/>
            </p:nvSpPr>
            <p:spPr bwMode="ltGray">
              <a:xfrm rot="-4250359">
                <a:off x="677" y="2402"/>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0" name="Rectangle 94"/>
              <p:cNvSpPr>
                <a:spLocks noChangeArrowheads="1"/>
              </p:cNvSpPr>
              <p:nvPr/>
            </p:nvSpPr>
            <p:spPr bwMode="ltGray">
              <a:xfrm rot="-4250359">
                <a:off x="707" y="2407"/>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1" name="Rectangle 95"/>
              <p:cNvSpPr>
                <a:spLocks noChangeArrowheads="1"/>
              </p:cNvSpPr>
              <p:nvPr/>
            </p:nvSpPr>
            <p:spPr bwMode="ltGray">
              <a:xfrm rot="-3989246">
                <a:off x="737" y="2411"/>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2" name="Rectangle 96"/>
              <p:cNvSpPr>
                <a:spLocks noChangeArrowheads="1"/>
              </p:cNvSpPr>
              <p:nvPr/>
            </p:nvSpPr>
            <p:spPr bwMode="ltGray">
              <a:xfrm rot="-4862215">
                <a:off x="503" y="2395"/>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3" name="Rectangle 97"/>
              <p:cNvSpPr>
                <a:spLocks noChangeArrowheads="1"/>
              </p:cNvSpPr>
              <p:nvPr/>
            </p:nvSpPr>
            <p:spPr bwMode="ltGray">
              <a:xfrm rot="-4673370">
                <a:off x="533" y="2393"/>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4" name="Rectangle 98"/>
              <p:cNvSpPr>
                <a:spLocks noChangeArrowheads="1"/>
              </p:cNvSpPr>
              <p:nvPr/>
            </p:nvSpPr>
            <p:spPr bwMode="ltGray">
              <a:xfrm rot="-4646721">
                <a:off x="563" y="2390"/>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5" name="Rectangle 99"/>
              <p:cNvSpPr>
                <a:spLocks noChangeArrowheads="1"/>
              </p:cNvSpPr>
              <p:nvPr/>
            </p:nvSpPr>
            <p:spPr bwMode="ltGray">
              <a:xfrm rot="-4580623">
                <a:off x="594" y="2391"/>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6" name="Rectangle 100"/>
              <p:cNvSpPr>
                <a:spLocks noChangeArrowheads="1"/>
              </p:cNvSpPr>
              <p:nvPr/>
            </p:nvSpPr>
            <p:spPr bwMode="ltGray">
              <a:xfrm rot="-5195129">
                <a:off x="355" y="2414"/>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7" name="Rectangle 101"/>
              <p:cNvSpPr>
                <a:spLocks noChangeArrowheads="1"/>
              </p:cNvSpPr>
              <p:nvPr/>
            </p:nvSpPr>
            <p:spPr bwMode="ltGray">
              <a:xfrm rot="-5360484">
                <a:off x="385" y="2409"/>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8" name="Rectangle 102"/>
              <p:cNvSpPr>
                <a:spLocks noChangeArrowheads="1"/>
              </p:cNvSpPr>
              <p:nvPr/>
            </p:nvSpPr>
            <p:spPr bwMode="ltGray">
              <a:xfrm rot="-5288939">
                <a:off x="418" y="2405"/>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199" name="Rectangle 103"/>
              <p:cNvSpPr>
                <a:spLocks noChangeArrowheads="1"/>
              </p:cNvSpPr>
              <p:nvPr/>
            </p:nvSpPr>
            <p:spPr bwMode="ltGray">
              <a:xfrm rot="-5164854">
                <a:off x="449" y="2400"/>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0" name="Rectangle 104"/>
              <p:cNvSpPr>
                <a:spLocks noChangeArrowheads="1"/>
              </p:cNvSpPr>
              <p:nvPr/>
            </p:nvSpPr>
            <p:spPr bwMode="ltGray">
              <a:xfrm rot="-6132163">
                <a:off x="206" y="245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1" name="Rectangle 105"/>
              <p:cNvSpPr>
                <a:spLocks noChangeArrowheads="1"/>
              </p:cNvSpPr>
              <p:nvPr/>
            </p:nvSpPr>
            <p:spPr bwMode="ltGray">
              <a:xfrm rot="-6220433">
                <a:off x="237" y="244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2" name="Rectangle 106"/>
              <p:cNvSpPr>
                <a:spLocks noChangeArrowheads="1"/>
              </p:cNvSpPr>
              <p:nvPr/>
            </p:nvSpPr>
            <p:spPr bwMode="ltGray">
              <a:xfrm rot="-6110943">
                <a:off x="266" y="243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3" name="Rectangle 107"/>
              <p:cNvSpPr>
                <a:spLocks noChangeArrowheads="1"/>
              </p:cNvSpPr>
              <p:nvPr/>
            </p:nvSpPr>
            <p:spPr bwMode="ltGray">
              <a:xfrm rot="-5919570">
                <a:off x="292" y="2427"/>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4" name="Rectangle 108"/>
              <p:cNvSpPr>
                <a:spLocks noChangeArrowheads="1"/>
              </p:cNvSpPr>
              <p:nvPr/>
            </p:nvSpPr>
            <p:spPr bwMode="ltGray">
              <a:xfrm rot="-7376291">
                <a:off x="5" y="2549"/>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5" name="Rectangle 109"/>
              <p:cNvSpPr>
                <a:spLocks noChangeArrowheads="1"/>
              </p:cNvSpPr>
              <p:nvPr/>
            </p:nvSpPr>
            <p:spPr bwMode="ltGray">
              <a:xfrm rot="-7168347">
                <a:off x="64" y="2517"/>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6" name="Rectangle 110"/>
              <p:cNvSpPr>
                <a:spLocks noChangeArrowheads="1"/>
              </p:cNvSpPr>
              <p:nvPr/>
            </p:nvSpPr>
            <p:spPr bwMode="ltGray">
              <a:xfrm rot="-6802416">
                <a:off x="92" y="2502"/>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7" name="Rectangle 111"/>
              <p:cNvSpPr>
                <a:spLocks noChangeArrowheads="1"/>
              </p:cNvSpPr>
              <p:nvPr/>
            </p:nvSpPr>
            <p:spPr bwMode="ltGray">
              <a:xfrm rot="-6802416">
                <a:off x="119" y="2492"/>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8" name="Rectangle 112"/>
              <p:cNvSpPr>
                <a:spLocks noChangeArrowheads="1"/>
              </p:cNvSpPr>
              <p:nvPr/>
            </p:nvSpPr>
            <p:spPr bwMode="ltGray">
              <a:xfrm rot="-6457704">
                <a:off x="150" y="247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09" name="Rectangle 113"/>
              <p:cNvSpPr>
                <a:spLocks noChangeArrowheads="1"/>
              </p:cNvSpPr>
              <p:nvPr/>
            </p:nvSpPr>
            <p:spPr bwMode="ltGray">
              <a:xfrm rot="-1876771">
                <a:off x="0" y="3363"/>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0" name="Rectangle 114"/>
              <p:cNvSpPr>
                <a:spLocks noChangeArrowheads="1"/>
              </p:cNvSpPr>
              <p:nvPr/>
            </p:nvSpPr>
            <p:spPr bwMode="ltGray">
              <a:xfrm rot="3283992">
                <a:off x="511" y="3478"/>
                <a:ext cx="24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1" name="Rectangle 115"/>
              <p:cNvSpPr>
                <a:spLocks noChangeArrowheads="1"/>
              </p:cNvSpPr>
              <p:nvPr/>
            </p:nvSpPr>
            <p:spPr bwMode="ltGray">
              <a:xfrm rot="3283992">
                <a:off x="35" y="2798"/>
                <a:ext cx="24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2" name="Rectangle 116"/>
              <p:cNvSpPr>
                <a:spLocks noChangeArrowheads="1"/>
              </p:cNvSpPr>
              <p:nvPr/>
            </p:nvSpPr>
            <p:spPr bwMode="ltGray">
              <a:xfrm rot="-1876771">
                <a:off x="700" y="2851"/>
                <a:ext cx="31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3" name="Rectangle 117"/>
              <p:cNvSpPr>
                <a:spLocks noChangeArrowheads="1"/>
              </p:cNvSpPr>
              <p:nvPr/>
            </p:nvSpPr>
            <p:spPr bwMode="ltGray">
              <a:xfrm rot="5908516">
                <a:off x="200" y="3915"/>
                <a:ext cx="138"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4" name="Rectangle 118"/>
              <p:cNvSpPr>
                <a:spLocks noChangeArrowheads="1"/>
              </p:cNvSpPr>
              <p:nvPr/>
            </p:nvSpPr>
            <p:spPr bwMode="ltGray">
              <a:xfrm rot="6683973">
                <a:off x="45" y="3915"/>
                <a:ext cx="144"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5" name="Rectangle 119"/>
              <p:cNvSpPr>
                <a:spLocks noChangeArrowheads="1"/>
              </p:cNvSpPr>
              <p:nvPr/>
            </p:nvSpPr>
            <p:spPr bwMode="ltGray">
              <a:xfrm rot="5245609">
                <a:off x="361" y="3893"/>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6" name="Rectangle 120"/>
              <p:cNvSpPr>
                <a:spLocks noChangeArrowheads="1"/>
              </p:cNvSpPr>
              <p:nvPr/>
            </p:nvSpPr>
            <p:spPr bwMode="ltGray">
              <a:xfrm rot="4500520">
                <a:off x="522" y="3847"/>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7" name="Rectangle 121"/>
              <p:cNvSpPr>
                <a:spLocks noChangeArrowheads="1"/>
              </p:cNvSpPr>
              <p:nvPr/>
            </p:nvSpPr>
            <p:spPr bwMode="ltGray">
              <a:xfrm rot="3805227">
                <a:off x="670" y="3778"/>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8" name="Rectangle 122"/>
              <p:cNvSpPr>
                <a:spLocks noChangeArrowheads="1"/>
              </p:cNvSpPr>
              <p:nvPr/>
            </p:nvSpPr>
            <p:spPr bwMode="ltGray">
              <a:xfrm rot="3060138">
                <a:off x="813" y="3688"/>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19" name="Rectangle 123"/>
              <p:cNvSpPr>
                <a:spLocks noChangeArrowheads="1"/>
              </p:cNvSpPr>
              <p:nvPr/>
            </p:nvSpPr>
            <p:spPr bwMode="ltGray">
              <a:xfrm rot="2090281">
                <a:off x="938" y="3582"/>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0" name="Rectangle 124"/>
              <p:cNvSpPr>
                <a:spLocks noChangeArrowheads="1"/>
              </p:cNvSpPr>
              <p:nvPr/>
            </p:nvSpPr>
            <p:spPr bwMode="ltGray">
              <a:xfrm rot="-7168347">
                <a:off x="-18" y="2506"/>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1" name="Rectangle 125"/>
              <p:cNvSpPr>
                <a:spLocks noChangeArrowheads="1"/>
              </p:cNvSpPr>
              <p:nvPr/>
            </p:nvSpPr>
            <p:spPr bwMode="ltGray">
              <a:xfrm rot="-6406501">
                <a:off x="136" y="2433"/>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2" name="Rectangle 126"/>
              <p:cNvSpPr>
                <a:spLocks noChangeArrowheads="1"/>
              </p:cNvSpPr>
              <p:nvPr/>
            </p:nvSpPr>
            <p:spPr bwMode="ltGray">
              <a:xfrm rot="-4970620">
                <a:off x="447" y="2364"/>
                <a:ext cx="138"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3" name="Rectangle 127"/>
              <p:cNvSpPr>
                <a:spLocks noChangeArrowheads="1"/>
              </p:cNvSpPr>
              <p:nvPr/>
            </p:nvSpPr>
            <p:spPr bwMode="ltGray">
              <a:xfrm rot="-4298502">
                <a:off x="597" y="2360"/>
                <a:ext cx="150"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4" name="Rectangle 128"/>
              <p:cNvSpPr>
                <a:spLocks noChangeArrowheads="1"/>
              </p:cNvSpPr>
              <p:nvPr/>
            </p:nvSpPr>
            <p:spPr bwMode="ltGray">
              <a:xfrm rot="-3676305">
                <a:off x="739" y="2386"/>
                <a:ext cx="15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5" name="Rectangle 129"/>
              <p:cNvSpPr>
                <a:spLocks noChangeArrowheads="1"/>
              </p:cNvSpPr>
              <p:nvPr/>
            </p:nvSpPr>
            <p:spPr bwMode="ltGray">
              <a:xfrm rot="-3188616">
                <a:off x="869" y="2430"/>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6" name="Rectangle 130"/>
              <p:cNvSpPr>
                <a:spLocks noChangeArrowheads="1"/>
              </p:cNvSpPr>
              <p:nvPr/>
            </p:nvSpPr>
            <p:spPr bwMode="ltGray">
              <a:xfrm rot="-2610246">
                <a:off x="984" y="2497"/>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7" name="Rectangle 131"/>
              <p:cNvSpPr>
                <a:spLocks noChangeArrowheads="1"/>
              </p:cNvSpPr>
              <p:nvPr/>
            </p:nvSpPr>
            <p:spPr bwMode="ltGray">
              <a:xfrm rot="-2190008">
                <a:off x="1075" y="2585"/>
                <a:ext cx="17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8" name="Rectangle 132"/>
              <p:cNvSpPr>
                <a:spLocks noChangeArrowheads="1"/>
              </p:cNvSpPr>
              <p:nvPr/>
            </p:nvSpPr>
            <p:spPr bwMode="ltGray">
              <a:xfrm rot="-1728558">
                <a:off x="1147" y="2688"/>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29" name="Rectangle 133"/>
              <p:cNvSpPr>
                <a:spLocks noChangeArrowheads="1"/>
              </p:cNvSpPr>
              <p:nvPr/>
            </p:nvSpPr>
            <p:spPr bwMode="ltGray">
              <a:xfrm rot="-1172118">
                <a:off x="1198" y="2805"/>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30" name="Rectangle 134"/>
              <p:cNvSpPr>
                <a:spLocks noChangeArrowheads="1"/>
              </p:cNvSpPr>
              <p:nvPr/>
            </p:nvSpPr>
            <p:spPr bwMode="ltGray">
              <a:xfrm rot="-753845">
                <a:off x="1218" y="2930"/>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31" name="Rectangle 135"/>
              <p:cNvSpPr>
                <a:spLocks noChangeArrowheads="1"/>
              </p:cNvSpPr>
              <p:nvPr/>
            </p:nvSpPr>
            <p:spPr bwMode="ltGray">
              <a:xfrm rot="-287823">
                <a:off x="1213" y="3066"/>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32" name="Rectangle 136"/>
              <p:cNvSpPr>
                <a:spLocks noChangeArrowheads="1"/>
              </p:cNvSpPr>
              <p:nvPr/>
            </p:nvSpPr>
            <p:spPr bwMode="ltGray">
              <a:xfrm rot="696741">
                <a:off x="1126" y="3337"/>
                <a:ext cx="150"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33" name="Rectangle 137"/>
              <p:cNvSpPr>
                <a:spLocks noChangeArrowheads="1"/>
              </p:cNvSpPr>
              <p:nvPr/>
            </p:nvSpPr>
            <p:spPr bwMode="ltGray">
              <a:xfrm rot="1529990">
                <a:off x="1041" y="3465"/>
                <a:ext cx="140"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34" name="Freeform 138"/>
              <p:cNvSpPr>
                <a:spLocks/>
              </p:cNvSpPr>
              <p:nvPr/>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endParaRPr lang="en-US"/>
              </a:p>
            </p:txBody>
          </p:sp>
          <p:sp>
            <p:nvSpPr>
              <p:cNvPr id="4235" name="Freeform 139"/>
              <p:cNvSpPr>
                <a:spLocks/>
              </p:cNvSpPr>
              <p:nvPr/>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endParaRPr lang="en-US"/>
              </a:p>
            </p:txBody>
          </p:sp>
          <p:sp>
            <p:nvSpPr>
              <p:cNvPr id="4236" name="Freeform 140"/>
              <p:cNvSpPr>
                <a:spLocks/>
              </p:cNvSpPr>
              <p:nvPr/>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endParaRPr lang="en-US"/>
              </a:p>
            </p:txBody>
          </p:sp>
          <p:sp>
            <p:nvSpPr>
              <p:cNvPr id="4237" name="Freeform 141"/>
              <p:cNvSpPr>
                <a:spLocks/>
              </p:cNvSpPr>
              <p:nvPr/>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endParaRPr lang="en-US"/>
              </a:p>
            </p:txBody>
          </p:sp>
          <p:sp>
            <p:nvSpPr>
              <p:cNvPr id="4238" name="Freeform 142"/>
              <p:cNvSpPr>
                <a:spLocks/>
              </p:cNvSpPr>
              <p:nvPr/>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endParaRPr lang="en-US"/>
              </a:p>
            </p:txBody>
          </p:sp>
          <p:sp>
            <p:nvSpPr>
              <p:cNvPr id="4239" name="Freeform 143"/>
              <p:cNvSpPr>
                <a:spLocks/>
              </p:cNvSpPr>
              <p:nvPr/>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endParaRPr lang="en-US"/>
              </a:p>
            </p:txBody>
          </p:sp>
          <p:sp>
            <p:nvSpPr>
              <p:cNvPr id="4240" name="Freeform 144"/>
              <p:cNvSpPr>
                <a:spLocks/>
              </p:cNvSpPr>
              <p:nvPr/>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prstTxWarp prst="textNoShape">
                  <a:avLst/>
                </a:prstTxWarp>
              </a:bodyPr>
              <a:lstStyle/>
              <a:p>
                <a:endParaRPr lang="en-US"/>
              </a:p>
            </p:txBody>
          </p:sp>
          <p:sp>
            <p:nvSpPr>
              <p:cNvPr id="4241" name="Freeform 145"/>
              <p:cNvSpPr>
                <a:spLocks/>
              </p:cNvSpPr>
              <p:nvPr/>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prstTxWarp prst="textNoShape">
                  <a:avLst/>
                </a:prstTxWarp>
              </a:bodyPr>
              <a:lstStyle/>
              <a:p>
                <a:endParaRPr lang="en-US"/>
              </a:p>
            </p:txBody>
          </p:sp>
          <p:sp>
            <p:nvSpPr>
              <p:cNvPr id="4242" name="Freeform 146"/>
              <p:cNvSpPr>
                <a:spLocks/>
              </p:cNvSpPr>
              <p:nvPr/>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prstTxWarp prst="textNoShape">
                  <a:avLst/>
                </a:prstTxWarp>
              </a:bodyPr>
              <a:lstStyle/>
              <a:p>
                <a:endParaRPr lang="en-US"/>
              </a:p>
            </p:txBody>
          </p:sp>
          <p:sp>
            <p:nvSpPr>
              <p:cNvPr id="4243" name="Rectangle 147"/>
              <p:cNvSpPr>
                <a:spLocks noChangeArrowheads="1"/>
              </p:cNvSpPr>
              <p:nvPr/>
            </p:nvSpPr>
            <p:spPr bwMode="ltGray">
              <a:xfrm rot="244926">
                <a:off x="1177" y="3201"/>
                <a:ext cx="16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44" name="Rectangle 148"/>
              <p:cNvSpPr>
                <a:spLocks noChangeArrowheads="1"/>
              </p:cNvSpPr>
              <p:nvPr/>
            </p:nvSpPr>
            <p:spPr bwMode="ltGray">
              <a:xfrm rot="-5598588">
                <a:off x="290" y="2386"/>
                <a:ext cx="138"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4245" name="Freeform 149"/>
              <p:cNvSpPr>
                <a:spLocks/>
              </p:cNvSpPr>
              <p:nvPr/>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prstTxWarp prst="textNoShape">
                  <a:avLst/>
                </a:prstTxWarp>
              </a:bodyPr>
              <a:lstStyle/>
              <a:p>
                <a:endParaRPr lang="en-US"/>
              </a:p>
            </p:txBody>
          </p:sp>
          <p:sp>
            <p:nvSpPr>
              <p:cNvPr id="4246" name="Freeform 150"/>
              <p:cNvSpPr>
                <a:spLocks/>
              </p:cNvSpPr>
              <p:nvPr/>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prstTxWarp prst="textNoShape">
                  <a:avLst/>
                </a:prstTxWarp>
              </a:bodyPr>
              <a:lstStyle/>
              <a:p>
                <a:endParaRPr lang="en-US"/>
              </a:p>
            </p:txBody>
          </p:sp>
          <p:sp>
            <p:nvSpPr>
              <p:cNvPr id="4247" name="Freeform 151"/>
              <p:cNvSpPr>
                <a:spLocks/>
              </p:cNvSpPr>
              <p:nvPr/>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prstTxWarp prst="textNoShape">
                  <a:avLst/>
                </a:prstTxWarp>
              </a:bodyPr>
              <a:lstStyle/>
              <a:p>
                <a:endParaRPr lang="en-US"/>
              </a:p>
            </p:txBody>
          </p:sp>
          <p:sp>
            <p:nvSpPr>
              <p:cNvPr id="4248" name="Oval 152"/>
              <p:cNvSpPr>
                <a:spLocks noChangeArrowheads="1"/>
              </p:cNvSpPr>
              <p:nvPr/>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prstTxWarp prst="textNoShape">
                  <a:avLst/>
                </a:prstTxWarp>
              </a:bodyPr>
              <a:lstStyle/>
              <a:p>
                <a:endParaRPr lang="en-US"/>
              </a:p>
            </p:txBody>
          </p:sp>
        </p:grpSp>
      </p:grpSp>
      <p:sp>
        <p:nvSpPr>
          <p:cNvPr id="4249" name="Rectangle 153"/>
          <p:cNvSpPr>
            <a:spLocks noGrp="1" noChangeArrowheads="1"/>
          </p:cNvSpPr>
          <p:nvPr>
            <p:ph type="ctrTitle" sz="quarter"/>
          </p:nvPr>
        </p:nvSpPr>
        <p:spPr>
          <a:xfrm>
            <a:off x="685800" y="1768475"/>
            <a:ext cx="7772400" cy="1736725"/>
          </a:xfrm>
        </p:spPr>
        <p:txBody>
          <a:bodyPr anchor="b" anchorCtr="1"/>
          <a:lstStyle>
            <a:lvl1pPr>
              <a:defRPr sz="4400"/>
            </a:lvl1pPr>
          </a:lstStyle>
          <a:p>
            <a:r>
              <a:rPr lang="en-US"/>
              <a:t>Click to edit Master title style</a:t>
            </a:r>
          </a:p>
        </p:txBody>
      </p:sp>
      <p:sp>
        <p:nvSpPr>
          <p:cNvPr id="4250" name="Rectangle 154"/>
          <p:cNvSpPr>
            <a:spLocks noGrp="1" noChangeArrowheads="1"/>
          </p:cNvSpPr>
          <p:nvPr>
            <p:ph type="subTitle" sz="quarter" idx="1"/>
          </p:nvPr>
        </p:nvSpPr>
        <p:spPr>
          <a:xfrm>
            <a:off x="1371600" y="3886200"/>
            <a:ext cx="6400800" cy="1752600"/>
          </a:xfrm>
        </p:spPr>
        <p:txBody>
          <a:bodyPr/>
          <a:lstStyle>
            <a:lvl1pPr marL="0" indent="0" algn="ctr">
              <a:buFont typeface="Wingdings 3" charset="2"/>
              <a:buNone/>
              <a:defRPr/>
            </a:lvl1pPr>
          </a:lstStyle>
          <a:p>
            <a:r>
              <a:rPr lang="en-US"/>
              <a:t>Click to edit Master subtitle style</a:t>
            </a:r>
          </a:p>
        </p:txBody>
      </p:sp>
      <p:sp>
        <p:nvSpPr>
          <p:cNvPr id="4251" name="Rectangle 155"/>
          <p:cNvSpPr>
            <a:spLocks noGrp="1" noChangeArrowheads="1"/>
          </p:cNvSpPr>
          <p:nvPr>
            <p:ph type="dt" sz="quarter" idx="2"/>
          </p:nvPr>
        </p:nvSpPr>
        <p:spPr>
          <a:xfrm>
            <a:off x="304800" y="6248400"/>
            <a:ext cx="2286000" cy="457200"/>
          </a:xfrm>
        </p:spPr>
        <p:txBody>
          <a:bodyPr/>
          <a:lstStyle>
            <a:lvl1pPr>
              <a:defRPr>
                <a:effectLst>
                  <a:outerShdw blurRad="38100" dist="38100" dir="2700000" algn="tl">
                    <a:srgbClr val="000000"/>
                  </a:outerShdw>
                </a:effectLst>
              </a:defRPr>
            </a:lvl1pPr>
          </a:lstStyle>
          <a:p>
            <a:r>
              <a:rPr lang="en-US" smtClean="0"/>
              <a:t>11/16/12</a:t>
            </a:r>
            <a:endParaRPr lang="en-US"/>
          </a:p>
        </p:txBody>
      </p:sp>
      <p:sp>
        <p:nvSpPr>
          <p:cNvPr id="4252" name="Rectangle 156"/>
          <p:cNvSpPr>
            <a:spLocks noGrp="1" noChangeArrowheads="1"/>
          </p:cNvSpPr>
          <p:nvPr>
            <p:ph type="ftr" sz="quarter" idx="3"/>
          </p:nvPr>
        </p:nvSpPr>
        <p:spPr>
          <a:xfrm>
            <a:off x="3124200" y="6248400"/>
            <a:ext cx="2895600" cy="457200"/>
          </a:xfrm>
        </p:spPr>
        <p:txBody>
          <a:bodyPr/>
          <a:lstStyle>
            <a:lvl1pPr>
              <a:defRPr>
                <a:effectLst>
                  <a:outerShdw blurRad="38100" dist="38100" dir="2700000" algn="tl">
                    <a:srgbClr val="000000"/>
                  </a:outerShdw>
                </a:effectLst>
              </a:defRPr>
            </a:lvl1pPr>
          </a:lstStyle>
          <a:p>
            <a:r>
              <a:rPr lang="en-US" smtClean="0"/>
              <a:t>Kathmandu Herring</a:t>
            </a:r>
            <a:endParaRPr lang="en-US"/>
          </a:p>
        </p:txBody>
      </p:sp>
      <p:sp>
        <p:nvSpPr>
          <p:cNvPr id="4253" name="Rectangle 157"/>
          <p:cNvSpPr>
            <a:spLocks noGrp="1" noChangeArrowheads="1"/>
          </p:cNvSpPr>
          <p:nvPr>
            <p:ph type="sldNum" sz="quarter" idx="4"/>
          </p:nvPr>
        </p:nvSpPr>
        <p:spPr>
          <a:xfrm>
            <a:off x="6553200" y="6248400"/>
            <a:ext cx="2286000" cy="457200"/>
          </a:xfrm>
        </p:spPr>
        <p:txBody>
          <a:bodyPr/>
          <a:lstStyle>
            <a:lvl1pPr>
              <a:defRPr>
                <a:effectLst>
                  <a:outerShdw blurRad="38100" dist="38100" dir="2700000" algn="tl">
                    <a:srgbClr val="000000"/>
                  </a:outerShdw>
                </a:effectLst>
              </a:defRPr>
            </a:lvl1pPr>
          </a:lstStyle>
          <a:p>
            <a:fld id="{4C393160-A7E6-5044-9477-635691E2896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11/16/12</a:t>
            </a:r>
            <a:endParaRPr lang="en-US"/>
          </a:p>
        </p:txBody>
      </p:sp>
      <p:sp>
        <p:nvSpPr>
          <p:cNvPr id="5" name="Footer Placeholder 4"/>
          <p:cNvSpPr>
            <a:spLocks noGrp="1"/>
          </p:cNvSpPr>
          <p:nvPr>
            <p:ph type="ftr" sz="quarter" idx="11"/>
          </p:nvPr>
        </p:nvSpPr>
        <p:spPr/>
        <p:txBody>
          <a:bodyPr/>
          <a:lstStyle>
            <a:lvl1pPr>
              <a:defRPr/>
            </a:lvl1pPr>
          </a:lstStyle>
          <a:p>
            <a:r>
              <a:rPr lang="en-US" smtClean="0"/>
              <a:t>Kathmandu Herring</a:t>
            </a:r>
            <a:endParaRPr lang="en-US"/>
          </a:p>
        </p:txBody>
      </p:sp>
      <p:sp>
        <p:nvSpPr>
          <p:cNvPr id="6" name="Slide Number Placeholder 5"/>
          <p:cNvSpPr>
            <a:spLocks noGrp="1"/>
          </p:cNvSpPr>
          <p:nvPr>
            <p:ph type="sldNum" sz="quarter" idx="12"/>
          </p:nvPr>
        </p:nvSpPr>
        <p:spPr/>
        <p:txBody>
          <a:bodyPr/>
          <a:lstStyle>
            <a:lvl1pPr>
              <a:defRPr smtClean="0"/>
            </a:lvl1pPr>
          </a:lstStyle>
          <a:p>
            <a:fld id="{CE265A4F-CE15-4D48-B8B7-94AB76F2705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11/16/12</a:t>
            </a:r>
            <a:endParaRPr lang="en-US"/>
          </a:p>
        </p:txBody>
      </p:sp>
      <p:sp>
        <p:nvSpPr>
          <p:cNvPr id="5" name="Footer Placeholder 4"/>
          <p:cNvSpPr>
            <a:spLocks noGrp="1"/>
          </p:cNvSpPr>
          <p:nvPr>
            <p:ph type="ftr" sz="quarter" idx="11"/>
          </p:nvPr>
        </p:nvSpPr>
        <p:spPr/>
        <p:txBody>
          <a:bodyPr/>
          <a:lstStyle>
            <a:lvl1pPr>
              <a:defRPr/>
            </a:lvl1pPr>
          </a:lstStyle>
          <a:p>
            <a:r>
              <a:rPr lang="en-US" smtClean="0"/>
              <a:t>Kathmandu Herring</a:t>
            </a:r>
            <a:endParaRPr lang="en-US"/>
          </a:p>
        </p:txBody>
      </p:sp>
      <p:sp>
        <p:nvSpPr>
          <p:cNvPr id="6" name="Slide Number Placeholder 5"/>
          <p:cNvSpPr>
            <a:spLocks noGrp="1"/>
          </p:cNvSpPr>
          <p:nvPr>
            <p:ph type="sldNum" sz="quarter" idx="12"/>
          </p:nvPr>
        </p:nvSpPr>
        <p:spPr/>
        <p:txBody>
          <a:bodyPr/>
          <a:lstStyle>
            <a:lvl1pPr>
              <a:defRPr smtClean="0"/>
            </a:lvl1pPr>
          </a:lstStyle>
          <a:p>
            <a:fld id="{9C65EAF7-DA42-6642-9143-022404313A0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11/16/12</a:t>
            </a:r>
            <a:endParaRPr lang="en-US"/>
          </a:p>
        </p:txBody>
      </p:sp>
      <p:sp>
        <p:nvSpPr>
          <p:cNvPr id="5" name="Footer Placeholder 4"/>
          <p:cNvSpPr>
            <a:spLocks noGrp="1"/>
          </p:cNvSpPr>
          <p:nvPr>
            <p:ph type="ftr" sz="quarter" idx="11"/>
          </p:nvPr>
        </p:nvSpPr>
        <p:spPr/>
        <p:txBody>
          <a:bodyPr/>
          <a:lstStyle>
            <a:lvl1pPr>
              <a:defRPr/>
            </a:lvl1pPr>
          </a:lstStyle>
          <a:p>
            <a:r>
              <a:rPr lang="en-US" smtClean="0"/>
              <a:t>Kathmandu Herring</a:t>
            </a:r>
            <a:endParaRPr lang="en-US"/>
          </a:p>
        </p:txBody>
      </p:sp>
      <p:sp>
        <p:nvSpPr>
          <p:cNvPr id="6" name="Slide Number Placeholder 5"/>
          <p:cNvSpPr>
            <a:spLocks noGrp="1"/>
          </p:cNvSpPr>
          <p:nvPr>
            <p:ph type="sldNum" sz="quarter" idx="12"/>
          </p:nvPr>
        </p:nvSpPr>
        <p:spPr/>
        <p:txBody>
          <a:bodyPr/>
          <a:lstStyle>
            <a:lvl1pPr>
              <a:defRPr smtClean="0"/>
            </a:lvl1pPr>
          </a:lstStyle>
          <a:p>
            <a:fld id="{5FABD700-9AFD-CE45-99F0-BE1619654A9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11/16/12</a:t>
            </a:r>
            <a:endParaRPr lang="en-US"/>
          </a:p>
        </p:txBody>
      </p:sp>
      <p:sp>
        <p:nvSpPr>
          <p:cNvPr id="5" name="Footer Placeholder 4"/>
          <p:cNvSpPr>
            <a:spLocks noGrp="1"/>
          </p:cNvSpPr>
          <p:nvPr>
            <p:ph type="ftr" sz="quarter" idx="11"/>
          </p:nvPr>
        </p:nvSpPr>
        <p:spPr/>
        <p:txBody>
          <a:bodyPr/>
          <a:lstStyle>
            <a:lvl1pPr>
              <a:defRPr/>
            </a:lvl1pPr>
          </a:lstStyle>
          <a:p>
            <a:r>
              <a:rPr lang="en-US" smtClean="0"/>
              <a:t>Kathmandu Herring</a:t>
            </a:r>
            <a:endParaRPr lang="en-US"/>
          </a:p>
        </p:txBody>
      </p:sp>
      <p:sp>
        <p:nvSpPr>
          <p:cNvPr id="6" name="Slide Number Placeholder 5"/>
          <p:cNvSpPr>
            <a:spLocks noGrp="1"/>
          </p:cNvSpPr>
          <p:nvPr>
            <p:ph type="sldNum" sz="quarter" idx="12"/>
          </p:nvPr>
        </p:nvSpPr>
        <p:spPr/>
        <p:txBody>
          <a:bodyPr/>
          <a:lstStyle>
            <a:lvl1pPr>
              <a:defRPr smtClean="0"/>
            </a:lvl1pPr>
          </a:lstStyle>
          <a:p>
            <a:fld id="{5753998B-EABE-7E48-840B-95194B55BA9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11/16/12</a:t>
            </a:r>
            <a:endParaRPr lang="en-US"/>
          </a:p>
        </p:txBody>
      </p:sp>
      <p:sp>
        <p:nvSpPr>
          <p:cNvPr id="6" name="Footer Placeholder 5"/>
          <p:cNvSpPr>
            <a:spLocks noGrp="1"/>
          </p:cNvSpPr>
          <p:nvPr>
            <p:ph type="ftr" sz="quarter" idx="11"/>
          </p:nvPr>
        </p:nvSpPr>
        <p:spPr/>
        <p:txBody>
          <a:bodyPr/>
          <a:lstStyle>
            <a:lvl1pPr>
              <a:defRPr/>
            </a:lvl1pPr>
          </a:lstStyle>
          <a:p>
            <a:r>
              <a:rPr lang="en-US" smtClean="0"/>
              <a:t>Kathmandu Herring</a:t>
            </a:r>
            <a:endParaRPr lang="en-US"/>
          </a:p>
        </p:txBody>
      </p:sp>
      <p:sp>
        <p:nvSpPr>
          <p:cNvPr id="7" name="Slide Number Placeholder 6"/>
          <p:cNvSpPr>
            <a:spLocks noGrp="1"/>
          </p:cNvSpPr>
          <p:nvPr>
            <p:ph type="sldNum" sz="quarter" idx="12"/>
          </p:nvPr>
        </p:nvSpPr>
        <p:spPr/>
        <p:txBody>
          <a:bodyPr/>
          <a:lstStyle>
            <a:lvl1pPr>
              <a:defRPr smtClean="0"/>
            </a:lvl1pPr>
          </a:lstStyle>
          <a:p>
            <a:fld id="{FDFDDEEF-615E-0E4E-8927-D9C565FBF42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11/16/12</a:t>
            </a:r>
            <a:endParaRPr lang="en-US"/>
          </a:p>
        </p:txBody>
      </p:sp>
      <p:sp>
        <p:nvSpPr>
          <p:cNvPr id="8" name="Footer Placeholder 7"/>
          <p:cNvSpPr>
            <a:spLocks noGrp="1"/>
          </p:cNvSpPr>
          <p:nvPr>
            <p:ph type="ftr" sz="quarter" idx="11"/>
          </p:nvPr>
        </p:nvSpPr>
        <p:spPr/>
        <p:txBody>
          <a:bodyPr/>
          <a:lstStyle>
            <a:lvl1pPr>
              <a:defRPr/>
            </a:lvl1pPr>
          </a:lstStyle>
          <a:p>
            <a:r>
              <a:rPr lang="en-US" smtClean="0"/>
              <a:t>Kathmandu Herring</a:t>
            </a:r>
            <a:endParaRPr lang="en-US"/>
          </a:p>
        </p:txBody>
      </p:sp>
      <p:sp>
        <p:nvSpPr>
          <p:cNvPr id="9" name="Slide Number Placeholder 8"/>
          <p:cNvSpPr>
            <a:spLocks noGrp="1"/>
          </p:cNvSpPr>
          <p:nvPr>
            <p:ph type="sldNum" sz="quarter" idx="12"/>
          </p:nvPr>
        </p:nvSpPr>
        <p:spPr/>
        <p:txBody>
          <a:bodyPr/>
          <a:lstStyle>
            <a:lvl1pPr>
              <a:defRPr smtClean="0"/>
            </a:lvl1pPr>
          </a:lstStyle>
          <a:p>
            <a:fld id="{8415EDB2-7143-F44C-A394-A73ECA4225C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11/16/12</a:t>
            </a:r>
            <a:endParaRPr lang="en-US"/>
          </a:p>
        </p:txBody>
      </p:sp>
      <p:sp>
        <p:nvSpPr>
          <p:cNvPr id="4" name="Footer Placeholder 3"/>
          <p:cNvSpPr>
            <a:spLocks noGrp="1"/>
          </p:cNvSpPr>
          <p:nvPr>
            <p:ph type="ftr" sz="quarter" idx="11"/>
          </p:nvPr>
        </p:nvSpPr>
        <p:spPr/>
        <p:txBody>
          <a:bodyPr/>
          <a:lstStyle>
            <a:lvl1pPr>
              <a:defRPr/>
            </a:lvl1pPr>
          </a:lstStyle>
          <a:p>
            <a:r>
              <a:rPr lang="en-US" smtClean="0"/>
              <a:t>Kathmandu Herring</a:t>
            </a:r>
            <a:endParaRPr lang="en-US"/>
          </a:p>
        </p:txBody>
      </p:sp>
      <p:sp>
        <p:nvSpPr>
          <p:cNvPr id="5" name="Slide Number Placeholder 4"/>
          <p:cNvSpPr>
            <a:spLocks noGrp="1"/>
          </p:cNvSpPr>
          <p:nvPr>
            <p:ph type="sldNum" sz="quarter" idx="12"/>
          </p:nvPr>
        </p:nvSpPr>
        <p:spPr/>
        <p:txBody>
          <a:bodyPr/>
          <a:lstStyle>
            <a:lvl1pPr>
              <a:defRPr smtClean="0"/>
            </a:lvl1pPr>
          </a:lstStyle>
          <a:p>
            <a:fld id="{424A6996-603F-C54A-9629-D5212EB1480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11/16/12</a:t>
            </a:r>
            <a:endParaRPr lang="en-US"/>
          </a:p>
        </p:txBody>
      </p:sp>
      <p:sp>
        <p:nvSpPr>
          <p:cNvPr id="3" name="Footer Placeholder 2"/>
          <p:cNvSpPr>
            <a:spLocks noGrp="1"/>
          </p:cNvSpPr>
          <p:nvPr>
            <p:ph type="ftr" sz="quarter" idx="11"/>
          </p:nvPr>
        </p:nvSpPr>
        <p:spPr/>
        <p:txBody>
          <a:bodyPr/>
          <a:lstStyle>
            <a:lvl1pPr>
              <a:defRPr/>
            </a:lvl1pPr>
          </a:lstStyle>
          <a:p>
            <a:r>
              <a:rPr lang="en-US" smtClean="0"/>
              <a:t>Kathmandu Herring</a:t>
            </a:r>
            <a:endParaRPr lang="en-US"/>
          </a:p>
        </p:txBody>
      </p:sp>
      <p:sp>
        <p:nvSpPr>
          <p:cNvPr id="4" name="Slide Number Placeholder 3"/>
          <p:cNvSpPr>
            <a:spLocks noGrp="1"/>
          </p:cNvSpPr>
          <p:nvPr>
            <p:ph type="sldNum" sz="quarter" idx="12"/>
          </p:nvPr>
        </p:nvSpPr>
        <p:spPr/>
        <p:txBody>
          <a:bodyPr/>
          <a:lstStyle>
            <a:lvl1pPr>
              <a:defRPr smtClean="0"/>
            </a:lvl1pPr>
          </a:lstStyle>
          <a:p>
            <a:fld id="{25FEC739-15C4-EB43-B9F7-7125286B3CC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11/16/12</a:t>
            </a:r>
            <a:endParaRPr lang="en-US"/>
          </a:p>
        </p:txBody>
      </p:sp>
      <p:sp>
        <p:nvSpPr>
          <p:cNvPr id="6" name="Footer Placeholder 5"/>
          <p:cNvSpPr>
            <a:spLocks noGrp="1"/>
          </p:cNvSpPr>
          <p:nvPr>
            <p:ph type="ftr" sz="quarter" idx="11"/>
          </p:nvPr>
        </p:nvSpPr>
        <p:spPr/>
        <p:txBody>
          <a:bodyPr/>
          <a:lstStyle>
            <a:lvl1pPr>
              <a:defRPr/>
            </a:lvl1pPr>
          </a:lstStyle>
          <a:p>
            <a:r>
              <a:rPr lang="en-US" smtClean="0"/>
              <a:t>Kathmandu Herring</a:t>
            </a:r>
            <a:endParaRPr lang="en-US"/>
          </a:p>
        </p:txBody>
      </p:sp>
      <p:sp>
        <p:nvSpPr>
          <p:cNvPr id="7" name="Slide Number Placeholder 6"/>
          <p:cNvSpPr>
            <a:spLocks noGrp="1"/>
          </p:cNvSpPr>
          <p:nvPr>
            <p:ph type="sldNum" sz="quarter" idx="12"/>
          </p:nvPr>
        </p:nvSpPr>
        <p:spPr/>
        <p:txBody>
          <a:bodyPr/>
          <a:lstStyle>
            <a:lvl1pPr>
              <a:defRPr smtClean="0"/>
            </a:lvl1pPr>
          </a:lstStyle>
          <a:p>
            <a:fld id="{075A033F-3150-5D42-B6DF-AF39C0426DF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11/16/12</a:t>
            </a:r>
            <a:endParaRPr lang="en-US"/>
          </a:p>
        </p:txBody>
      </p:sp>
      <p:sp>
        <p:nvSpPr>
          <p:cNvPr id="6" name="Footer Placeholder 5"/>
          <p:cNvSpPr>
            <a:spLocks noGrp="1"/>
          </p:cNvSpPr>
          <p:nvPr>
            <p:ph type="ftr" sz="quarter" idx="11"/>
          </p:nvPr>
        </p:nvSpPr>
        <p:spPr/>
        <p:txBody>
          <a:bodyPr/>
          <a:lstStyle>
            <a:lvl1pPr>
              <a:defRPr/>
            </a:lvl1pPr>
          </a:lstStyle>
          <a:p>
            <a:r>
              <a:rPr lang="en-US" smtClean="0"/>
              <a:t>Kathmandu Herring</a:t>
            </a:r>
            <a:endParaRPr lang="en-US"/>
          </a:p>
        </p:txBody>
      </p:sp>
      <p:sp>
        <p:nvSpPr>
          <p:cNvPr id="7" name="Slide Number Placeholder 6"/>
          <p:cNvSpPr>
            <a:spLocks noGrp="1"/>
          </p:cNvSpPr>
          <p:nvPr>
            <p:ph type="sldNum" sz="quarter" idx="12"/>
          </p:nvPr>
        </p:nvSpPr>
        <p:spPr/>
        <p:txBody>
          <a:bodyPr/>
          <a:lstStyle>
            <a:lvl1pPr>
              <a:defRPr smtClean="0"/>
            </a:lvl1pPr>
          </a:lstStyle>
          <a:p>
            <a:fld id="{A3B850A1-5E7C-FD43-8ABF-CCB1EF31623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1422400"/>
            <a:ext cx="9147175" cy="5435600"/>
            <a:chOff x="0" y="896"/>
            <a:chExt cx="5762" cy="3424"/>
          </a:xfrm>
        </p:grpSpPr>
        <p:grpSp>
          <p:nvGrpSpPr>
            <p:cNvPr id="3075" name="Group 3"/>
            <p:cNvGrpSpPr>
              <a:grpSpLocks/>
            </p:cNvGrpSpPr>
            <p:nvPr userDrawn="1"/>
          </p:nvGrpSpPr>
          <p:grpSpPr bwMode="auto">
            <a:xfrm>
              <a:off x="20" y="896"/>
              <a:ext cx="5742" cy="3424"/>
              <a:chOff x="20" y="896"/>
              <a:chExt cx="5742" cy="3424"/>
            </a:xfrm>
          </p:grpSpPr>
          <p:sp>
            <p:nvSpPr>
              <p:cNvPr id="3076" name="Freeform 4"/>
              <p:cNvSpPr>
                <a:spLocks/>
              </p:cNvSpPr>
              <p:nvPr/>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77" name="Freeform 5"/>
              <p:cNvSpPr>
                <a:spLocks/>
              </p:cNvSpPr>
              <p:nvPr/>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78" name="Freeform 6"/>
              <p:cNvSpPr>
                <a:spLocks/>
              </p:cNvSpPr>
              <p:nvPr/>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79" name="Freeform 7"/>
              <p:cNvSpPr>
                <a:spLocks/>
              </p:cNvSpPr>
              <p:nvPr/>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80" name="Freeform 8"/>
              <p:cNvSpPr>
                <a:spLocks/>
              </p:cNvSpPr>
              <p:nvPr/>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81" name="Freeform 9"/>
              <p:cNvSpPr>
                <a:spLocks/>
              </p:cNvSpPr>
              <p:nvPr/>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82" name="Freeform 10"/>
              <p:cNvSpPr>
                <a:spLocks/>
              </p:cNvSpPr>
              <p:nvPr/>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83" name="Freeform 11"/>
              <p:cNvSpPr>
                <a:spLocks/>
              </p:cNvSpPr>
              <p:nvPr/>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84" name="Freeform 12"/>
              <p:cNvSpPr>
                <a:spLocks/>
              </p:cNvSpPr>
              <p:nvPr/>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85" name="Freeform 13"/>
              <p:cNvSpPr>
                <a:spLocks/>
              </p:cNvSpPr>
              <p:nvPr/>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86" name="Freeform 14"/>
              <p:cNvSpPr>
                <a:spLocks/>
              </p:cNvSpPr>
              <p:nvPr/>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87" name="Freeform 15"/>
              <p:cNvSpPr>
                <a:spLocks/>
              </p:cNvSpPr>
              <p:nvPr/>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sp>
            <p:nvSpPr>
              <p:cNvPr id="3088" name="Freeform 16"/>
              <p:cNvSpPr>
                <a:spLocks/>
              </p:cNvSpPr>
              <p:nvPr/>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prstTxWarp prst="textNoShape">
                  <a:avLst/>
                </a:prstTxWarp>
              </a:bodyPr>
              <a:lstStyle/>
              <a:p>
                <a:endParaRPr lang="en-US"/>
              </a:p>
            </p:txBody>
          </p:sp>
        </p:grpSp>
        <p:grpSp>
          <p:nvGrpSpPr>
            <p:cNvPr id="3089" name="Group 17"/>
            <p:cNvGrpSpPr>
              <a:grpSpLocks/>
            </p:cNvGrpSpPr>
            <p:nvPr userDrawn="1"/>
          </p:nvGrpSpPr>
          <p:grpSpPr bwMode="auto">
            <a:xfrm>
              <a:off x="0" y="2291"/>
              <a:ext cx="1385" cy="1702"/>
              <a:chOff x="0" y="2291"/>
              <a:chExt cx="1385" cy="1702"/>
            </a:xfrm>
          </p:grpSpPr>
          <p:sp>
            <p:nvSpPr>
              <p:cNvPr id="3090" name="Rectangle 18"/>
              <p:cNvSpPr>
                <a:spLocks noChangeArrowheads="1"/>
              </p:cNvSpPr>
              <p:nvPr/>
            </p:nvSpPr>
            <p:spPr bwMode="ltGray">
              <a:xfrm rot="6798887">
                <a:off x="62" y="3883"/>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091" name="Rectangle 19"/>
              <p:cNvSpPr>
                <a:spLocks noChangeArrowheads="1"/>
              </p:cNvSpPr>
              <p:nvPr/>
            </p:nvSpPr>
            <p:spPr bwMode="ltGray">
              <a:xfrm rot="6798887">
                <a:off x="33" y="3880"/>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092" name="Rectangle 20"/>
              <p:cNvSpPr>
                <a:spLocks noChangeArrowheads="1"/>
              </p:cNvSpPr>
              <p:nvPr/>
            </p:nvSpPr>
            <p:spPr bwMode="ltGray">
              <a:xfrm rot="6798887">
                <a:off x="6" y="3875"/>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093" name="Rectangle 21"/>
              <p:cNvSpPr>
                <a:spLocks noChangeArrowheads="1"/>
              </p:cNvSpPr>
              <p:nvPr/>
            </p:nvSpPr>
            <p:spPr bwMode="ltGray">
              <a:xfrm rot="5999912">
                <a:off x="209" y="3884"/>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094" name="Rectangle 22"/>
              <p:cNvSpPr>
                <a:spLocks noChangeArrowheads="1"/>
              </p:cNvSpPr>
              <p:nvPr/>
            </p:nvSpPr>
            <p:spPr bwMode="ltGray">
              <a:xfrm rot="5999912">
                <a:off x="182" y="3889"/>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095" name="Rectangle 23"/>
              <p:cNvSpPr>
                <a:spLocks noChangeArrowheads="1"/>
              </p:cNvSpPr>
              <p:nvPr/>
            </p:nvSpPr>
            <p:spPr bwMode="ltGray">
              <a:xfrm rot="6250138">
                <a:off x="152" y="3888"/>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096" name="Rectangle 24"/>
              <p:cNvSpPr>
                <a:spLocks noChangeArrowheads="1"/>
              </p:cNvSpPr>
              <p:nvPr/>
            </p:nvSpPr>
            <p:spPr bwMode="ltGray">
              <a:xfrm rot="6238076">
                <a:off x="123" y="3886"/>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097" name="Rectangle 25"/>
              <p:cNvSpPr>
                <a:spLocks noChangeArrowheads="1"/>
              </p:cNvSpPr>
              <p:nvPr/>
            </p:nvSpPr>
            <p:spPr bwMode="ltGray">
              <a:xfrm rot="5380717">
                <a:off x="363" y="3869"/>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098" name="Rectangle 26"/>
              <p:cNvSpPr>
                <a:spLocks noChangeArrowheads="1"/>
              </p:cNvSpPr>
              <p:nvPr/>
            </p:nvSpPr>
            <p:spPr bwMode="ltGray">
              <a:xfrm rot="5380717">
                <a:off x="332" y="3872"/>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099" name="Rectangle 27"/>
              <p:cNvSpPr>
                <a:spLocks noChangeArrowheads="1"/>
              </p:cNvSpPr>
              <p:nvPr/>
            </p:nvSpPr>
            <p:spPr bwMode="ltGray">
              <a:xfrm rot="5583200">
                <a:off x="302" y="3877"/>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0" name="Rectangle 28"/>
              <p:cNvSpPr>
                <a:spLocks noChangeArrowheads="1"/>
              </p:cNvSpPr>
              <p:nvPr/>
            </p:nvSpPr>
            <p:spPr bwMode="ltGray">
              <a:xfrm rot="5737625">
                <a:off x="270" y="3882"/>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1" name="Rectangle 29"/>
              <p:cNvSpPr>
                <a:spLocks noChangeArrowheads="1"/>
              </p:cNvSpPr>
              <p:nvPr/>
            </p:nvSpPr>
            <p:spPr bwMode="ltGray">
              <a:xfrm rot="4715477">
                <a:off x="516" y="3829"/>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2" name="Rectangle 30"/>
              <p:cNvSpPr>
                <a:spLocks noChangeArrowheads="1"/>
              </p:cNvSpPr>
              <p:nvPr/>
            </p:nvSpPr>
            <p:spPr bwMode="ltGray">
              <a:xfrm rot="4924949">
                <a:off x="486" y="3834"/>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3" name="Rectangle 31"/>
              <p:cNvSpPr>
                <a:spLocks noChangeArrowheads="1"/>
              </p:cNvSpPr>
              <p:nvPr/>
            </p:nvSpPr>
            <p:spPr bwMode="ltGray">
              <a:xfrm rot="4924949">
                <a:off x="456" y="384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4" name="Rectangle 32"/>
              <p:cNvSpPr>
                <a:spLocks noChangeArrowheads="1"/>
              </p:cNvSpPr>
              <p:nvPr/>
            </p:nvSpPr>
            <p:spPr bwMode="ltGray">
              <a:xfrm rot="5041352">
                <a:off x="426" y="3851"/>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5" name="Rectangle 33"/>
              <p:cNvSpPr>
                <a:spLocks noChangeArrowheads="1"/>
              </p:cNvSpPr>
              <p:nvPr/>
            </p:nvSpPr>
            <p:spPr bwMode="ltGray">
              <a:xfrm rot="3816889">
                <a:off x="664" y="3762"/>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6" name="Rectangle 34"/>
              <p:cNvSpPr>
                <a:spLocks noChangeArrowheads="1"/>
              </p:cNvSpPr>
              <p:nvPr/>
            </p:nvSpPr>
            <p:spPr bwMode="ltGray">
              <a:xfrm rot="3816889">
                <a:off x="634" y="3780"/>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7" name="Rectangle 35"/>
              <p:cNvSpPr>
                <a:spLocks noChangeArrowheads="1"/>
              </p:cNvSpPr>
              <p:nvPr/>
            </p:nvSpPr>
            <p:spPr bwMode="ltGray">
              <a:xfrm rot="4104184">
                <a:off x="605" y="3791"/>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8" name="Rectangle 36"/>
              <p:cNvSpPr>
                <a:spLocks noChangeArrowheads="1"/>
              </p:cNvSpPr>
              <p:nvPr/>
            </p:nvSpPr>
            <p:spPr bwMode="ltGray">
              <a:xfrm rot="4325343">
                <a:off x="575" y="3804"/>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09" name="Rectangle 37"/>
              <p:cNvSpPr>
                <a:spLocks noChangeArrowheads="1"/>
              </p:cNvSpPr>
              <p:nvPr/>
            </p:nvSpPr>
            <p:spPr bwMode="ltGray">
              <a:xfrm rot="3368036">
                <a:off x="799" y="3683"/>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0" name="Rectangle 38"/>
              <p:cNvSpPr>
                <a:spLocks noChangeArrowheads="1"/>
              </p:cNvSpPr>
              <p:nvPr/>
            </p:nvSpPr>
            <p:spPr bwMode="ltGray">
              <a:xfrm rot="3368036">
                <a:off x="772" y="3699"/>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1" name="Rectangle 39"/>
              <p:cNvSpPr>
                <a:spLocks noChangeArrowheads="1"/>
              </p:cNvSpPr>
              <p:nvPr/>
            </p:nvSpPr>
            <p:spPr bwMode="ltGray">
              <a:xfrm rot="3368036">
                <a:off x="745" y="3717"/>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2" name="Rectangle 40"/>
              <p:cNvSpPr>
                <a:spLocks noChangeArrowheads="1"/>
              </p:cNvSpPr>
              <p:nvPr/>
            </p:nvSpPr>
            <p:spPr bwMode="ltGray">
              <a:xfrm rot="3816889">
                <a:off x="717" y="3734"/>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3" name="Rectangle 41"/>
              <p:cNvSpPr>
                <a:spLocks noChangeArrowheads="1"/>
              </p:cNvSpPr>
              <p:nvPr/>
            </p:nvSpPr>
            <p:spPr bwMode="ltGray">
              <a:xfrm rot="2302266">
                <a:off x="923" y="3587"/>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4" name="Rectangle 42"/>
              <p:cNvSpPr>
                <a:spLocks noChangeArrowheads="1"/>
              </p:cNvSpPr>
              <p:nvPr/>
            </p:nvSpPr>
            <p:spPr bwMode="ltGray">
              <a:xfrm rot="2302266">
                <a:off x="899" y="3606"/>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5" name="Rectangle 43"/>
              <p:cNvSpPr>
                <a:spLocks noChangeArrowheads="1"/>
              </p:cNvSpPr>
              <p:nvPr/>
            </p:nvSpPr>
            <p:spPr bwMode="ltGray">
              <a:xfrm rot="2707562">
                <a:off x="876" y="3626"/>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6" name="Rectangle 44"/>
              <p:cNvSpPr>
                <a:spLocks noChangeArrowheads="1"/>
              </p:cNvSpPr>
              <p:nvPr/>
            </p:nvSpPr>
            <p:spPr bwMode="ltGray">
              <a:xfrm rot="2707562">
                <a:off x="850" y="3644"/>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7" name="Rectangle 45"/>
              <p:cNvSpPr>
                <a:spLocks noChangeArrowheads="1"/>
              </p:cNvSpPr>
              <p:nvPr/>
            </p:nvSpPr>
            <p:spPr bwMode="ltGray">
              <a:xfrm rot="1525830">
                <a:off x="1027" y="3473"/>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8" name="Rectangle 46"/>
              <p:cNvSpPr>
                <a:spLocks noChangeArrowheads="1"/>
              </p:cNvSpPr>
              <p:nvPr/>
            </p:nvSpPr>
            <p:spPr bwMode="ltGray">
              <a:xfrm rot="1525830">
                <a:off x="1009" y="3497"/>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19" name="Rectangle 47"/>
              <p:cNvSpPr>
                <a:spLocks noChangeArrowheads="1"/>
              </p:cNvSpPr>
              <p:nvPr/>
            </p:nvSpPr>
            <p:spPr bwMode="ltGray">
              <a:xfrm rot="1788117">
                <a:off x="990" y="3519"/>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0" name="Rectangle 48"/>
              <p:cNvSpPr>
                <a:spLocks noChangeArrowheads="1"/>
              </p:cNvSpPr>
              <p:nvPr/>
            </p:nvSpPr>
            <p:spPr bwMode="ltGray">
              <a:xfrm rot="1788117">
                <a:off x="969" y="3544"/>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1" name="Rectangle 49"/>
              <p:cNvSpPr>
                <a:spLocks noChangeArrowheads="1"/>
              </p:cNvSpPr>
              <p:nvPr/>
            </p:nvSpPr>
            <p:spPr bwMode="ltGray">
              <a:xfrm rot="841630">
                <a:off x="1113" y="3355"/>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2" name="Rectangle 50"/>
              <p:cNvSpPr>
                <a:spLocks noChangeArrowheads="1"/>
              </p:cNvSpPr>
              <p:nvPr/>
            </p:nvSpPr>
            <p:spPr bwMode="ltGray">
              <a:xfrm rot="841630">
                <a:off x="1100" y="3378"/>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3" name="Rectangle 51"/>
              <p:cNvSpPr>
                <a:spLocks noChangeArrowheads="1"/>
              </p:cNvSpPr>
              <p:nvPr/>
            </p:nvSpPr>
            <p:spPr bwMode="ltGray">
              <a:xfrm rot="1308689">
                <a:off x="1086" y="3404"/>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4" name="Rectangle 52"/>
              <p:cNvSpPr>
                <a:spLocks noChangeArrowheads="1"/>
              </p:cNvSpPr>
              <p:nvPr/>
            </p:nvSpPr>
            <p:spPr bwMode="ltGray">
              <a:xfrm rot="1308689">
                <a:off x="1064" y="3425"/>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5" name="Rectangle 53"/>
              <p:cNvSpPr>
                <a:spLocks noChangeArrowheads="1"/>
              </p:cNvSpPr>
              <p:nvPr/>
            </p:nvSpPr>
            <p:spPr bwMode="ltGray">
              <a:xfrm rot="469913">
                <a:off x="1172" y="3225"/>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6" name="Rectangle 54"/>
              <p:cNvSpPr>
                <a:spLocks noChangeArrowheads="1"/>
              </p:cNvSpPr>
              <p:nvPr/>
            </p:nvSpPr>
            <p:spPr bwMode="ltGray">
              <a:xfrm rot="559869">
                <a:off x="1162" y="3250"/>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7" name="Rectangle 55"/>
              <p:cNvSpPr>
                <a:spLocks noChangeArrowheads="1"/>
              </p:cNvSpPr>
              <p:nvPr/>
            </p:nvSpPr>
            <p:spPr bwMode="ltGray">
              <a:xfrm rot="734079">
                <a:off x="1154" y="3276"/>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8" name="Rectangle 56"/>
              <p:cNvSpPr>
                <a:spLocks noChangeArrowheads="1"/>
              </p:cNvSpPr>
              <p:nvPr/>
            </p:nvSpPr>
            <p:spPr bwMode="ltGray">
              <a:xfrm rot="734079">
                <a:off x="1141" y="3304"/>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29" name="Rectangle 57"/>
              <p:cNvSpPr>
                <a:spLocks noChangeArrowheads="1"/>
              </p:cNvSpPr>
              <p:nvPr/>
            </p:nvSpPr>
            <p:spPr bwMode="ltGray">
              <a:xfrm rot="-293905">
                <a:off x="1211" y="3096"/>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0" name="Rectangle 58"/>
              <p:cNvSpPr>
                <a:spLocks noChangeArrowheads="1"/>
              </p:cNvSpPr>
              <p:nvPr/>
            </p:nvSpPr>
            <p:spPr bwMode="ltGray">
              <a:xfrm rot="-8">
                <a:off x="1201" y="3122"/>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1" name="Rectangle 59"/>
              <p:cNvSpPr>
                <a:spLocks noChangeArrowheads="1"/>
              </p:cNvSpPr>
              <p:nvPr/>
            </p:nvSpPr>
            <p:spPr bwMode="ltGray">
              <a:xfrm rot="-8">
                <a:off x="1200" y="3147"/>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2" name="Rectangle 60"/>
              <p:cNvSpPr>
                <a:spLocks noChangeArrowheads="1"/>
              </p:cNvSpPr>
              <p:nvPr/>
            </p:nvSpPr>
            <p:spPr bwMode="ltGray">
              <a:xfrm rot="214188">
                <a:off x="1189" y="3173"/>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3" name="Rectangle 61"/>
              <p:cNvSpPr>
                <a:spLocks noChangeArrowheads="1"/>
              </p:cNvSpPr>
              <p:nvPr/>
            </p:nvSpPr>
            <p:spPr bwMode="ltGray">
              <a:xfrm rot="-682388">
                <a:off x="1219" y="296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4" name="Rectangle 62"/>
              <p:cNvSpPr>
                <a:spLocks noChangeArrowheads="1"/>
              </p:cNvSpPr>
              <p:nvPr/>
            </p:nvSpPr>
            <p:spPr bwMode="ltGray">
              <a:xfrm rot="-480400">
                <a:off x="1220" y="2991"/>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5" name="Rectangle 63"/>
              <p:cNvSpPr>
                <a:spLocks noChangeArrowheads="1"/>
              </p:cNvSpPr>
              <p:nvPr/>
            </p:nvSpPr>
            <p:spPr bwMode="ltGray">
              <a:xfrm rot="-480400">
                <a:off x="1220" y="301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6" name="Rectangle 64"/>
              <p:cNvSpPr>
                <a:spLocks noChangeArrowheads="1"/>
              </p:cNvSpPr>
              <p:nvPr/>
            </p:nvSpPr>
            <p:spPr bwMode="ltGray">
              <a:xfrm rot="-270546">
                <a:off x="1219" y="3041"/>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7" name="Rectangle 65"/>
              <p:cNvSpPr>
                <a:spLocks noChangeArrowheads="1"/>
              </p:cNvSpPr>
              <p:nvPr/>
            </p:nvSpPr>
            <p:spPr bwMode="ltGray">
              <a:xfrm rot="-1132286">
                <a:off x="1207" y="2843"/>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8" name="Rectangle 66"/>
              <p:cNvSpPr>
                <a:spLocks noChangeArrowheads="1"/>
              </p:cNvSpPr>
              <p:nvPr/>
            </p:nvSpPr>
            <p:spPr bwMode="ltGray">
              <a:xfrm rot="-969272">
                <a:off x="1213" y="2864"/>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39" name="Rectangle 67"/>
              <p:cNvSpPr>
                <a:spLocks noChangeArrowheads="1"/>
              </p:cNvSpPr>
              <p:nvPr/>
            </p:nvSpPr>
            <p:spPr bwMode="ltGray">
              <a:xfrm rot="-969272">
                <a:off x="1216" y="2888"/>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0" name="Rectangle 68"/>
              <p:cNvSpPr>
                <a:spLocks noChangeArrowheads="1"/>
              </p:cNvSpPr>
              <p:nvPr/>
            </p:nvSpPr>
            <p:spPr bwMode="ltGray">
              <a:xfrm rot="-806259">
                <a:off x="1219" y="291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1" name="Rectangle 69"/>
              <p:cNvSpPr>
                <a:spLocks noChangeArrowheads="1"/>
              </p:cNvSpPr>
              <p:nvPr/>
            </p:nvSpPr>
            <p:spPr bwMode="ltGray">
              <a:xfrm rot="-1543941">
                <a:off x="1165" y="2727"/>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2" name="Rectangle 70"/>
              <p:cNvSpPr>
                <a:spLocks noChangeArrowheads="1"/>
              </p:cNvSpPr>
              <p:nvPr/>
            </p:nvSpPr>
            <p:spPr bwMode="ltGray">
              <a:xfrm rot="-1341953">
                <a:off x="1176" y="2752"/>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3" name="Rectangle 71"/>
              <p:cNvSpPr>
                <a:spLocks noChangeArrowheads="1"/>
              </p:cNvSpPr>
              <p:nvPr/>
            </p:nvSpPr>
            <p:spPr bwMode="ltGray">
              <a:xfrm rot="-1341953">
                <a:off x="1184" y="277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4" name="Rectangle 72"/>
              <p:cNvSpPr>
                <a:spLocks noChangeArrowheads="1"/>
              </p:cNvSpPr>
              <p:nvPr/>
            </p:nvSpPr>
            <p:spPr bwMode="ltGray">
              <a:xfrm rot="-1341953">
                <a:off x="1194" y="279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5" name="Rectangle 73"/>
              <p:cNvSpPr>
                <a:spLocks noChangeArrowheads="1"/>
              </p:cNvSpPr>
              <p:nvPr/>
            </p:nvSpPr>
            <p:spPr bwMode="ltGray">
              <a:xfrm rot="-1928746">
                <a:off x="1101" y="2628"/>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6" name="Rectangle 74"/>
              <p:cNvSpPr>
                <a:spLocks noChangeArrowheads="1"/>
              </p:cNvSpPr>
              <p:nvPr/>
            </p:nvSpPr>
            <p:spPr bwMode="ltGray">
              <a:xfrm rot="-1844175">
                <a:off x="1114" y="2645"/>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7" name="Rectangle 75"/>
              <p:cNvSpPr>
                <a:spLocks noChangeArrowheads="1"/>
              </p:cNvSpPr>
              <p:nvPr/>
            </p:nvSpPr>
            <p:spPr bwMode="ltGray">
              <a:xfrm rot="-1752383">
                <a:off x="1129" y="2667"/>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8" name="Rectangle 76"/>
              <p:cNvSpPr>
                <a:spLocks noChangeArrowheads="1"/>
              </p:cNvSpPr>
              <p:nvPr/>
            </p:nvSpPr>
            <p:spPr bwMode="ltGray">
              <a:xfrm rot="-1752383">
                <a:off x="1142" y="2684"/>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49" name="Rectangle 77"/>
              <p:cNvSpPr>
                <a:spLocks noChangeArrowheads="1"/>
              </p:cNvSpPr>
              <p:nvPr/>
            </p:nvSpPr>
            <p:spPr bwMode="ltGray">
              <a:xfrm rot="-2466736">
                <a:off x="1014" y="2538"/>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50" name="Rectangle 78"/>
              <p:cNvSpPr>
                <a:spLocks noChangeArrowheads="1"/>
              </p:cNvSpPr>
              <p:nvPr/>
            </p:nvSpPr>
            <p:spPr bwMode="ltGray">
              <a:xfrm rot="-2466736">
                <a:off x="1035" y="2557"/>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51" name="Rectangle 79"/>
              <p:cNvSpPr>
                <a:spLocks noChangeArrowheads="1"/>
              </p:cNvSpPr>
              <p:nvPr/>
            </p:nvSpPr>
            <p:spPr bwMode="ltGray">
              <a:xfrm rot="-2466736">
                <a:off x="1050" y="2574"/>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52" name="Rectangle 80"/>
              <p:cNvSpPr>
                <a:spLocks noChangeArrowheads="1"/>
              </p:cNvSpPr>
              <p:nvPr/>
            </p:nvSpPr>
            <p:spPr bwMode="ltGray">
              <a:xfrm rot="-2342866">
                <a:off x="1068" y="2590"/>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53" name="Freeform 81"/>
              <p:cNvSpPr>
                <a:spLocks/>
              </p:cNvSpPr>
              <p:nvPr/>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prstTxWarp prst="textNoShape">
                  <a:avLst/>
                </a:prstTxWarp>
              </a:bodyPr>
              <a:lstStyle/>
              <a:p>
                <a:endParaRPr lang="en-US"/>
              </a:p>
            </p:txBody>
          </p:sp>
          <p:sp>
            <p:nvSpPr>
              <p:cNvPr id="3154" name="Rectangle 82"/>
              <p:cNvSpPr>
                <a:spLocks noChangeArrowheads="1"/>
              </p:cNvSpPr>
              <p:nvPr/>
            </p:nvSpPr>
            <p:spPr bwMode="ltGray">
              <a:xfrm rot="6575641">
                <a:off x="-217" y="3138"/>
                <a:ext cx="122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55" name="Rectangle 83"/>
              <p:cNvSpPr>
                <a:spLocks noChangeArrowheads="1"/>
              </p:cNvSpPr>
              <p:nvPr/>
            </p:nvSpPr>
            <p:spPr bwMode="ltGray">
              <a:xfrm rot="238799">
                <a:off x="4" y="3146"/>
                <a:ext cx="103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56" name="Rectangle 84"/>
              <p:cNvSpPr>
                <a:spLocks noChangeArrowheads="1"/>
              </p:cNvSpPr>
              <p:nvPr/>
            </p:nvSpPr>
            <p:spPr bwMode="ltGray">
              <a:xfrm rot="-2957028">
                <a:off x="907" y="2473"/>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57" name="Rectangle 85"/>
              <p:cNvSpPr>
                <a:spLocks noChangeArrowheads="1"/>
              </p:cNvSpPr>
              <p:nvPr/>
            </p:nvSpPr>
            <p:spPr bwMode="ltGray">
              <a:xfrm rot="-2957028">
                <a:off x="930" y="2486"/>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58" name="Rectangle 86"/>
              <p:cNvSpPr>
                <a:spLocks noChangeArrowheads="1"/>
              </p:cNvSpPr>
              <p:nvPr/>
            </p:nvSpPr>
            <p:spPr bwMode="ltGray">
              <a:xfrm rot="-2957028">
                <a:off x="954" y="2497"/>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59" name="Rectangle 87"/>
              <p:cNvSpPr>
                <a:spLocks noChangeArrowheads="1"/>
              </p:cNvSpPr>
              <p:nvPr/>
            </p:nvSpPr>
            <p:spPr bwMode="ltGray">
              <a:xfrm rot="-2661033">
                <a:off x="974" y="2509"/>
                <a:ext cx="86"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0" name="Rectangle 88"/>
              <p:cNvSpPr>
                <a:spLocks noChangeArrowheads="1"/>
              </p:cNvSpPr>
              <p:nvPr/>
            </p:nvSpPr>
            <p:spPr bwMode="ltGray">
              <a:xfrm rot="-3638503">
                <a:off x="788" y="2426"/>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1" name="Rectangle 89"/>
              <p:cNvSpPr>
                <a:spLocks noChangeArrowheads="1"/>
              </p:cNvSpPr>
              <p:nvPr/>
            </p:nvSpPr>
            <p:spPr bwMode="ltGray">
              <a:xfrm rot="-3638503">
                <a:off x="815" y="2434"/>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2" name="Rectangle 90"/>
              <p:cNvSpPr>
                <a:spLocks noChangeArrowheads="1"/>
              </p:cNvSpPr>
              <p:nvPr/>
            </p:nvSpPr>
            <p:spPr bwMode="ltGray">
              <a:xfrm rot="-3514633">
                <a:off x="837" y="2441"/>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3" name="Rectangle 91"/>
              <p:cNvSpPr>
                <a:spLocks noChangeArrowheads="1"/>
              </p:cNvSpPr>
              <p:nvPr/>
            </p:nvSpPr>
            <p:spPr bwMode="ltGray">
              <a:xfrm rot="-3220799">
                <a:off x="862" y="2453"/>
                <a:ext cx="8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4" name="Rectangle 92"/>
              <p:cNvSpPr>
                <a:spLocks noChangeArrowheads="1"/>
              </p:cNvSpPr>
              <p:nvPr/>
            </p:nvSpPr>
            <p:spPr bwMode="ltGray">
              <a:xfrm rot="-4338250">
                <a:off x="649" y="2396"/>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5" name="Rectangle 93"/>
              <p:cNvSpPr>
                <a:spLocks noChangeArrowheads="1"/>
              </p:cNvSpPr>
              <p:nvPr/>
            </p:nvSpPr>
            <p:spPr bwMode="ltGray">
              <a:xfrm rot="-4250359">
                <a:off x="677" y="2402"/>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6" name="Rectangle 94"/>
              <p:cNvSpPr>
                <a:spLocks noChangeArrowheads="1"/>
              </p:cNvSpPr>
              <p:nvPr/>
            </p:nvSpPr>
            <p:spPr bwMode="ltGray">
              <a:xfrm rot="-4250359">
                <a:off x="707" y="2407"/>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7" name="Rectangle 95"/>
              <p:cNvSpPr>
                <a:spLocks noChangeArrowheads="1"/>
              </p:cNvSpPr>
              <p:nvPr/>
            </p:nvSpPr>
            <p:spPr bwMode="ltGray">
              <a:xfrm rot="-3989246">
                <a:off x="737" y="2411"/>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8" name="Rectangle 96"/>
              <p:cNvSpPr>
                <a:spLocks noChangeArrowheads="1"/>
              </p:cNvSpPr>
              <p:nvPr/>
            </p:nvSpPr>
            <p:spPr bwMode="ltGray">
              <a:xfrm rot="-4862215">
                <a:off x="503" y="2395"/>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69" name="Rectangle 97"/>
              <p:cNvSpPr>
                <a:spLocks noChangeArrowheads="1"/>
              </p:cNvSpPr>
              <p:nvPr/>
            </p:nvSpPr>
            <p:spPr bwMode="ltGray">
              <a:xfrm rot="-4673370">
                <a:off x="533" y="2393"/>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0" name="Rectangle 98"/>
              <p:cNvSpPr>
                <a:spLocks noChangeArrowheads="1"/>
              </p:cNvSpPr>
              <p:nvPr/>
            </p:nvSpPr>
            <p:spPr bwMode="ltGray">
              <a:xfrm rot="-4646721">
                <a:off x="563" y="2390"/>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1" name="Rectangle 99"/>
              <p:cNvSpPr>
                <a:spLocks noChangeArrowheads="1"/>
              </p:cNvSpPr>
              <p:nvPr/>
            </p:nvSpPr>
            <p:spPr bwMode="ltGray">
              <a:xfrm rot="-4580623">
                <a:off x="594" y="2391"/>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2" name="Rectangle 100"/>
              <p:cNvSpPr>
                <a:spLocks noChangeArrowheads="1"/>
              </p:cNvSpPr>
              <p:nvPr/>
            </p:nvSpPr>
            <p:spPr bwMode="ltGray">
              <a:xfrm rot="-5195129">
                <a:off x="355" y="2414"/>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3" name="Rectangle 101"/>
              <p:cNvSpPr>
                <a:spLocks noChangeArrowheads="1"/>
              </p:cNvSpPr>
              <p:nvPr/>
            </p:nvSpPr>
            <p:spPr bwMode="ltGray">
              <a:xfrm rot="-5360484">
                <a:off x="385" y="2409"/>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4" name="Rectangle 102"/>
              <p:cNvSpPr>
                <a:spLocks noChangeArrowheads="1"/>
              </p:cNvSpPr>
              <p:nvPr/>
            </p:nvSpPr>
            <p:spPr bwMode="ltGray">
              <a:xfrm rot="-5288939">
                <a:off x="418" y="2405"/>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5" name="Rectangle 103"/>
              <p:cNvSpPr>
                <a:spLocks noChangeArrowheads="1"/>
              </p:cNvSpPr>
              <p:nvPr/>
            </p:nvSpPr>
            <p:spPr bwMode="ltGray">
              <a:xfrm rot="-5164854">
                <a:off x="449" y="2400"/>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6" name="Rectangle 104"/>
              <p:cNvSpPr>
                <a:spLocks noChangeArrowheads="1"/>
              </p:cNvSpPr>
              <p:nvPr/>
            </p:nvSpPr>
            <p:spPr bwMode="ltGray">
              <a:xfrm rot="-6132163">
                <a:off x="206" y="245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7" name="Rectangle 105"/>
              <p:cNvSpPr>
                <a:spLocks noChangeArrowheads="1"/>
              </p:cNvSpPr>
              <p:nvPr/>
            </p:nvSpPr>
            <p:spPr bwMode="ltGray">
              <a:xfrm rot="-6220433">
                <a:off x="237" y="244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8" name="Rectangle 106"/>
              <p:cNvSpPr>
                <a:spLocks noChangeArrowheads="1"/>
              </p:cNvSpPr>
              <p:nvPr/>
            </p:nvSpPr>
            <p:spPr bwMode="ltGray">
              <a:xfrm rot="-6110943">
                <a:off x="266" y="243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79" name="Rectangle 107"/>
              <p:cNvSpPr>
                <a:spLocks noChangeArrowheads="1"/>
              </p:cNvSpPr>
              <p:nvPr/>
            </p:nvSpPr>
            <p:spPr bwMode="ltGray">
              <a:xfrm rot="-5919570">
                <a:off x="292" y="2427"/>
                <a:ext cx="69"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0" name="Rectangle 108"/>
              <p:cNvSpPr>
                <a:spLocks noChangeArrowheads="1"/>
              </p:cNvSpPr>
              <p:nvPr/>
            </p:nvSpPr>
            <p:spPr bwMode="ltGray">
              <a:xfrm rot="-7376291">
                <a:off x="5" y="2549"/>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1" name="Rectangle 109"/>
              <p:cNvSpPr>
                <a:spLocks noChangeArrowheads="1"/>
              </p:cNvSpPr>
              <p:nvPr/>
            </p:nvSpPr>
            <p:spPr bwMode="ltGray">
              <a:xfrm rot="-7168347">
                <a:off x="64" y="2517"/>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2" name="Rectangle 110"/>
              <p:cNvSpPr>
                <a:spLocks noChangeArrowheads="1"/>
              </p:cNvSpPr>
              <p:nvPr/>
            </p:nvSpPr>
            <p:spPr bwMode="ltGray">
              <a:xfrm rot="-6802416">
                <a:off x="92" y="2502"/>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3" name="Rectangle 111"/>
              <p:cNvSpPr>
                <a:spLocks noChangeArrowheads="1"/>
              </p:cNvSpPr>
              <p:nvPr/>
            </p:nvSpPr>
            <p:spPr bwMode="ltGray">
              <a:xfrm rot="-6802416">
                <a:off x="119" y="2492"/>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4" name="Rectangle 112"/>
              <p:cNvSpPr>
                <a:spLocks noChangeArrowheads="1"/>
              </p:cNvSpPr>
              <p:nvPr/>
            </p:nvSpPr>
            <p:spPr bwMode="ltGray">
              <a:xfrm rot="-6457704">
                <a:off x="150" y="2478"/>
                <a:ext cx="6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5" name="Rectangle 113"/>
              <p:cNvSpPr>
                <a:spLocks noChangeArrowheads="1"/>
              </p:cNvSpPr>
              <p:nvPr/>
            </p:nvSpPr>
            <p:spPr bwMode="ltGray">
              <a:xfrm rot="-1876771">
                <a:off x="0" y="3363"/>
                <a:ext cx="7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6" name="Rectangle 114"/>
              <p:cNvSpPr>
                <a:spLocks noChangeArrowheads="1"/>
              </p:cNvSpPr>
              <p:nvPr/>
            </p:nvSpPr>
            <p:spPr bwMode="ltGray">
              <a:xfrm rot="3283992">
                <a:off x="511" y="3478"/>
                <a:ext cx="24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7" name="Rectangle 115"/>
              <p:cNvSpPr>
                <a:spLocks noChangeArrowheads="1"/>
              </p:cNvSpPr>
              <p:nvPr/>
            </p:nvSpPr>
            <p:spPr bwMode="ltGray">
              <a:xfrm rot="3283992">
                <a:off x="35" y="2798"/>
                <a:ext cx="24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8" name="Rectangle 116"/>
              <p:cNvSpPr>
                <a:spLocks noChangeArrowheads="1"/>
              </p:cNvSpPr>
              <p:nvPr/>
            </p:nvSpPr>
            <p:spPr bwMode="ltGray">
              <a:xfrm rot="-1876771">
                <a:off x="700" y="2851"/>
                <a:ext cx="31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89" name="Rectangle 117"/>
              <p:cNvSpPr>
                <a:spLocks noChangeArrowheads="1"/>
              </p:cNvSpPr>
              <p:nvPr/>
            </p:nvSpPr>
            <p:spPr bwMode="ltGray">
              <a:xfrm rot="5908516">
                <a:off x="200" y="3915"/>
                <a:ext cx="138"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0" name="Rectangle 118"/>
              <p:cNvSpPr>
                <a:spLocks noChangeArrowheads="1"/>
              </p:cNvSpPr>
              <p:nvPr/>
            </p:nvSpPr>
            <p:spPr bwMode="ltGray">
              <a:xfrm rot="6683973">
                <a:off x="45" y="3915"/>
                <a:ext cx="144"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1" name="Rectangle 119"/>
              <p:cNvSpPr>
                <a:spLocks noChangeArrowheads="1"/>
              </p:cNvSpPr>
              <p:nvPr/>
            </p:nvSpPr>
            <p:spPr bwMode="ltGray">
              <a:xfrm rot="5245609">
                <a:off x="361" y="3893"/>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2" name="Rectangle 120"/>
              <p:cNvSpPr>
                <a:spLocks noChangeArrowheads="1"/>
              </p:cNvSpPr>
              <p:nvPr/>
            </p:nvSpPr>
            <p:spPr bwMode="ltGray">
              <a:xfrm rot="4500520">
                <a:off x="522" y="3847"/>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3" name="Rectangle 121"/>
              <p:cNvSpPr>
                <a:spLocks noChangeArrowheads="1"/>
              </p:cNvSpPr>
              <p:nvPr/>
            </p:nvSpPr>
            <p:spPr bwMode="ltGray">
              <a:xfrm rot="3805227">
                <a:off x="670" y="3778"/>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4" name="Rectangle 122"/>
              <p:cNvSpPr>
                <a:spLocks noChangeArrowheads="1"/>
              </p:cNvSpPr>
              <p:nvPr/>
            </p:nvSpPr>
            <p:spPr bwMode="ltGray">
              <a:xfrm rot="3060138">
                <a:off x="813" y="3688"/>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5" name="Rectangle 123"/>
              <p:cNvSpPr>
                <a:spLocks noChangeArrowheads="1"/>
              </p:cNvSpPr>
              <p:nvPr/>
            </p:nvSpPr>
            <p:spPr bwMode="ltGray">
              <a:xfrm rot="2090281">
                <a:off x="938" y="3582"/>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6" name="Rectangle 124"/>
              <p:cNvSpPr>
                <a:spLocks noChangeArrowheads="1"/>
              </p:cNvSpPr>
              <p:nvPr/>
            </p:nvSpPr>
            <p:spPr bwMode="ltGray">
              <a:xfrm rot="-7168347">
                <a:off x="-18" y="2506"/>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7" name="Rectangle 125"/>
              <p:cNvSpPr>
                <a:spLocks noChangeArrowheads="1"/>
              </p:cNvSpPr>
              <p:nvPr/>
            </p:nvSpPr>
            <p:spPr bwMode="ltGray">
              <a:xfrm rot="-6406501">
                <a:off x="136" y="2433"/>
                <a:ext cx="132"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8" name="Rectangle 126"/>
              <p:cNvSpPr>
                <a:spLocks noChangeArrowheads="1"/>
              </p:cNvSpPr>
              <p:nvPr/>
            </p:nvSpPr>
            <p:spPr bwMode="ltGray">
              <a:xfrm rot="-4970620">
                <a:off x="447" y="2364"/>
                <a:ext cx="138"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199" name="Rectangle 127"/>
              <p:cNvSpPr>
                <a:spLocks noChangeArrowheads="1"/>
              </p:cNvSpPr>
              <p:nvPr/>
            </p:nvSpPr>
            <p:spPr bwMode="ltGray">
              <a:xfrm rot="-4298502">
                <a:off x="597" y="2360"/>
                <a:ext cx="150"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0" name="Rectangle 128"/>
              <p:cNvSpPr>
                <a:spLocks noChangeArrowheads="1"/>
              </p:cNvSpPr>
              <p:nvPr/>
            </p:nvSpPr>
            <p:spPr bwMode="ltGray">
              <a:xfrm rot="-3676305">
                <a:off x="739" y="2386"/>
                <a:ext cx="155"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1" name="Rectangle 129"/>
              <p:cNvSpPr>
                <a:spLocks noChangeArrowheads="1"/>
              </p:cNvSpPr>
              <p:nvPr/>
            </p:nvSpPr>
            <p:spPr bwMode="ltGray">
              <a:xfrm rot="-3188616">
                <a:off x="869" y="2430"/>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2" name="Rectangle 130"/>
              <p:cNvSpPr>
                <a:spLocks noChangeArrowheads="1"/>
              </p:cNvSpPr>
              <p:nvPr/>
            </p:nvSpPr>
            <p:spPr bwMode="ltGray">
              <a:xfrm rot="-2610246">
                <a:off x="984" y="2497"/>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3" name="Rectangle 131"/>
              <p:cNvSpPr>
                <a:spLocks noChangeArrowheads="1"/>
              </p:cNvSpPr>
              <p:nvPr/>
            </p:nvSpPr>
            <p:spPr bwMode="ltGray">
              <a:xfrm rot="-2190008">
                <a:off x="1075" y="2585"/>
                <a:ext cx="173"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4" name="Rectangle 132"/>
              <p:cNvSpPr>
                <a:spLocks noChangeArrowheads="1"/>
              </p:cNvSpPr>
              <p:nvPr/>
            </p:nvSpPr>
            <p:spPr bwMode="ltGray">
              <a:xfrm rot="-1728558">
                <a:off x="1147" y="2688"/>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5" name="Rectangle 133"/>
              <p:cNvSpPr>
                <a:spLocks noChangeArrowheads="1"/>
              </p:cNvSpPr>
              <p:nvPr/>
            </p:nvSpPr>
            <p:spPr bwMode="ltGray">
              <a:xfrm rot="-1172118">
                <a:off x="1198" y="2805"/>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6" name="Rectangle 134"/>
              <p:cNvSpPr>
                <a:spLocks noChangeArrowheads="1"/>
              </p:cNvSpPr>
              <p:nvPr/>
            </p:nvSpPr>
            <p:spPr bwMode="ltGray">
              <a:xfrm rot="-753845">
                <a:off x="1218" y="2930"/>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7" name="Rectangle 135"/>
              <p:cNvSpPr>
                <a:spLocks noChangeArrowheads="1"/>
              </p:cNvSpPr>
              <p:nvPr/>
            </p:nvSpPr>
            <p:spPr bwMode="ltGray">
              <a:xfrm rot="-287823">
                <a:off x="1213" y="3066"/>
                <a:ext cx="167"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8" name="Rectangle 136"/>
              <p:cNvSpPr>
                <a:spLocks noChangeArrowheads="1"/>
              </p:cNvSpPr>
              <p:nvPr/>
            </p:nvSpPr>
            <p:spPr bwMode="ltGray">
              <a:xfrm rot="696741">
                <a:off x="1126" y="3337"/>
                <a:ext cx="150"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09" name="Rectangle 137"/>
              <p:cNvSpPr>
                <a:spLocks noChangeArrowheads="1"/>
              </p:cNvSpPr>
              <p:nvPr/>
            </p:nvSpPr>
            <p:spPr bwMode="ltGray">
              <a:xfrm rot="1529990">
                <a:off x="1041" y="3465"/>
                <a:ext cx="140"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10" name="Freeform 138"/>
              <p:cNvSpPr>
                <a:spLocks/>
              </p:cNvSpPr>
              <p:nvPr/>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endParaRPr lang="en-US"/>
              </a:p>
            </p:txBody>
          </p:sp>
          <p:sp>
            <p:nvSpPr>
              <p:cNvPr id="3211" name="Freeform 139"/>
              <p:cNvSpPr>
                <a:spLocks/>
              </p:cNvSpPr>
              <p:nvPr/>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endParaRPr lang="en-US"/>
              </a:p>
            </p:txBody>
          </p:sp>
          <p:sp>
            <p:nvSpPr>
              <p:cNvPr id="3212" name="Freeform 140"/>
              <p:cNvSpPr>
                <a:spLocks/>
              </p:cNvSpPr>
              <p:nvPr/>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endParaRPr lang="en-US"/>
              </a:p>
            </p:txBody>
          </p:sp>
          <p:sp>
            <p:nvSpPr>
              <p:cNvPr id="3213" name="Freeform 141"/>
              <p:cNvSpPr>
                <a:spLocks/>
              </p:cNvSpPr>
              <p:nvPr/>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endParaRPr lang="en-US"/>
              </a:p>
            </p:txBody>
          </p:sp>
          <p:sp>
            <p:nvSpPr>
              <p:cNvPr id="3214" name="Freeform 142"/>
              <p:cNvSpPr>
                <a:spLocks/>
              </p:cNvSpPr>
              <p:nvPr/>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endParaRPr lang="en-US"/>
              </a:p>
            </p:txBody>
          </p:sp>
          <p:sp>
            <p:nvSpPr>
              <p:cNvPr id="3215" name="Freeform 143"/>
              <p:cNvSpPr>
                <a:spLocks/>
              </p:cNvSpPr>
              <p:nvPr/>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endParaRPr lang="en-US"/>
              </a:p>
            </p:txBody>
          </p:sp>
          <p:sp>
            <p:nvSpPr>
              <p:cNvPr id="3216" name="Freeform 144"/>
              <p:cNvSpPr>
                <a:spLocks/>
              </p:cNvSpPr>
              <p:nvPr/>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prstTxWarp prst="textNoShape">
                  <a:avLst/>
                </a:prstTxWarp>
              </a:bodyPr>
              <a:lstStyle/>
              <a:p>
                <a:endParaRPr lang="en-US"/>
              </a:p>
            </p:txBody>
          </p:sp>
          <p:sp>
            <p:nvSpPr>
              <p:cNvPr id="3217" name="Freeform 145"/>
              <p:cNvSpPr>
                <a:spLocks/>
              </p:cNvSpPr>
              <p:nvPr/>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prstTxWarp prst="textNoShape">
                  <a:avLst/>
                </a:prstTxWarp>
              </a:bodyPr>
              <a:lstStyle/>
              <a:p>
                <a:endParaRPr lang="en-US"/>
              </a:p>
            </p:txBody>
          </p:sp>
          <p:sp>
            <p:nvSpPr>
              <p:cNvPr id="3218" name="Freeform 146"/>
              <p:cNvSpPr>
                <a:spLocks/>
              </p:cNvSpPr>
              <p:nvPr/>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prstTxWarp prst="textNoShape">
                  <a:avLst/>
                </a:prstTxWarp>
              </a:bodyPr>
              <a:lstStyle/>
              <a:p>
                <a:endParaRPr lang="en-US"/>
              </a:p>
            </p:txBody>
          </p:sp>
          <p:sp>
            <p:nvSpPr>
              <p:cNvPr id="3219" name="Rectangle 147"/>
              <p:cNvSpPr>
                <a:spLocks noChangeArrowheads="1"/>
              </p:cNvSpPr>
              <p:nvPr/>
            </p:nvSpPr>
            <p:spPr bwMode="ltGray">
              <a:xfrm rot="244926">
                <a:off x="1177" y="3201"/>
                <a:ext cx="161"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20" name="Rectangle 148"/>
              <p:cNvSpPr>
                <a:spLocks noChangeArrowheads="1"/>
              </p:cNvSpPr>
              <p:nvPr/>
            </p:nvSpPr>
            <p:spPr bwMode="ltGray">
              <a:xfrm rot="-5598588">
                <a:off x="290" y="2386"/>
                <a:ext cx="138" cy="12"/>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a:p>
            </p:txBody>
          </p:sp>
          <p:sp>
            <p:nvSpPr>
              <p:cNvPr id="3221" name="Freeform 149"/>
              <p:cNvSpPr>
                <a:spLocks/>
              </p:cNvSpPr>
              <p:nvPr/>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prstTxWarp prst="textNoShape">
                  <a:avLst/>
                </a:prstTxWarp>
              </a:bodyPr>
              <a:lstStyle/>
              <a:p>
                <a:endParaRPr lang="en-US"/>
              </a:p>
            </p:txBody>
          </p:sp>
          <p:sp>
            <p:nvSpPr>
              <p:cNvPr id="3222" name="Freeform 150"/>
              <p:cNvSpPr>
                <a:spLocks/>
              </p:cNvSpPr>
              <p:nvPr/>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prstTxWarp prst="textNoShape">
                  <a:avLst/>
                </a:prstTxWarp>
              </a:bodyPr>
              <a:lstStyle/>
              <a:p>
                <a:endParaRPr lang="en-US"/>
              </a:p>
            </p:txBody>
          </p:sp>
          <p:sp>
            <p:nvSpPr>
              <p:cNvPr id="3223" name="Freeform 151"/>
              <p:cNvSpPr>
                <a:spLocks/>
              </p:cNvSpPr>
              <p:nvPr/>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prstTxWarp prst="textNoShape">
                  <a:avLst/>
                </a:prstTxWarp>
              </a:bodyPr>
              <a:lstStyle/>
              <a:p>
                <a:endParaRPr lang="en-US"/>
              </a:p>
            </p:txBody>
          </p:sp>
          <p:sp>
            <p:nvSpPr>
              <p:cNvPr id="3224" name="Oval 152"/>
              <p:cNvSpPr>
                <a:spLocks noChangeArrowheads="1"/>
              </p:cNvSpPr>
              <p:nvPr/>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prstTxWarp prst="textNoShape">
                  <a:avLst/>
                </a:prstTxWarp>
              </a:bodyPr>
              <a:lstStyle/>
              <a:p>
                <a:endParaRPr lang="en-US"/>
              </a:p>
            </p:txBody>
          </p:sp>
        </p:grpSp>
      </p:grpSp>
      <p:sp>
        <p:nvSpPr>
          <p:cNvPr id="3225"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26"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r>
              <a:rPr lang="en-US" smtClean="0"/>
              <a:t>11/16/12</a:t>
            </a:r>
            <a:endParaRPr lang="en-US"/>
          </a:p>
        </p:txBody>
      </p:sp>
      <p:sp>
        <p:nvSpPr>
          <p:cNvPr id="322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r>
              <a:rPr lang="en-US" smtClean="0"/>
              <a:t>Kathmandu Herring</a:t>
            </a:r>
            <a:endParaRPr lang="en-US"/>
          </a:p>
        </p:txBody>
      </p:sp>
      <p:sp>
        <p:nvSpPr>
          <p:cNvPr id="3228"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4D42D686-2D06-F846-9F9C-83F8BA880D7D}" type="slidenum">
              <a:rPr lang="en-US"/>
              <a:pPr/>
              <a:t>‹#›</a:t>
            </a:fld>
            <a:endParaRPr lang="en-US"/>
          </a:p>
        </p:txBody>
      </p:sp>
      <p:sp>
        <p:nvSpPr>
          <p:cNvPr id="3229"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ctr" rtl="0" fontAlgn="base">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9pPr>
    </p:titleStyle>
    <p:bodyStyle>
      <a:lvl1pPr marL="168275" indent="-168275" algn="l" rtl="0" fontAlgn="base">
        <a:spcBef>
          <a:spcPct val="20000"/>
        </a:spcBef>
        <a:spcAft>
          <a:spcPct val="0"/>
        </a:spcAft>
        <a:buClr>
          <a:schemeClr val="hlink"/>
        </a:buClr>
        <a:buSzPct val="80000"/>
        <a:buFont typeface="Wingdings 3" charset="2"/>
        <a:buChar char="}"/>
        <a:defRPr sz="2800">
          <a:solidFill>
            <a:schemeClr val="tx1"/>
          </a:solidFill>
          <a:effectLst>
            <a:outerShdw blurRad="38100" dist="38100" dir="2700000" algn="tl">
              <a:srgbClr val="000000"/>
            </a:outerShdw>
          </a:effectLst>
          <a:latin typeface="+mn-lt"/>
          <a:ea typeface="+mn-ea"/>
          <a:cs typeface="+mn-cs"/>
        </a:defRPr>
      </a:lvl1pPr>
      <a:lvl2pPr marL="455613" indent="-173038" algn="l" rtl="0" fontAlgn="base">
        <a:spcBef>
          <a:spcPct val="20000"/>
        </a:spcBef>
        <a:spcAft>
          <a:spcPct val="0"/>
        </a:spcAft>
        <a:buClr>
          <a:schemeClr val="fo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128"/>
        </a:defRPr>
      </a:lvl2pPr>
      <a:lvl3pPr marL="742950" indent="-112713" algn="l" rtl="0" fontAlgn="base">
        <a:spcBef>
          <a:spcPct val="20000"/>
        </a:spcBef>
        <a:spcAft>
          <a:spcPct val="0"/>
        </a:spcAft>
        <a:buClr>
          <a:schemeClr val="hlink"/>
        </a:buClr>
        <a:buSzPct val="80000"/>
        <a:buFont typeface="Wingdings 3" charset="2"/>
        <a:buChar char=""/>
        <a:defRPr sz="2000">
          <a:solidFill>
            <a:schemeClr val="tx1"/>
          </a:solidFill>
          <a:effectLst>
            <a:outerShdw blurRad="38100" dist="38100" dir="2700000" algn="tl">
              <a:srgbClr val="000000"/>
            </a:outerShdw>
          </a:effectLst>
          <a:latin typeface="+mn-lt"/>
          <a:ea typeface="ＭＳ Ｐゴシック" charset="-128"/>
        </a:defRPr>
      </a:lvl3pPr>
      <a:lvl4pPr marL="1138238" indent="-168275" algn="l" rtl="0" fontAlgn="base">
        <a:spcBef>
          <a:spcPct val="20000"/>
        </a:spcBef>
        <a:spcAft>
          <a:spcPct val="0"/>
        </a:spcAft>
        <a:buClr>
          <a:schemeClr val="folHlink"/>
        </a:buClr>
        <a:buFont typeface="Wingdings" charset="2"/>
        <a:buChar char="§"/>
        <a:defRPr>
          <a:solidFill>
            <a:schemeClr val="tx1"/>
          </a:solidFill>
          <a:effectLst>
            <a:outerShdw blurRad="38100" dist="38100" dir="2700000" algn="tl">
              <a:srgbClr val="000000"/>
            </a:outerShdw>
          </a:effectLst>
          <a:latin typeface="+mn-lt"/>
          <a:ea typeface="ＭＳ Ｐゴシック" charset="-128"/>
        </a:defRPr>
      </a:lvl4pPr>
      <a:lvl5pPr marL="1546225" indent="-228600" algn="l" rtl="0" fontAlgn="base">
        <a:spcBef>
          <a:spcPct val="20000"/>
        </a:spcBef>
        <a:spcAft>
          <a:spcPct val="0"/>
        </a:spcAft>
        <a:buClr>
          <a:schemeClr val="hlink"/>
        </a:buClr>
        <a:buSzPct val="80000"/>
        <a:buFont typeface="Wingdings 3" charset="2"/>
        <a:buChar char=""/>
        <a:defRPr>
          <a:solidFill>
            <a:schemeClr val="tx1"/>
          </a:solidFill>
          <a:effectLst>
            <a:outerShdw blurRad="38100" dist="38100" dir="2700000" algn="tl">
              <a:srgbClr val="000000"/>
            </a:outerShdw>
          </a:effectLst>
          <a:latin typeface="+mn-lt"/>
          <a:ea typeface="ＭＳ Ｐゴシック" charset="-128"/>
        </a:defRPr>
      </a:lvl5pPr>
      <a:lvl6pPr marL="2003425" indent="-228600" algn="l" rtl="0" fontAlgn="base">
        <a:spcBef>
          <a:spcPct val="20000"/>
        </a:spcBef>
        <a:spcAft>
          <a:spcPct val="0"/>
        </a:spcAft>
        <a:buClr>
          <a:schemeClr val="hlink"/>
        </a:buClr>
        <a:buSzPct val="80000"/>
        <a:buFont typeface="Wingdings 3" charset="2"/>
        <a:buChar char=""/>
        <a:defRPr>
          <a:solidFill>
            <a:schemeClr val="tx1"/>
          </a:solidFill>
          <a:effectLst>
            <a:outerShdw blurRad="38100" dist="38100" dir="2700000" algn="tl">
              <a:srgbClr val="000000"/>
            </a:outerShdw>
          </a:effectLst>
          <a:latin typeface="+mn-lt"/>
          <a:ea typeface="ＭＳ Ｐゴシック" charset="-128"/>
        </a:defRPr>
      </a:lvl6pPr>
      <a:lvl7pPr marL="2460625" indent="-228600" algn="l" rtl="0" fontAlgn="base">
        <a:spcBef>
          <a:spcPct val="20000"/>
        </a:spcBef>
        <a:spcAft>
          <a:spcPct val="0"/>
        </a:spcAft>
        <a:buClr>
          <a:schemeClr val="hlink"/>
        </a:buClr>
        <a:buSzPct val="80000"/>
        <a:buFont typeface="Wingdings 3" charset="2"/>
        <a:buChar char=""/>
        <a:defRPr>
          <a:solidFill>
            <a:schemeClr val="tx1"/>
          </a:solidFill>
          <a:effectLst>
            <a:outerShdw blurRad="38100" dist="38100" dir="2700000" algn="tl">
              <a:srgbClr val="000000"/>
            </a:outerShdw>
          </a:effectLst>
          <a:latin typeface="+mn-lt"/>
          <a:ea typeface="ＭＳ Ｐゴシック" charset="-128"/>
        </a:defRPr>
      </a:lvl7pPr>
      <a:lvl8pPr marL="2917825" indent="-228600" algn="l" rtl="0" fontAlgn="base">
        <a:spcBef>
          <a:spcPct val="20000"/>
        </a:spcBef>
        <a:spcAft>
          <a:spcPct val="0"/>
        </a:spcAft>
        <a:buClr>
          <a:schemeClr val="hlink"/>
        </a:buClr>
        <a:buSzPct val="80000"/>
        <a:buFont typeface="Wingdings 3" charset="2"/>
        <a:buChar char=""/>
        <a:defRPr>
          <a:solidFill>
            <a:schemeClr val="tx1"/>
          </a:solidFill>
          <a:effectLst>
            <a:outerShdw blurRad="38100" dist="38100" dir="2700000" algn="tl">
              <a:srgbClr val="000000"/>
            </a:outerShdw>
          </a:effectLst>
          <a:latin typeface="+mn-lt"/>
          <a:ea typeface="ＭＳ Ｐゴシック" charset="-128"/>
        </a:defRPr>
      </a:lvl8pPr>
      <a:lvl9pPr marL="3375025" indent="-228600" algn="l" rtl="0" fontAlgn="base">
        <a:spcBef>
          <a:spcPct val="20000"/>
        </a:spcBef>
        <a:spcAft>
          <a:spcPct val="0"/>
        </a:spcAft>
        <a:buClr>
          <a:schemeClr val="hlink"/>
        </a:buClr>
        <a:buSzPct val="80000"/>
        <a:buFont typeface="Wingdings 3" charset="2"/>
        <a:buChar char=""/>
        <a:defRPr>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ah@mit.edu" TargetMode="External"/><Relationship Id="rId4" Type="http://schemas.openxmlformats.org/officeDocument/2006/relationships/hyperlink" Target="http://geoweb.mit.edu/~tah"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hyperlink" Target="http://www.leica-geosystems.com/" TargetMode="External"/><Relationship Id="rId8" Type="http://schemas.openxmlformats.org/officeDocument/2006/relationships/hyperlink" Target="http://www.trimble.com/" TargetMode="External"/><Relationship Id="rId9" Type="http://schemas.openxmlformats.org/officeDocument/2006/relationships/hyperlink" Target="http://corp.magellangps.com/" TargetMode="External"/><Relationship Id="rId10" Type="http://schemas.openxmlformats.org/officeDocument/2006/relationships/hyperlink" Target="http://www.topconpositioning.com/" TargetMode="External"/><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22.emf"/><Relationship Id="rId7"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1.emf"/><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gscb.jpl.nasa.gov/" TargetMode="External"/><Relationship Id="rId3" Type="http://schemas.openxmlformats.org/officeDocument/2006/relationships/hyperlink" Target="http://pboweb.unavco.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navco.org/community_science/science_highlights/2010/M7.2-Baja.html" TargetMode="External"/><Relationship Id="rId3" Type="http://schemas.openxmlformats.org/officeDocument/2006/relationships/hyperlink" Target="http://supersites.earthobservations.org/sendai.php"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emf"/></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4.xml"/><Relationship Id="rId5" Type="http://schemas.openxmlformats.org/officeDocument/2006/relationships/image" Target="../media/image57.png"/><Relationship Id="rId1" Type="http://schemas.microsoft.com/office/2007/relationships/media" Target="../media/media1.mp4"/><Relationship Id="rId2" Type="http://schemas.openxmlformats.org/officeDocument/2006/relationships/video" Target="../media/media1.mp4"/></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5.xml"/><Relationship Id="rId5" Type="http://schemas.openxmlformats.org/officeDocument/2006/relationships/image" Target="../media/image58.png"/><Relationship Id="rId1" Type="http://schemas.microsoft.com/office/2007/relationships/media" Target="../media/media2.mp4"/><Relationship Id="rId2" Type="http://schemas.openxmlformats.org/officeDocument/2006/relationships/video" Target="../media/media2.mp4"/></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71601"/>
            <a:ext cx="7772400" cy="1142999"/>
          </a:xfrm>
        </p:spPr>
        <p:txBody>
          <a:bodyPr/>
          <a:lstStyle/>
          <a:p>
            <a:r>
              <a:rPr lang="en-US" dirty="0" smtClean="0">
                <a:latin typeface="Calibri"/>
                <a:cs typeface="Calibri"/>
              </a:rPr>
              <a:t>Geodetic Imaging from Space</a:t>
            </a:r>
            <a:endParaRPr lang="en-US" dirty="0">
              <a:latin typeface="Calibri"/>
              <a:cs typeface="Calibri"/>
            </a:endParaRPr>
          </a:p>
        </p:txBody>
      </p:sp>
      <p:sp>
        <p:nvSpPr>
          <p:cNvPr id="2051" name="Rectangle 3"/>
          <p:cNvSpPr>
            <a:spLocks noGrp="1" noChangeArrowheads="1"/>
          </p:cNvSpPr>
          <p:nvPr>
            <p:ph type="subTitle" idx="1"/>
          </p:nvPr>
        </p:nvSpPr>
        <p:spPr>
          <a:xfrm>
            <a:off x="381000" y="3886200"/>
            <a:ext cx="8229600" cy="1752600"/>
          </a:xfrm>
        </p:spPr>
        <p:txBody>
          <a:bodyPr/>
          <a:lstStyle/>
          <a:p>
            <a:r>
              <a:rPr lang="en-US" sz="2400" dirty="0"/>
              <a:t>Thomas Herring,</a:t>
            </a:r>
            <a:br>
              <a:rPr lang="en-US" sz="2400" dirty="0"/>
            </a:br>
            <a:r>
              <a:rPr lang="en-US" sz="2400" dirty="0"/>
              <a:t>Department of Earth, Atmospheric and Planetary Sciences</a:t>
            </a:r>
          </a:p>
          <a:p>
            <a:r>
              <a:rPr lang="en-US" sz="2400" dirty="0">
                <a:hlinkClick r:id="rId3"/>
              </a:rPr>
              <a:t>tah@mit.edu</a:t>
            </a:r>
            <a:endParaRPr lang="en-US" sz="2400" dirty="0"/>
          </a:p>
          <a:p>
            <a:r>
              <a:rPr lang="en-US" sz="2400" dirty="0">
                <a:hlinkClick r:id="rId4"/>
              </a:rPr>
              <a:t>http://geoweb.mit.edu/~tah</a:t>
            </a:r>
            <a:r>
              <a:rPr lang="en-US" sz="2400" dirty="0"/>
              <a:t>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11/16/12</a:t>
            </a:r>
            <a:endParaRPr lang="en-US"/>
          </a:p>
        </p:txBody>
      </p:sp>
      <p:sp>
        <p:nvSpPr>
          <p:cNvPr id="6" name="Footer Placeholder 3"/>
          <p:cNvSpPr>
            <a:spLocks noGrp="1"/>
          </p:cNvSpPr>
          <p:nvPr>
            <p:ph type="ftr" sz="quarter" idx="11"/>
          </p:nvPr>
        </p:nvSpPr>
        <p:spPr/>
        <p:txBody>
          <a:bodyPr/>
          <a:lstStyle/>
          <a:p>
            <a:r>
              <a:rPr lang="en-US" smtClean="0"/>
              <a:t>Kathmandu Herring</a:t>
            </a:r>
            <a:endParaRPr lang="en-US"/>
          </a:p>
        </p:txBody>
      </p:sp>
      <p:sp>
        <p:nvSpPr>
          <p:cNvPr id="7" name="Slide Number Placeholder 4"/>
          <p:cNvSpPr>
            <a:spLocks noGrp="1"/>
          </p:cNvSpPr>
          <p:nvPr>
            <p:ph type="sldNum" sz="quarter" idx="12"/>
          </p:nvPr>
        </p:nvSpPr>
        <p:spPr/>
        <p:txBody>
          <a:bodyPr/>
          <a:lstStyle/>
          <a:p>
            <a:fld id="{3F53818E-B0B1-8E46-A531-AC637C7D4A90}" type="slidenum">
              <a:rPr lang="en-US"/>
              <a:pPr/>
              <a:t>10</a:t>
            </a:fld>
            <a:endParaRPr lang="en-US"/>
          </a:p>
        </p:txBody>
      </p:sp>
      <p:sp>
        <p:nvSpPr>
          <p:cNvPr id="324610" name="Rectangle 2"/>
          <p:cNvSpPr>
            <a:spLocks noGrp="1" noRot="1" noChangeArrowheads="1"/>
          </p:cNvSpPr>
          <p:nvPr>
            <p:ph type="title"/>
          </p:nvPr>
        </p:nvSpPr>
        <p:spPr>
          <a:xfrm>
            <a:off x="609600" y="-152400"/>
            <a:ext cx="7772400" cy="1143000"/>
          </a:xfrm>
        </p:spPr>
        <p:txBody>
          <a:bodyPr/>
          <a:lstStyle/>
          <a:p>
            <a:r>
              <a:rPr lang="en-US"/>
              <a:t>Ground Track </a:t>
            </a:r>
          </a:p>
        </p:txBody>
      </p:sp>
      <p:pic>
        <p:nvPicPr>
          <p:cNvPr id="324611" name="Picture 3"/>
          <p:cNvPicPr>
            <a:picLocks noChangeAspect="1" noChangeArrowheads="1"/>
          </p:cNvPicPr>
          <p:nvPr/>
        </p:nvPicPr>
        <p:blipFill>
          <a:blip r:embed="rId3"/>
          <a:srcRect l="6444" t="8551" r="5556" b="8722"/>
          <a:stretch>
            <a:fillRect/>
          </a:stretch>
        </p:blipFill>
        <p:spPr bwMode="auto">
          <a:xfrm>
            <a:off x="3175" y="1279525"/>
            <a:ext cx="9140825" cy="5578475"/>
          </a:xfrm>
          <a:prstGeom prst="rect">
            <a:avLst/>
          </a:prstGeom>
          <a:noFill/>
        </p:spPr>
      </p:pic>
      <p:sp>
        <p:nvSpPr>
          <p:cNvPr id="324612" name="Text Box 4"/>
          <p:cNvSpPr txBox="1">
            <a:spLocks noChangeArrowheads="1"/>
          </p:cNvSpPr>
          <p:nvPr/>
        </p:nvSpPr>
        <p:spPr bwMode="auto">
          <a:xfrm>
            <a:off x="1066800" y="685800"/>
            <a:ext cx="7239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Helvetica" charset="0"/>
              </a:rPr>
              <a:t>Paths followed by satellite along surface of Earth.</a:t>
            </a:r>
            <a:endParaRPr lang="en-US">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2"/>
          <p:cNvSpPr>
            <a:spLocks noGrp="1"/>
          </p:cNvSpPr>
          <p:nvPr>
            <p:ph type="dt" sz="half" idx="10"/>
          </p:nvPr>
        </p:nvSpPr>
        <p:spPr/>
        <p:txBody>
          <a:bodyPr/>
          <a:lstStyle/>
          <a:p>
            <a:r>
              <a:rPr lang="en-US" smtClean="0"/>
              <a:t>11/16/12</a:t>
            </a:r>
            <a:endParaRPr lang="en-US"/>
          </a:p>
        </p:txBody>
      </p:sp>
      <p:sp>
        <p:nvSpPr>
          <p:cNvPr id="10" name="Footer Placeholder 3"/>
          <p:cNvSpPr>
            <a:spLocks noGrp="1"/>
          </p:cNvSpPr>
          <p:nvPr>
            <p:ph type="ftr" sz="quarter" idx="11"/>
          </p:nvPr>
        </p:nvSpPr>
        <p:spPr/>
        <p:txBody>
          <a:bodyPr/>
          <a:lstStyle/>
          <a:p>
            <a:r>
              <a:rPr lang="en-US" smtClean="0"/>
              <a:t>Kathmandu Herring</a:t>
            </a:r>
            <a:endParaRPr lang="en-US"/>
          </a:p>
        </p:txBody>
      </p:sp>
      <p:sp>
        <p:nvSpPr>
          <p:cNvPr id="11" name="Slide Number Placeholder 4"/>
          <p:cNvSpPr>
            <a:spLocks noGrp="1"/>
          </p:cNvSpPr>
          <p:nvPr>
            <p:ph type="sldNum" sz="quarter" idx="12"/>
          </p:nvPr>
        </p:nvSpPr>
        <p:spPr/>
        <p:txBody>
          <a:bodyPr/>
          <a:lstStyle/>
          <a:p>
            <a:fld id="{F325EBBC-9F9B-4D40-BE65-2F07DD338DF9}" type="slidenum">
              <a:rPr lang="en-US"/>
              <a:pPr/>
              <a:t>11</a:t>
            </a:fld>
            <a:endParaRPr lang="en-US"/>
          </a:p>
        </p:txBody>
      </p:sp>
      <p:sp>
        <p:nvSpPr>
          <p:cNvPr id="164866" name="Rectangle 2"/>
          <p:cNvSpPr>
            <a:spLocks noGrp="1" noRot="1" noChangeArrowheads="1"/>
          </p:cNvSpPr>
          <p:nvPr>
            <p:ph type="title"/>
          </p:nvPr>
        </p:nvSpPr>
        <p:spPr/>
        <p:txBody>
          <a:bodyPr/>
          <a:lstStyle/>
          <a:p>
            <a:r>
              <a:rPr lang="en-US"/>
              <a:t>GPS Receivers (Geodetic)</a:t>
            </a:r>
          </a:p>
        </p:txBody>
      </p:sp>
      <p:pic>
        <p:nvPicPr>
          <p:cNvPr id="164867" name="Picture 3" descr="GB-1000"/>
          <p:cNvPicPr>
            <a:picLocks noChangeAspect="1" noChangeArrowheads="1"/>
          </p:cNvPicPr>
          <p:nvPr/>
        </p:nvPicPr>
        <p:blipFill>
          <a:blip r:embed="rId3"/>
          <a:srcRect/>
          <a:stretch>
            <a:fillRect/>
          </a:stretch>
        </p:blipFill>
        <p:spPr bwMode="auto">
          <a:xfrm>
            <a:off x="533400" y="1905000"/>
            <a:ext cx="2281238" cy="2362200"/>
          </a:xfrm>
          <a:prstGeom prst="rect">
            <a:avLst/>
          </a:prstGeom>
          <a:noFill/>
        </p:spPr>
      </p:pic>
      <p:pic>
        <p:nvPicPr>
          <p:cNvPr id="164868" name="Picture 4" descr="R7PDT"/>
          <p:cNvPicPr>
            <a:picLocks noChangeAspect="1" noChangeArrowheads="1"/>
          </p:cNvPicPr>
          <p:nvPr/>
        </p:nvPicPr>
        <p:blipFill>
          <a:blip r:embed="rId4"/>
          <a:srcRect/>
          <a:stretch>
            <a:fillRect/>
          </a:stretch>
        </p:blipFill>
        <p:spPr bwMode="auto">
          <a:xfrm>
            <a:off x="3276600" y="3733800"/>
            <a:ext cx="2495550" cy="1995488"/>
          </a:xfrm>
          <a:prstGeom prst="rect">
            <a:avLst/>
          </a:prstGeom>
          <a:noFill/>
        </p:spPr>
      </p:pic>
      <p:pic>
        <p:nvPicPr>
          <p:cNvPr id="164869" name="Picture 5" descr="NetRSpdt"/>
          <p:cNvPicPr>
            <a:picLocks noChangeAspect="1" noChangeArrowheads="1"/>
          </p:cNvPicPr>
          <p:nvPr/>
        </p:nvPicPr>
        <p:blipFill>
          <a:blip r:embed="rId5"/>
          <a:srcRect/>
          <a:stretch>
            <a:fillRect/>
          </a:stretch>
        </p:blipFill>
        <p:spPr bwMode="auto">
          <a:xfrm>
            <a:off x="4343400" y="1905000"/>
            <a:ext cx="2801938" cy="2241550"/>
          </a:xfrm>
          <a:prstGeom prst="rect">
            <a:avLst/>
          </a:prstGeom>
          <a:noFill/>
        </p:spPr>
      </p:pic>
      <p:pic>
        <p:nvPicPr>
          <p:cNvPr id="164870" name="Picture 6" descr="microz"/>
          <p:cNvPicPr>
            <a:picLocks noChangeAspect="1" noChangeArrowheads="1"/>
          </p:cNvPicPr>
          <p:nvPr/>
        </p:nvPicPr>
        <p:blipFill>
          <a:blip r:embed="rId6"/>
          <a:srcRect/>
          <a:stretch>
            <a:fillRect/>
          </a:stretch>
        </p:blipFill>
        <p:spPr bwMode="auto">
          <a:xfrm>
            <a:off x="6019800" y="3886200"/>
            <a:ext cx="2730500" cy="2020888"/>
          </a:xfrm>
          <a:prstGeom prst="rect">
            <a:avLst/>
          </a:prstGeom>
          <a:noFill/>
        </p:spPr>
      </p:pic>
      <p:sp>
        <p:nvSpPr>
          <p:cNvPr id="164871" name="Text Box 7"/>
          <p:cNvSpPr txBox="1">
            <a:spLocks noChangeArrowheads="1"/>
          </p:cNvSpPr>
          <p:nvPr/>
        </p:nvSpPr>
        <p:spPr bwMode="auto">
          <a:xfrm>
            <a:off x="304800" y="5105400"/>
            <a:ext cx="5105400" cy="942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ea typeface="ＭＳ Ｐゴシック" charset="-128"/>
                <a:cs typeface="ＭＳ Ｐゴシック" charset="-128"/>
                <a:hlinkClick r:id="rId7"/>
              </a:rPr>
              <a:t>http://www.leica-geosystems.com/</a:t>
            </a:r>
            <a:r>
              <a:rPr lang="en-US" sz="1400">
                <a:ea typeface="ＭＳ Ｐゴシック" charset="-128"/>
                <a:cs typeface="ＭＳ Ｐゴシック" charset="-128"/>
              </a:rPr>
              <a:t> </a:t>
            </a:r>
            <a:br>
              <a:rPr lang="en-US" sz="1400">
                <a:ea typeface="ＭＳ Ｐゴシック" charset="-128"/>
                <a:cs typeface="ＭＳ Ｐゴシック" charset="-128"/>
              </a:rPr>
            </a:br>
            <a:r>
              <a:rPr lang="en-US" sz="1400">
                <a:ea typeface="ＭＳ Ｐゴシック" charset="-128"/>
                <a:cs typeface="ＭＳ Ｐゴシック" charset="-128"/>
                <a:hlinkClick r:id="rId8"/>
              </a:rPr>
              <a:t>http://www.trimble.com/</a:t>
            </a:r>
            <a:r>
              <a:rPr lang="en-US" sz="1400">
                <a:ea typeface="ＭＳ Ｐゴシック" charset="-128"/>
                <a:cs typeface="ＭＳ Ｐゴシック" charset="-128"/>
              </a:rPr>
              <a:t/>
            </a:r>
            <a:br>
              <a:rPr lang="en-US" sz="1400">
                <a:ea typeface="ＭＳ Ｐゴシック" charset="-128"/>
                <a:cs typeface="ＭＳ Ｐゴシック" charset="-128"/>
              </a:rPr>
            </a:br>
            <a:r>
              <a:rPr lang="en-US" sz="1400">
                <a:ea typeface="ＭＳ Ｐゴシック" charset="-128"/>
                <a:cs typeface="ＭＳ Ｐゴシック" charset="-128"/>
                <a:hlinkClick r:id="rId9"/>
              </a:rPr>
              <a:t>http://corp.magellangps.com/</a:t>
            </a:r>
            <a:r>
              <a:rPr lang="en-US" sz="1400">
                <a:ea typeface="ＭＳ Ｐゴシック" charset="-128"/>
                <a:cs typeface="ＭＳ Ｐゴシック" charset="-128"/>
              </a:rPr>
              <a:t/>
            </a:r>
            <a:br>
              <a:rPr lang="en-US" sz="1400">
                <a:ea typeface="ＭＳ Ｐゴシック" charset="-128"/>
                <a:cs typeface="ＭＳ Ｐゴシック" charset="-128"/>
              </a:rPr>
            </a:br>
            <a:r>
              <a:rPr lang="en-US" sz="1400">
                <a:ea typeface="ＭＳ Ｐゴシック" charset="-128"/>
                <a:cs typeface="ＭＳ Ｐゴシック" charset="-128"/>
                <a:hlinkClick r:id="rId10"/>
              </a:rPr>
              <a:t>http://www.topconpositioning.com/</a:t>
            </a:r>
            <a:r>
              <a:rPr lang="en-US" sz="1400">
                <a:ea typeface="ＭＳ Ｐゴシック" charset="-128"/>
                <a:cs typeface="ＭＳ Ｐゴシック" charset="-128"/>
              </a:rPr>
              <a:t> </a:t>
            </a:r>
            <a:endParaRPr lang="en-US">
              <a:ea typeface="ＭＳ Ｐゴシック" charset="-128"/>
              <a:cs typeface="ＭＳ Ｐゴシック" charset="-128"/>
            </a:endParaRPr>
          </a:p>
        </p:txBody>
      </p:sp>
      <p:sp>
        <p:nvSpPr>
          <p:cNvPr id="164872" name="Text Box 8"/>
          <p:cNvSpPr txBox="1">
            <a:spLocks noChangeArrowheads="1"/>
          </p:cNvSpPr>
          <p:nvPr/>
        </p:nvSpPr>
        <p:spPr bwMode="auto">
          <a:xfrm>
            <a:off x="7239000" y="2057400"/>
            <a:ext cx="1600200" cy="1311275"/>
          </a:xfrm>
          <a:prstGeom prst="rect">
            <a:avLst/>
          </a:prstGeom>
          <a:noFill/>
          <a:ln w="9525">
            <a:noFill/>
            <a:miter lim="800000"/>
            <a:headEnd/>
            <a:tailEnd/>
          </a:ln>
        </p:spPr>
        <p:txBody>
          <a:bodyPr>
            <a:prstTxWarp prst="textNoShape">
              <a:avLst/>
            </a:prstTxWarp>
            <a:spAutoFit/>
          </a:bodyPr>
          <a:lstStyle/>
          <a:p>
            <a:pPr>
              <a:spcBef>
                <a:spcPct val="50000"/>
              </a:spcBef>
            </a:pPr>
            <a:r>
              <a:rPr lang="en-US" sz="2000">
                <a:ea typeface="ＭＳ Ｐゴシック" charset="-128"/>
                <a:cs typeface="ＭＳ Ｐゴシック" charset="-128"/>
              </a:rPr>
              <a:t>Units weight ~1kg and are ~10cm per side</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2"/>
          <p:cNvSpPr>
            <a:spLocks noGrp="1"/>
          </p:cNvSpPr>
          <p:nvPr>
            <p:ph type="dt" sz="half" idx="10"/>
          </p:nvPr>
        </p:nvSpPr>
        <p:spPr/>
        <p:txBody>
          <a:bodyPr/>
          <a:lstStyle/>
          <a:p>
            <a:r>
              <a:rPr lang="en-US" smtClean="0"/>
              <a:t>11/16/12</a:t>
            </a:r>
            <a:endParaRPr lang="en-US"/>
          </a:p>
        </p:txBody>
      </p:sp>
      <p:sp>
        <p:nvSpPr>
          <p:cNvPr id="10" name="Footer Placeholder 3"/>
          <p:cNvSpPr>
            <a:spLocks noGrp="1"/>
          </p:cNvSpPr>
          <p:nvPr>
            <p:ph type="ftr" sz="quarter" idx="11"/>
          </p:nvPr>
        </p:nvSpPr>
        <p:spPr/>
        <p:txBody>
          <a:bodyPr/>
          <a:lstStyle/>
          <a:p>
            <a:r>
              <a:rPr lang="en-US" smtClean="0"/>
              <a:t>Kathmandu Herring</a:t>
            </a:r>
            <a:endParaRPr lang="en-US"/>
          </a:p>
        </p:txBody>
      </p:sp>
      <p:sp>
        <p:nvSpPr>
          <p:cNvPr id="11" name="Slide Number Placeholder 4"/>
          <p:cNvSpPr>
            <a:spLocks noGrp="1"/>
          </p:cNvSpPr>
          <p:nvPr>
            <p:ph type="sldNum" sz="quarter" idx="12"/>
          </p:nvPr>
        </p:nvSpPr>
        <p:spPr/>
        <p:txBody>
          <a:bodyPr/>
          <a:lstStyle/>
          <a:p>
            <a:fld id="{61E74A24-503A-DC47-BEF9-0B1D4F8EF3CC}" type="slidenum">
              <a:rPr lang="en-US"/>
              <a:pPr/>
              <a:t>12</a:t>
            </a:fld>
            <a:endParaRPr lang="en-US"/>
          </a:p>
        </p:txBody>
      </p:sp>
      <p:sp>
        <p:nvSpPr>
          <p:cNvPr id="166914" name="Rectangle 2"/>
          <p:cNvSpPr>
            <a:spLocks noGrp="1" noRot="1" noChangeArrowheads="1"/>
          </p:cNvSpPr>
          <p:nvPr>
            <p:ph type="title"/>
          </p:nvPr>
        </p:nvSpPr>
        <p:spPr>
          <a:xfrm>
            <a:off x="381000" y="381000"/>
            <a:ext cx="8153400" cy="1143000"/>
          </a:xfrm>
        </p:spPr>
        <p:txBody>
          <a:bodyPr/>
          <a:lstStyle/>
          <a:p>
            <a:r>
              <a:rPr lang="en-US" sz="2800"/>
              <a:t>GPS Antennas (for precise positioning)</a:t>
            </a:r>
            <a:endParaRPr lang="en-US"/>
          </a:p>
        </p:txBody>
      </p:sp>
      <p:pic>
        <p:nvPicPr>
          <p:cNvPr id="166915" name="Picture 3"/>
          <p:cNvPicPr>
            <a:picLocks noChangeAspect="1" noChangeArrowheads="1"/>
          </p:cNvPicPr>
          <p:nvPr/>
        </p:nvPicPr>
        <p:blipFill>
          <a:blip r:embed="rId3"/>
          <a:srcRect/>
          <a:stretch>
            <a:fillRect/>
          </a:stretch>
        </p:blipFill>
        <p:spPr bwMode="auto">
          <a:xfrm>
            <a:off x="2362200" y="2362200"/>
            <a:ext cx="2692400" cy="1778000"/>
          </a:xfrm>
          <a:prstGeom prst="rect">
            <a:avLst/>
          </a:prstGeom>
          <a:noFill/>
          <a:ln w="9525">
            <a:noFill/>
            <a:miter lim="800000"/>
            <a:headEnd/>
            <a:tailEnd/>
          </a:ln>
          <a:effectLst/>
        </p:spPr>
      </p:pic>
      <p:pic>
        <p:nvPicPr>
          <p:cNvPr id="166916" name="Picture 4"/>
          <p:cNvPicPr>
            <a:picLocks noChangeAspect="1" noChangeArrowheads="1"/>
          </p:cNvPicPr>
          <p:nvPr/>
        </p:nvPicPr>
        <p:blipFill>
          <a:blip r:embed="rId4"/>
          <a:srcRect/>
          <a:stretch>
            <a:fillRect/>
          </a:stretch>
        </p:blipFill>
        <p:spPr bwMode="auto">
          <a:xfrm>
            <a:off x="5486400" y="2286000"/>
            <a:ext cx="2667000" cy="1778000"/>
          </a:xfrm>
          <a:prstGeom prst="rect">
            <a:avLst/>
          </a:prstGeom>
          <a:noFill/>
          <a:ln w="9525">
            <a:noFill/>
            <a:miter lim="800000"/>
            <a:headEnd/>
            <a:tailEnd/>
          </a:ln>
          <a:effectLst/>
        </p:spPr>
      </p:pic>
      <p:pic>
        <p:nvPicPr>
          <p:cNvPr id="166917" name="Picture 5"/>
          <p:cNvPicPr>
            <a:picLocks noChangeAspect="1" noChangeArrowheads="1"/>
          </p:cNvPicPr>
          <p:nvPr/>
        </p:nvPicPr>
        <p:blipFill>
          <a:blip r:embed="rId5"/>
          <a:srcRect/>
          <a:stretch>
            <a:fillRect/>
          </a:stretch>
        </p:blipFill>
        <p:spPr bwMode="auto">
          <a:xfrm>
            <a:off x="2362200" y="4495800"/>
            <a:ext cx="2692400" cy="1778000"/>
          </a:xfrm>
          <a:prstGeom prst="rect">
            <a:avLst/>
          </a:prstGeom>
          <a:noFill/>
          <a:ln w="9525">
            <a:noFill/>
            <a:miter lim="800000"/>
            <a:headEnd/>
            <a:tailEnd/>
          </a:ln>
          <a:effectLst/>
        </p:spPr>
      </p:pic>
      <p:pic>
        <p:nvPicPr>
          <p:cNvPr id="166918" name="Picture 6"/>
          <p:cNvPicPr>
            <a:picLocks noChangeAspect="1" noChangeArrowheads="1"/>
          </p:cNvPicPr>
          <p:nvPr/>
        </p:nvPicPr>
        <p:blipFill>
          <a:blip r:embed="rId6"/>
          <a:srcRect/>
          <a:stretch>
            <a:fillRect/>
          </a:stretch>
        </p:blipFill>
        <p:spPr bwMode="auto">
          <a:xfrm>
            <a:off x="5486400" y="4495800"/>
            <a:ext cx="2692400" cy="1778000"/>
          </a:xfrm>
          <a:prstGeom prst="rect">
            <a:avLst/>
          </a:prstGeom>
          <a:noFill/>
          <a:ln w="9525">
            <a:noFill/>
            <a:miter lim="800000"/>
            <a:headEnd/>
            <a:tailEnd/>
          </a:ln>
          <a:effectLst/>
        </p:spPr>
      </p:pic>
      <p:sp>
        <p:nvSpPr>
          <p:cNvPr id="166919" name="Text Box 7"/>
          <p:cNvSpPr txBox="1">
            <a:spLocks noChangeArrowheads="1"/>
          </p:cNvSpPr>
          <p:nvPr/>
        </p:nvSpPr>
        <p:spPr bwMode="auto">
          <a:xfrm>
            <a:off x="0" y="3200400"/>
            <a:ext cx="2209800" cy="19177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Times" charset="0"/>
              </a:rPr>
              <a:t>• </a:t>
            </a:r>
            <a:r>
              <a:rPr lang="en-US">
                <a:latin typeface="Helvetica" charset="0"/>
              </a:rPr>
              <a:t>Rings are called choke-rings (used to suppress multi-path)</a:t>
            </a:r>
            <a:endParaRPr lang="en-US">
              <a:latin typeface="Times" charset="0"/>
            </a:endParaRPr>
          </a:p>
        </p:txBody>
      </p:sp>
      <p:sp>
        <p:nvSpPr>
          <p:cNvPr id="166920" name="Text Box 8"/>
          <p:cNvSpPr txBox="1">
            <a:spLocks noChangeArrowheads="1"/>
          </p:cNvSpPr>
          <p:nvPr/>
        </p:nvSpPr>
        <p:spPr bwMode="auto">
          <a:xfrm>
            <a:off x="685800" y="1447800"/>
            <a:ext cx="76200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Helvetica" charset="0"/>
              </a:rPr>
              <a:t>Nearly all antennas are patch antennas (conducting patch mounted in insulating ceramic).</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half" idx="10"/>
          </p:nvPr>
        </p:nvSpPr>
        <p:spPr/>
        <p:txBody>
          <a:bodyPr/>
          <a:lstStyle/>
          <a:p>
            <a:r>
              <a:rPr lang="en-US" smtClean="0"/>
              <a:t>11/16/12</a:t>
            </a:r>
            <a:endParaRPr lang="en-US"/>
          </a:p>
        </p:txBody>
      </p:sp>
      <p:sp>
        <p:nvSpPr>
          <p:cNvPr id="8" name="Footer Placeholder 3"/>
          <p:cNvSpPr>
            <a:spLocks noGrp="1"/>
          </p:cNvSpPr>
          <p:nvPr>
            <p:ph type="ftr" sz="quarter" idx="11"/>
          </p:nvPr>
        </p:nvSpPr>
        <p:spPr/>
        <p:txBody>
          <a:bodyPr/>
          <a:lstStyle/>
          <a:p>
            <a:r>
              <a:rPr lang="en-US" smtClean="0"/>
              <a:t>Kathmandu Herring</a:t>
            </a:r>
            <a:endParaRPr lang="en-US"/>
          </a:p>
        </p:txBody>
      </p:sp>
      <p:sp>
        <p:nvSpPr>
          <p:cNvPr id="9" name="Slide Number Placeholder 4"/>
          <p:cNvSpPr>
            <a:spLocks noGrp="1"/>
          </p:cNvSpPr>
          <p:nvPr>
            <p:ph type="sldNum" sz="quarter" idx="12"/>
          </p:nvPr>
        </p:nvSpPr>
        <p:spPr/>
        <p:txBody>
          <a:bodyPr/>
          <a:lstStyle/>
          <a:p>
            <a:fld id="{DD7E1D0E-7B08-3D4F-BBCD-63E64FDC5E54}" type="slidenum">
              <a:rPr lang="en-US"/>
              <a:pPr/>
              <a:t>13</a:t>
            </a:fld>
            <a:endParaRPr lang="en-US"/>
          </a:p>
        </p:txBody>
      </p:sp>
      <p:sp>
        <p:nvSpPr>
          <p:cNvPr id="168962" name="Rectangle 2"/>
          <p:cNvSpPr>
            <a:spLocks noGrp="1" noRot="1" noChangeArrowheads="1"/>
          </p:cNvSpPr>
          <p:nvPr>
            <p:ph type="title"/>
          </p:nvPr>
        </p:nvSpPr>
        <p:spPr>
          <a:xfrm>
            <a:off x="304800" y="914400"/>
            <a:ext cx="3733800" cy="1066800"/>
          </a:xfrm>
        </p:spPr>
        <p:txBody>
          <a:bodyPr/>
          <a:lstStyle/>
          <a:p>
            <a:r>
              <a:rPr lang="en-US"/>
              <a:t>Styles of Monuments</a:t>
            </a:r>
          </a:p>
        </p:txBody>
      </p:sp>
      <p:pic>
        <p:nvPicPr>
          <p:cNvPr id="168963" name="Picture 3" descr="riogranderift-1"/>
          <p:cNvPicPr>
            <a:picLocks noChangeAspect="1" noChangeArrowheads="1"/>
          </p:cNvPicPr>
          <p:nvPr/>
        </p:nvPicPr>
        <p:blipFill>
          <a:blip r:embed="rId3"/>
          <a:srcRect/>
          <a:stretch>
            <a:fillRect/>
          </a:stretch>
        </p:blipFill>
        <p:spPr bwMode="auto">
          <a:xfrm>
            <a:off x="228600" y="2667000"/>
            <a:ext cx="5081588" cy="3797300"/>
          </a:xfrm>
          <a:prstGeom prst="rect">
            <a:avLst/>
          </a:prstGeom>
          <a:noFill/>
        </p:spPr>
      </p:pic>
      <p:pic>
        <p:nvPicPr>
          <p:cNvPr id="168964" name="Picture 4" descr="riogranderift-2"/>
          <p:cNvPicPr>
            <a:picLocks noChangeAspect="1" noChangeArrowheads="1"/>
          </p:cNvPicPr>
          <p:nvPr/>
        </p:nvPicPr>
        <p:blipFill>
          <a:blip r:embed="rId4"/>
          <a:srcRect/>
          <a:stretch>
            <a:fillRect/>
          </a:stretch>
        </p:blipFill>
        <p:spPr bwMode="auto">
          <a:xfrm>
            <a:off x="4062413" y="0"/>
            <a:ext cx="5081587" cy="3797300"/>
          </a:xfrm>
          <a:prstGeom prst="rect">
            <a:avLst/>
          </a:prstGeom>
          <a:noFill/>
        </p:spPr>
      </p:pic>
      <p:pic>
        <p:nvPicPr>
          <p:cNvPr id="168965" name="Picture 5" descr="nmd_closeup"/>
          <p:cNvPicPr>
            <a:picLocks noChangeAspect="1" noChangeArrowheads="1"/>
          </p:cNvPicPr>
          <p:nvPr/>
        </p:nvPicPr>
        <p:blipFill>
          <a:blip r:embed="rId5"/>
          <a:srcRect/>
          <a:stretch>
            <a:fillRect/>
          </a:stretch>
        </p:blipFill>
        <p:spPr bwMode="auto">
          <a:xfrm>
            <a:off x="6742113" y="4724400"/>
            <a:ext cx="2401887" cy="1633538"/>
          </a:xfrm>
          <a:prstGeom prst="rect">
            <a:avLst/>
          </a:prstGeom>
          <a:noFill/>
        </p:spPr>
      </p:pic>
      <p:pic>
        <p:nvPicPr>
          <p:cNvPr id="168966" name="Picture 6" descr="nmd_size"/>
          <p:cNvPicPr>
            <a:picLocks noChangeAspect="1" noChangeArrowheads="1"/>
          </p:cNvPicPr>
          <p:nvPr/>
        </p:nvPicPr>
        <p:blipFill>
          <a:blip r:embed="rId6"/>
          <a:srcRect/>
          <a:stretch>
            <a:fillRect/>
          </a:stretch>
        </p:blipFill>
        <p:spPr bwMode="auto">
          <a:xfrm>
            <a:off x="4267200" y="3886200"/>
            <a:ext cx="2563813" cy="25114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ate Placeholder 1"/>
          <p:cNvSpPr>
            <a:spLocks noGrp="1"/>
          </p:cNvSpPr>
          <p:nvPr>
            <p:ph type="dt" sz="half" idx="10"/>
          </p:nvPr>
        </p:nvSpPr>
        <p:spPr/>
        <p:txBody>
          <a:bodyPr/>
          <a:lstStyle/>
          <a:p>
            <a:r>
              <a:rPr lang="en-US" smtClean="0"/>
              <a:t>11/16/12</a:t>
            </a:r>
            <a:endParaRPr lang="en-US"/>
          </a:p>
        </p:txBody>
      </p:sp>
      <p:sp>
        <p:nvSpPr>
          <p:cNvPr id="52" name="Footer Placeholder 2"/>
          <p:cNvSpPr>
            <a:spLocks noGrp="1"/>
          </p:cNvSpPr>
          <p:nvPr>
            <p:ph type="ftr" sz="quarter" idx="11"/>
          </p:nvPr>
        </p:nvSpPr>
        <p:spPr/>
        <p:txBody>
          <a:bodyPr/>
          <a:lstStyle/>
          <a:p>
            <a:r>
              <a:rPr lang="en-US" smtClean="0"/>
              <a:t>Kathmandu Herring</a:t>
            </a:r>
            <a:endParaRPr lang="en-US"/>
          </a:p>
        </p:txBody>
      </p:sp>
      <p:sp>
        <p:nvSpPr>
          <p:cNvPr id="53" name="Slide Number Placeholder 3"/>
          <p:cNvSpPr>
            <a:spLocks noGrp="1"/>
          </p:cNvSpPr>
          <p:nvPr>
            <p:ph type="sldNum" sz="quarter" idx="12"/>
          </p:nvPr>
        </p:nvSpPr>
        <p:spPr/>
        <p:txBody>
          <a:bodyPr/>
          <a:lstStyle/>
          <a:p>
            <a:fld id="{18C0C687-B6D0-F84A-B67B-774CDC259328}" type="slidenum">
              <a:rPr lang="en-US"/>
              <a:pPr/>
              <a:t>14</a:t>
            </a:fld>
            <a:endParaRPr lang="en-US"/>
          </a:p>
        </p:txBody>
      </p:sp>
      <p:sp>
        <p:nvSpPr>
          <p:cNvPr id="428034"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prstTxWarp prst="textNoShape">
              <a:avLst/>
            </a:prstTxWarp>
          </a:bodyPr>
          <a:lstStyle/>
          <a:p>
            <a:pPr algn="ctr" eaLnBrk="1" hangingPunct="1"/>
            <a:r>
              <a:rPr lang="en-US" sz="2800">
                <a:solidFill>
                  <a:schemeClr val="tx2"/>
                </a:solidFill>
                <a:ea typeface="ＭＳ Ｐゴシック" charset="-128"/>
                <a:cs typeface="ＭＳ Ｐゴシック" charset="-128"/>
              </a:rPr>
              <a:t>Synthetic Aperture Radar (SAR)</a:t>
            </a:r>
          </a:p>
        </p:txBody>
      </p:sp>
      <p:sp>
        <p:nvSpPr>
          <p:cNvPr id="428035" name="Text Box 3"/>
          <p:cNvSpPr txBox="1">
            <a:spLocks noChangeArrowheads="1"/>
          </p:cNvSpPr>
          <p:nvPr/>
        </p:nvSpPr>
        <p:spPr bwMode="auto">
          <a:xfrm>
            <a:off x="3209925" y="1366838"/>
            <a:ext cx="5153025" cy="611187"/>
          </a:xfrm>
          <a:prstGeom prst="rect">
            <a:avLst/>
          </a:prstGeom>
          <a:noFill/>
          <a:ln w="9525">
            <a:noFill/>
            <a:miter lim="800000"/>
            <a:headEnd/>
            <a:tailEnd/>
          </a:ln>
        </p:spPr>
        <p:txBody>
          <a:bodyPr wrap="none">
            <a:prstTxWarp prst="textNoShape">
              <a:avLst/>
            </a:prstTxWarp>
            <a:spAutoFit/>
          </a:bodyPr>
          <a:lstStyle/>
          <a:p>
            <a:pPr eaLnBrk="1" hangingPunct="1">
              <a:buFontTx/>
              <a:buChar char="•"/>
            </a:pPr>
            <a:r>
              <a:rPr lang="en-US" sz="1800">
                <a:ea typeface="Arial" charset="0"/>
                <a:cs typeface="Arial" charset="0"/>
              </a:rPr>
              <a:t>   </a:t>
            </a:r>
            <a:r>
              <a:rPr lang="en-US" sz="1600">
                <a:ea typeface="Arial" charset="0"/>
                <a:cs typeface="Arial" charset="0"/>
              </a:rPr>
              <a:t>A satellite-borne radar system illuminates a swath of</a:t>
            </a:r>
          </a:p>
          <a:p>
            <a:pPr eaLnBrk="1" hangingPunct="1"/>
            <a:r>
              <a:rPr lang="en-US" sz="1600">
                <a:ea typeface="Arial" charset="0"/>
                <a:cs typeface="Arial" charset="0"/>
              </a:rPr>
              <a:t>    ground with pulses of RF energy</a:t>
            </a:r>
          </a:p>
        </p:txBody>
      </p:sp>
      <p:pic>
        <p:nvPicPr>
          <p:cNvPr id="428036" name="Picture 4" descr="landers_mag_lowercontrast"/>
          <p:cNvPicPr>
            <a:picLocks noChangeAspect="1" noChangeArrowheads="1"/>
          </p:cNvPicPr>
          <p:nvPr/>
        </p:nvPicPr>
        <p:blipFill>
          <a:blip r:embed="rId3"/>
          <a:srcRect/>
          <a:stretch>
            <a:fillRect/>
          </a:stretch>
        </p:blipFill>
        <p:spPr bwMode="auto">
          <a:xfrm>
            <a:off x="5032375" y="2898775"/>
            <a:ext cx="3481388" cy="3016250"/>
          </a:xfrm>
          <a:prstGeom prst="rect">
            <a:avLst/>
          </a:prstGeom>
          <a:noFill/>
          <a:ln w="9525">
            <a:noFill/>
            <a:miter lim="800000"/>
            <a:headEnd/>
            <a:tailEnd/>
          </a:ln>
        </p:spPr>
      </p:pic>
      <p:sp>
        <p:nvSpPr>
          <p:cNvPr id="428037" name="Text Box 5"/>
          <p:cNvSpPr txBox="1">
            <a:spLocks noChangeArrowheads="1"/>
          </p:cNvSpPr>
          <p:nvPr/>
        </p:nvSpPr>
        <p:spPr bwMode="auto">
          <a:xfrm flipH="1">
            <a:off x="5815013" y="3870325"/>
            <a:ext cx="1171575" cy="304800"/>
          </a:xfrm>
          <a:prstGeom prst="rect">
            <a:avLst/>
          </a:prstGeom>
          <a:noFill/>
          <a:ln w="9525">
            <a:noFill/>
            <a:miter lim="800000"/>
            <a:headEnd/>
            <a:tailEnd/>
          </a:ln>
        </p:spPr>
        <p:txBody>
          <a:bodyPr wrap="none">
            <a:prstTxWarp prst="textNoShape">
              <a:avLst/>
            </a:prstTxWarp>
            <a:spAutoFit/>
          </a:bodyPr>
          <a:lstStyle/>
          <a:p>
            <a:pPr eaLnBrk="1" hangingPunct="1"/>
            <a:r>
              <a:rPr lang="en-US" sz="1400">
                <a:solidFill>
                  <a:srgbClr val="FF0000"/>
                </a:solidFill>
                <a:ea typeface="Arial" charset="0"/>
                <a:cs typeface="Arial" charset="0"/>
              </a:rPr>
              <a:t>Barstow, CA</a:t>
            </a:r>
          </a:p>
        </p:txBody>
      </p:sp>
      <p:sp>
        <p:nvSpPr>
          <p:cNvPr id="428038" name="Oval 6"/>
          <p:cNvSpPr>
            <a:spLocks noChangeArrowheads="1"/>
          </p:cNvSpPr>
          <p:nvPr/>
        </p:nvSpPr>
        <p:spPr bwMode="auto">
          <a:xfrm flipH="1">
            <a:off x="6132513" y="3738563"/>
            <a:ext cx="76200" cy="73025"/>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28039" name="Line 7"/>
          <p:cNvSpPr>
            <a:spLocks noChangeShapeType="1"/>
          </p:cNvSpPr>
          <p:nvPr/>
        </p:nvSpPr>
        <p:spPr bwMode="auto">
          <a:xfrm>
            <a:off x="5224463" y="5711825"/>
            <a:ext cx="42545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428040" name="Text Box 8"/>
          <p:cNvSpPr txBox="1">
            <a:spLocks noChangeArrowheads="1"/>
          </p:cNvSpPr>
          <p:nvPr/>
        </p:nvSpPr>
        <p:spPr bwMode="auto">
          <a:xfrm>
            <a:off x="5148263" y="5349875"/>
            <a:ext cx="666750" cy="304800"/>
          </a:xfrm>
          <a:prstGeom prst="rect">
            <a:avLst/>
          </a:prstGeom>
          <a:noFill/>
          <a:ln w="9525">
            <a:noFill/>
            <a:miter lim="800000"/>
            <a:headEnd/>
            <a:tailEnd/>
          </a:ln>
        </p:spPr>
        <p:txBody>
          <a:bodyPr wrap="none">
            <a:prstTxWarp prst="textNoShape">
              <a:avLst/>
            </a:prstTxWarp>
            <a:spAutoFit/>
          </a:bodyPr>
          <a:lstStyle/>
          <a:p>
            <a:pPr eaLnBrk="1" hangingPunct="1"/>
            <a:r>
              <a:rPr lang="en-US" sz="1400">
                <a:solidFill>
                  <a:srgbClr val="FF0000"/>
                </a:solidFill>
                <a:ea typeface="Arial" charset="0"/>
                <a:cs typeface="Arial" charset="0"/>
              </a:rPr>
              <a:t>16 km</a:t>
            </a:r>
          </a:p>
        </p:txBody>
      </p:sp>
      <p:sp>
        <p:nvSpPr>
          <p:cNvPr id="428041" name="Line 9"/>
          <p:cNvSpPr>
            <a:spLocks noChangeShapeType="1"/>
          </p:cNvSpPr>
          <p:nvPr/>
        </p:nvSpPr>
        <p:spPr bwMode="auto">
          <a:xfrm rot="-5400000">
            <a:off x="5590381" y="5711032"/>
            <a:ext cx="119063"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428042" name="Line 10"/>
          <p:cNvSpPr>
            <a:spLocks noChangeShapeType="1"/>
          </p:cNvSpPr>
          <p:nvPr/>
        </p:nvSpPr>
        <p:spPr bwMode="auto">
          <a:xfrm rot="-5400000">
            <a:off x="5168107" y="5718969"/>
            <a:ext cx="119062"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428043" name="Line 11"/>
          <p:cNvSpPr>
            <a:spLocks noChangeShapeType="1"/>
          </p:cNvSpPr>
          <p:nvPr/>
        </p:nvSpPr>
        <p:spPr bwMode="auto">
          <a:xfrm>
            <a:off x="5227638" y="3006725"/>
            <a:ext cx="74612" cy="290513"/>
          </a:xfrm>
          <a:prstGeom prst="line">
            <a:avLst/>
          </a:prstGeom>
          <a:noFill/>
          <a:ln w="9525">
            <a:solidFill>
              <a:srgbClr val="FF0000"/>
            </a:solidFill>
            <a:round/>
            <a:headEnd type="triangle" w="med" len="med"/>
            <a:tailEnd/>
          </a:ln>
        </p:spPr>
        <p:txBody>
          <a:bodyPr>
            <a:prstTxWarp prst="textNoShape">
              <a:avLst/>
            </a:prstTxWarp>
          </a:bodyPr>
          <a:lstStyle/>
          <a:p>
            <a:endParaRPr lang="en-US"/>
          </a:p>
        </p:txBody>
      </p:sp>
      <p:sp>
        <p:nvSpPr>
          <p:cNvPr id="428044" name="Text Box 12"/>
          <p:cNvSpPr txBox="1">
            <a:spLocks noChangeArrowheads="1"/>
          </p:cNvSpPr>
          <p:nvPr/>
        </p:nvSpPr>
        <p:spPr bwMode="auto">
          <a:xfrm>
            <a:off x="5316538" y="2965450"/>
            <a:ext cx="312737" cy="304800"/>
          </a:xfrm>
          <a:prstGeom prst="rect">
            <a:avLst/>
          </a:prstGeom>
          <a:noFill/>
          <a:ln w="9525">
            <a:noFill/>
            <a:miter lim="800000"/>
            <a:headEnd/>
            <a:tailEnd/>
          </a:ln>
        </p:spPr>
        <p:txBody>
          <a:bodyPr wrap="none">
            <a:prstTxWarp prst="textNoShape">
              <a:avLst/>
            </a:prstTxWarp>
            <a:spAutoFit/>
          </a:bodyPr>
          <a:lstStyle/>
          <a:p>
            <a:pPr eaLnBrk="1" hangingPunct="1"/>
            <a:r>
              <a:rPr lang="en-US" sz="1400">
                <a:solidFill>
                  <a:srgbClr val="FF0000"/>
                </a:solidFill>
                <a:ea typeface="Arial" charset="0"/>
                <a:cs typeface="Arial" charset="0"/>
              </a:rPr>
              <a:t>N</a:t>
            </a:r>
          </a:p>
        </p:txBody>
      </p:sp>
      <p:sp>
        <p:nvSpPr>
          <p:cNvPr id="428045" name="Line 13"/>
          <p:cNvSpPr>
            <a:spLocks noChangeShapeType="1"/>
          </p:cNvSpPr>
          <p:nvPr/>
        </p:nvSpPr>
        <p:spPr bwMode="auto">
          <a:xfrm flipH="1">
            <a:off x="5980113" y="6261100"/>
            <a:ext cx="747712"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28046" name="Text Box 14"/>
          <p:cNvSpPr txBox="1">
            <a:spLocks noChangeArrowheads="1"/>
          </p:cNvSpPr>
          <p:nvPr/>
        </p:nvSpPr>
        <p:spPr bwMode="auto">
          <a:xfrm>
            <a:off x="6751638" y="6040438"/>
            <a:ext cx="703262" cy="336550"/>
          </a:xfrm>
          <a:prstGeom prst="rect">
            <a:avLst/>
          </a:prstGeom>
          <a:noFill/>
          <a:ln w="9525">
            <a:noFill/>
            <a:miter lim="800000"/>
            <a:headEnd/>
            <a:tailEnd/>
          </a:ln>
        </p:spPr>
        <p:txBody>
          <a:bodyPr wrap="none">
            <a:prstTxWarp prst="textNoShape">
              <a:avLst/>
            </a:prstTxWarp>
            <a:spAutoFit/>
          </a:bodyPr>
          <a:lstStyle/>
          <a:p>
            <a:pPr eaLnBrk="1" hangingPunct="1"/>
            <a:r>
              <a:rPr lang="en-US" sz="1600">
                <a:ea typeface="Arial" charset="0"/>
                <a:cs typeface="Arial" charset="0"/>
              </a:rPr>
              <a:t>range</a:t>
            </a:r>
          </a:p>
        </p:txBody>
      </p:sp>
      <p:grpSp>
        <p:nvGrpSpPr>
          <p:cNvPr id="428047" name="Group 15"/>
          <p:cNvGrpSpPr>
            <a:grpSpLocks/>
          </p:cNvGrpSpPr>
          <p:nvPr/>
        </p:nvGrpSpPr>
        <p:grpSpPr bwMode="auto">
          <a:xfrm>
            <a:off x="269875" y="1978025"/>
            <a:ext cx="3495675" cy="3716338"/>
            <a:chOff x="96" y="908"/>
            <a:chExt cx="2202" cy="2617"/>
          </a:xfrm>
        </p:grpSpPr>
        <p:sp>
          <p:nvSpPr>
            <p:cNvPr id="428048" name="Arc 16"/>
            <p:cNvSpPr>
              <a:spLocks/>
            </p:cNvSpPr>
            <p:nvPr/>
          </p:nvSpPr>
          <p:spPr bwMode="auto">
            <a:xfrm rot="-2916426">
              <a:off x="1157" y="2385"/>
              <a:ext cx="1789" cy="492"/>
            </a:xfrm>
            <a:custGeom>
              <a:avLst/>
              <a:gdLst>
                <a:gd name="T0" fmla="*/ 0 w 21375"/>
                <a:gd name="T1" fmla="*/ 0 h 21600"/>
                <a:gd name="T2" fmla="*/ 1 w 21375"/>
                <a:gd name="T3" fmla="*/ 0 h 21600"/>
                <a:gd name="T4" fmla="*/ 0 w 21375"/>
                <a:gd name="T5" fmla="*/ 0 h 21600"/>
                <a:gd name="T6" fmla="*/ 0 60000 65536"/>
                <a:gd name="T7" fmla="*/ 0 60000 65536"/>
                <a:gd name="T8" fmla="*/ 0 60000 65536"/>
                <a:gd name="T9" fmla="*/ 0 w 21375"/>
                <a:gd name="T10" fmla="*/ 0 h 21600"/>
                <a:gd name="T11" fmla="*/ 21375 w 21375"/>
                <a:gd name="T12" fmla="*/ 21600 h 21600"/>
              </a:gdLst>
              <a:ahLst/>
              <a:cxnLst>
                <a:cxn ang="T6">
                  <a:pos x="T0" y="T1"/>
                </a:cxn>
                <a:cxn ang="T7">
                  <a:pos x="T2" y="T3"/>
                </a:cxn>
                <a:cxn ang="T8">
                  <a:pos x="T4" y="T5"/>
                </a:cxn>
              </a:cxnLst>
              <a:rect l="T9" t="T10" r="T11" b="T12"/>
              <a:pathLst>
                <a:path w="21375" h="21600" fill="none" extrusionOk="0">
                  <a:moveTo>
                    <a:pt x="0" y="89"/>
                  </a:moveTo>
                  <a:cubicBezTo>
                    <a:pt x="651" y="29"/>
                    <a:pt x="1305" y="-1"/>
                    <a:pt x="1960" y="-1"/>
                  </a:cubicBezTo>
                  <a:cubicBezTo>
                    <a:pt x="10219" y="-1"/>
                    <a:pt x="17755" y="4709"/>
                    <a:pt x="21374" y="12133"/>
                  </a:cubicBezTo>
                </a:path>
                <a:path w="21375" h="21600" stroke="0" extrusionOk="0">
                  <a:moveTo>
                    <a:pt x="0" y="89"/>
                  </a:moveTo>
                  <a:cubicBezTo>
                    <a:pt x="651" y="29"/>
                    <a:pt x="1305" y="-1"/>
                    <a:pt x="1960" y="-1"/>
                  </a:cubicBezTo>
                  <a:cubicBezTo>
                    <a:pt x="10219" y="-1"/>
                    <a:pt x="17755" y="4709"/>
                    <a:pt x="21374" y="12133"/>
                  </a:cubicBezTo>
                  <a:lnTo>
                    <a:pt x="1960" y="21600"/>
                  </a:lnTo>
                  <a:close/>
                </a:path>
              </a:pathLst>
            </a:custGeom>
            <a:noFill/>
            <a:ln w="12700">
              <a:solidFill>
                <a:schemeClr val="tx1"/>
              </a:solidFill>
              <a:prstDash val="dash"/>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28049" name="Oval 17"/>
            <p:cNvSpPr>
              <a:spLocks noChangeArrowheads="1"/>
            </p:cNvSpPr>
            <p:nvPr/>
          </p:nvSpPr>
          <p:spPr bwMode="auto">
            <a:xfrm rot="1135287">
              <a:off x="941" y="2004"/>
              <a:ext cx="1040" cy="431"/>
            </a:xfrm>
            <a:prstGeom prst="ellipse">
              <a:avLst/>
            </a:prstGeom>
            <a:solidFill>
              <a:schemeClr val="bg2">
                <a:alpha val="25882"/>
              </a:schemeClr>
            </a:solidFill>
            <a:ln w="9525">
              <a:solidFill>
                <a:schemeClr val="tx1"/>
              </a:solidFill>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28050" name="Line 18"/>
            <p:cNvSpPr>
              <a:spLocks noChangeShapeType="1"/>
            </p:cNvSpPr>
            <p:nvPr/>
          </p:nvSpPr>
          <p:spPr bwMode="auto">
            <a:xfrm>
              <a:off x="875" y="1420"/>
              <a:ext cx="357" cy="950"/>
            </a:xfrm>
            <a:prstGeom prst="line">
              <a:avLst/>
            </a:prstGeom>
            <a:noFill/>
            <a:ln w="28575">
              <a:solidFill>
                <a:schemeClr val="tx1"/>
              </a:solidFill>
              <a:prstDash val="dash"/>
              <a:round/>
              <a:headEnd/>
              <a:tailEnd/>
            </a:ln>
          </p:spPr>
          <p:txBody>
            <a:bodyPr>
              <a:prstTxWarp prst="textNoShape">
                <a:avLst/>
              </a:prstTxWarp>
            </a:bodyPr>
            <a:lstStyle/>
            <a:p>
              <a:endParaRPr lang="en-US"/>
            </a:p>
          </p:txBody>
        </p:sp>
        <p:sp>
          <p:nvSpPr>
            <p:cNvPr id="428051" name="Line 19"/>
            <p:cNvSpPr>
              <a:spLocks noChangeShapeType="1"/>
            </p:cNvSpPr>
            <p:nvPr/>
          </p:nvSpPr>
          <p:spPr bwMode="auto">
            <a:xfrm>
              <a:off x="920" y="1463"/>
              <a:ext cx="692" cy="584"/>
            </a:xfrm>
            <a:prstGeom prst="line">
              <a:avLst/>
            </a:prstGeom>
            <a:noFill/>
            <a:ln w="28575">
              <a:solidFill>
                <a:schemeClr val="tx1"/>
              </a:solidFill>
              <a:prstDash val="dash"/>
              <a:round/>
              <a:headEnd/>
              <a:tailEnd/>
            </a:ln>
          </p:spPr>
          <p:txBody>
            <a:bodyPr>
              <a:prstTxWarp prst="textNoShape">
                <a:avLst/>
              </a:prstTxWarp>
            </a:bodyPr>
            <a:lstStyle/>
            <a:p>
              <a:endParaRPr lang="en-US"/>
            </a:p>
          </p:txBody>
        </p:sp>
        <p:pic>
          <p:nvPicPr>
            <p:cNvPr id="428052" name="Picture 20" descr="MCj03521510000[1]"/>
            <p:cNvPicPr>
              <a:picLocks noChangeAspect="1" noChangeArrowheads="1"/>
            </p:cNvPicPr>
            <p:nvPr/>
          </p:nvPicPr>
          <p:blipFill>
            <a:blip r:embed="rId4"/>
            <a:srcRect/>
            <a:stretch>
              <a:fillRect/>
            </a:stretch>
          </p:blipFill>
          <p:spPr bwMode="auto">
            <a:xfrm>
              <a:off x="1466" y="2142"/>
              <a:ext cx="302" cy="174"/>
            </a:xfrm>
            <a:prstGeom prst="rect">
              <a:avLst/>
            </a:prstGeom>
            <a:noFill/>
            <a:ln w="9525">
              <a:noFill/>
              <a:miter lim="800000"/>
              <a:headEnd/>
              <a:tailEnd/>
            </a:ln>
          </p:spPr>
        </p:pic>
        <p:sp>
          <p:nvSpPr>
            <p:cNvPr id="428053" name="Arc 21"/>
            <p:cNvSpPr>
              <a:spLocks/>
            </p:cNvSpPr>
            <p:nvPr/>
          </p:nvSpPr>
          <p:spPr bwMode="auto">
            <a:xfrm rot="-2916426">
              <a:off x="21" y="1807"/>
              <a:ext cx="1788" cy="492"/>
            </a:xfrm>
            <a:custGeom>
              <a:avLst/>
              <a:gdLst>
                <a:gd name="T0" fmla="*/ 0 w 21375"/>
                <a:gd name="T1" fmla="*/ 0 h 21600"/>
                <a:gd name="T2" fmla="*/ 1 w 21375"/>
                <a:gd name="T3" fmla="*/ 0 h 21600"/>
                <a:gd name="T4" fmla="*/ 0 w 21375"/>
                <a:gd name="T5" fmla="*/ 0 h 21600"/>
                <a:gd name="T6" fmla="*/ 0 60000 65536"/>
                <a:gd name="T7" fmla="*/ 0 60000 65536"/>
                <a:gd name="T8" fmla="*/ 0 60000 65536"/>
                <a:gd name="T9" fmla="*/ 0 w 21375"/>
                <a:gd name="T10" fmla="*/ 0 h 21600"/>
                <a:gd name="T11" fmla="*/ 21375 w 21375"/>
                <a:gd name="T12" fmla="*/ 21600 h 21600"/>
              </a:gdLst>
              <a:ahLst/>
              <a:cxnLst>
                <a:cxn ang="T6">
                  <a:pos x="T0" y="T1"/>
                </a:cxn>
                <a:cxn ang="T7">
                  <a:pos x="T2" y="T3"/>
                </a:cxn>
                <a:cxn ang="T8">
                  <a:pos x="T4" y="T5"/>
                </a:cxn>
              </a:cxnLst>
              <a:rect l="T9" t="T10" r="T11" b="T12"/>
              <a:pathLst>
                <a:path w="21375" h="21600" fill="none" extrusionOk="0">
                  <a:moveTo>
                    <a:pt x="0" y="89"/>
                  </a:moveTo>
                  <a:cubicBezTo>
                    <a:pt x="651" y="29"/>
                    <a:pt x="1305" y="-1"/>
                    <a:pt x="1960" y="-1"/>
                  </a:cubicBezTo>
                  <a:cubicBezTo>
                    <a:pt x="10219" y="-1"/>
                    <a:pt x="17755" y="4709"/>
                    <a:pt x="21374" y="12133"/>
                  </a:cubicBezTo>
                </a:path>
                <a:path w="21375" h="21600" stroke="0" extrusionOk="0">
                  <a:moveTo>
                    <a:pt x="0" y="89"/>
                  </a:moveTo>
                  <a:cubicBezTo>
                    <a:pt x="651" y="29"/>
                    <a:pt x="1305" y="-1"/>
                    <a:pt x="1960" y="-1"/>
                  </a:cubicBezTo>
                  <a:cubicBezTo>
                    <a:pt x="10219" y="-1"/>
                    <a:pt x="17755" y="4709"/>
                    <a:pt x="21374" y="12133"/>
                  </a:cubicBezTo>
                  <a:lnTo>
                    <a:pt x="1960" y="21600"/>
                  </a:lnTo>
                  <a:close/>
                </a:path>
              </a:pathLst>
            </a:custGeom>
            <a:noFill/>
            <a:ln w="28575">
              <a:solidFill>
                <a:schemeClr val="tx1"/>
              </a:solidFill>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28054" name="Line 22"/>
            <p:cNvSpPr>
              <a:spLocks noChangeShapeType="1"/>
            </p:cNvSpPr>
            <p:nvPr/>
          </p:nvSpPr>
          <p:spPr bwMode="auto">
            <a:xfrm flipV="1">
              <a:off x="829" y="1379"/>
              <a:ext cx="0" cy="496"/>
            </a:xfrm>
            <a:prstGeom prst="line">
              <a:avLst/>
            </a:prstGeom>
            <a:noFill/>
            <a:ln w="28575">
              <a:solidFill>
                <a:schemeClr val="tx1"/>
              </a:solidFill>
              <a:prstDash val="dash"/>
              <a:round/>
              <a:headEnd/>
              <a:tailEnd/>
            </a:ln>
          </p:spPr>
          <p:txBody>
            <a:bodyPr>
              <a:prstTxWarp prst="textNoShape">
                <a:avLst/>
              </a:prstTxWarp>
            </a:bodyPr>
            <a:lstStyle/>
            <a:p>
              <a:endParaRPr lang="en-US"/>
            </a:p>
          </p:txBody>
        </p:sp>
        <p:sp>
          <p:nvSpPr>
            <p:cNvPr id="428055" name="Line 23"/>
            <p:cNvSpPr>
              <a:spLocks noChangeShapeType="1"/>
            </p:cNvSpPr>
            <p:nvPr/>
          </p:nvSpPr>
          <p:spPr bwMode="auto">
            <a:xfrm flipV="1">
              <a:off x="96" y="1034"/>
              <a:ext cx="1197" cy="841"/>
            </a:xfrm>
            <a:prstGeom prst="line">
              <a:avLst/>
            </a:prstGeom>
            <a:noFill/>
            <a:ln w="28575">
              <a:solidFill>
                <a:schemeClr val="tx1"/>
              </a:solidFill>
              <a:round/>
              <a:headEnd/>
              <a:tailEnd/>
            </a:ln>
          </p:spPr>
          <p:txBody>
            <a:bodyPr>
              <a:prstTxWarp prst="textNoShape">
                <a:avLst/>
              </a:prstTxWarp>
            </a:bodyPr>
            <a:lstStyle/>
            <a:p>
              <a:endParaRPr lang="en-US"/>
            </a:p>
          </p:txBody>
        </p:sp>
        <p:pic>
          <p:nvPicPr>
            <p:cNvPr id="428056" name="Picture 24" descr="MCj03080410000[1]"/>
            <p:cNvPicPr>
              <a:picLocks noChangeAspect="1" noChangeArrowheads="1"/>
            </p:cNvPicPr>
            <p:nvPr/>
          </p:nvPicPr>
          <p:blipFill>
            <a:blip r:embed="rId5"/>
            <a:srcRect/>
            <a:stretch>
              <a:fillRect/>
            </a:stretch>
          </p:blipFill>
          <p:spPr bwMode="auto">
            <a:xfrm rot="-3533840">
              <a:off x="674" y="1214"/>
              <a:ext cx="254" cy="281"/>
            </a:xfrm>
            <a:prstGeom prst="rect">
              <a:avLst/>
            </a:prstGeom>
            <a:noFill/>
            <a:ln w="9525">
              <a:noFill/>
              <a:miter lim="800000"/>
              <a:headEnd/>
              <a:tailEnd/>
            </a:ln>
          </p:spPr>
        </p:pic>
        <p:sp>
          <p:nvSpPr>
            <p:cNvPr id="428057" name="Line 25"/>
            <p:cNvSpPr>
              <a:spLocks noChangeShapeType="1"/>
            </p:cNvSpPr>
            <p:nvPr/>
          </p:nvSpPr>
          <p:spPr bwMode="auto">
            <a:xfrm flipV="1">
              <a:off x="941" y="1110"/>
              <a:ext cx="167" cy="118"/>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428058" name="Text Box 26"/>
            <p:cNvSpPr txBox="1">
              <a:spLocks noChangeArrowheads="1"/>
            </p:cNvSpPr>
            <p:nvPr/>
          </p:nvSpPr>
          <p:spPr bwMode="auto">
            <a:xfrm rot="-1956045">
              <a:off x="809" y="908"/>
              <a:ext cx="625" cy="215"/>
            </a:xfrm>
            <a:prstGeom prst="rect">
              <a:avLst/>
            </a:prstGeom>
            <a:noFill/>
            <a:ln w="9525">
              <a:noFill/>
              <a:miter lim="800000"/>
              <a:headEnd/>
              <a:tailEnd/>
            </a:ln>
          </p:spPr>
          <p:txBody>
            <a:bodyPr wrap="none">
              <a:prstTxWarp prst="textNoShape">
                <a:avLst/>
              </a:prstTxWarp>
              <a:spAutoFit/>
            </a:bodyPr>
            <a:lstStyle/>
            <a:p>
              <a:pPr eaLnBrk="1" hangingPunct="1"/>
              <a:r>
                <a:rPr lang="en-US" sz="1400">
                  <a:ea typeface="Arial" charset="0"/>
                  <a:cs typeface="Arial" charset="0"/>
                </a:rPr>
                <a:t>flight track</a:t>
              </a:r>
            </a:p>
          </p:txBody>
        </p:sp>
        <p:sp>
          <p:nvSpPr>
            <p:cNvPr id="428059" name="Line 27"/>
            <p:cNvSpPr>
              <a:spLocks noChangeShapeType="1"/>
            </p:cNvSpPr>
            <p:nvPr/>
          </p:nvSpPr>
          <p:spPr bwMode="auto">
            <a:xfrm>
              <a:off x="875" y="2495"/>
              <a:ext cx="189" cy="103"/>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428060" name="Text Box 28"/>
            <p:cNvSpPr txBox="1">
              <a:spLocks noChangeArrowheads="1"/>
            </p:cNvSpPr>
            <p:nvPr/>
          </p:nvSpPr>
          <p:spPr bwMode="auto">
            <a:xfrm rot="2029569">
              <a:off x="659" y="2615"/>
              <a:ext cx="588" cy="172"/>
            </a:xfrm>
            <a:prstGeom prst="rect">
              <a:avLst/>
            </a:prstGeom>
            <a:noFill/>
            <a:ln w="9525">
              <a:noFill/>
              <a:miter lim="800000"/>
              <a:headEnd/>
              <a:tailEnd/>
            </a:ln>
          </p:spPr>
          <p:txBody>
            <a:bodyPr wrap="none">
              <a:prstTxWarp prst="textNoShape">
                <a:avLst/>
              </a:prstTxWarp>
              <a:spAutoFit/>
            </a:bodyPr>
            <a:lstStyle/>
            <a:p>
              <a:pPr eaLnBrk="1" hangingPunct="1"/>
              <a:r>
                <a:rPr lang="en-US" sz="1000">
                  <a:ea typeface="Arial" charset="0"/>
                  <a:cs typeface="Arial" charset="0"/>
                </a:rPr>
                <a:t>ground range</a:t>
              </a:r>
            </a:p>
          </p:txBody>
        </p:sp>
        <p:sp>
          <p:nvSpPr>
            <p:cNvPr id="428061" name="Arc 29"/>
            <p:cNvSpPr>
              <a:spLocks/>
            </p:cNvSpPr>
            <p:nvPr/>
          </p:nvSpPr>
          <p:spPr bwMode="auto">
            <a:xfrm rot="-2916426">
              <a:off x="231" y="1920"/>
              <a:ext cx="1789" cy="492"/>
            </a:xfrm>
            <a:custGeom>
              <a:avLst/>
              <a:gdLst>
                <a:gd name="T0" fmla="*/ 0 w 21375"/>
                <a:gd name="T1" fmla="*/ 0 h 21600"/>
                <a:gd name="T2" fmla="*/ 1 w 21375"/>
                <a:gd name="T3" fmla="*/ 0 h 21600"/>
                <a:gd name="T4" fmla="*/ 0 w 21375"/>
                <a:gd name="T5" fmla="*/ 0 h 21600"/>
                <a:gd name="T6" fmla="*/ 0 60000 65536"/>
                <a:gd name="T7" fmla="*/ 0 60000 65536"/>
                <a:gd name="T8" fmla="*/ 0 60000 65536"/>
                <a:gd name="T9" fmla="*/ 0 w 21375"/>
                <a:gd name="T10" fmla="*/ 0 h 21600"/>
                <a:gd name="T11" fmla="*/ 21375 w 21375"/>
                <a:gd name="T12" fmla="*/ 21600 h 21600"/>
              </a:gdLst>
              <a:ahLst/>
              <a:cxnLst>
                <a:cxn ang="T6">
                  <a:pos x="T0" y="T1"/>
                </a:cxn>
                <a:cxn ang="T7">
                  <a:pos x="T2" y="T3"/>
                </a:cxn>
                <a:cxn ang="T8">
                  <a:pos x="T4" y="T5"/>
                </a:cxn>
              </a:cxnLst>
              <a:rect l="T9" t="T10" r="T11" b="T12"/>
              <a:pathLst>
                <a:path w="21375" h="21600" fill="none" extrusionOk="0">
                  <a:moveTo>
                    <a:pt x="0" y="89"/>
                  </a:moveTo>
                  <a:cubicBezTo>
                    <a:pt x="651" y="29"/>
                    <a:pt x="1305" y="-1"/>
                    <a:pt x="1960" y="-1"/>
                  </a:cubicBezTo>
                  <a:cubicBezTo>
                    <a:pt x="10219" y="-1"/>
                    <a:pt x="17755" y="4709"/>
                    <a:pt x="21374" y="12133"/>
                  </a:cubicBezTo>
                </a:path>
                <a:path w="21375" h="21600" stroke="0" extrusionOk="0">
                  <a:moveTo>
                    <a:pt x="0" y="89"/>
                  </a:moveTo>
                  <a:cubicBezTo>
                    <a:pt x="651" y="29"/>
                    <a:pt x="1305" y="-1"/>
                    <a:pt x="1960" y="-1"/>
                  </a:cubicBezTo>
                  <a:cubicBezTo>
                    <a:pt x="10219" y="-1"/>
                    <a:pt x="17755" y="4709"/>
                    <a:pt x="21374" y="12133"/>
                  </a:cubicBezTo>
                  <a:lnTo>
                    <a:pt x="1960" y="21600"/>
                  </a:lnTo>
                  <a:close/>
                </a:path>
              </a:pathLst>
            </a:custGeom>
            <a:noFill/>
            <a:ln w="12700">
              <a:solidFill>
                <a:schemeClr val="tx1"/>
              </a:solidFill>
              <a:prstDash val="dash"/>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28062" name="Line 30"/>
            <p:cNvSpPr>
              <a:spLocks noChangeShapeType="1"/>
            </p:cNvSpPr>
            <p:nvPr/>
          </p:nvSpPr>
          <p:spPr bwMode="auto">
            <a:xfrm>
              <a:off x="669" y="2328"/>
              <a:ext cx="887" cy="513"/>
            </a:xfrm>
            <a:prstGeom prst="line">
              <a:avLst/>
            </a:prstGeom>
            <a:noFill/>
            <a:ln w="9525">
              <a:solidFill>
                <a:schemeClr val="tx1"/>
              </a:solidFill>
              <a:round/>
              <a:headEnd/>
              <a:tailEnd/>
            </a:ln>
          </p:spPr>
          <p:txBody>
            <a:bodyPr>
              <a:prstTxWarp prst="textNoShape">
                <a:avLst/>
              </a:prstTxWarp>
            </a:bodyPr>
            <a:lstStyle/>
            <a:p>
              <a:endParaRPr lang="en-US"/>
            </a:p>
          </p:txBody>
        </p:sp>
        <p:sp>
          <p:nvSpPr>
            <p:cNvPr id="428063" name="Line 31"/>
            <p:cNvSpPr>
              <a:spLocks noChangeShapeType="1"/>
            </p:cNvSpPr>
            <p:nvPr/>
          </p:nvSpPr>
          <p:spPr bwMode="auto">
            <a:xfrm>
              <a:off x="1419" y="1703"/>
              <a:ext cx="853" cy="441"/>
            </a:xfrm>
            <a:prstGeom prst="line">
              <a:avLst/>
            </a:prstGeom>
            <a:noFill/>
            <a:ln w="9525">
              <a:solidFill>
                <a:schemeClr val="tx1"/>
              </a:solidFill>
              <a:round/>
              <a:headEnd/>
              <a:tailEnd/>
            </a:ln>
          </p:spPr>
          <p:txBody>
            <a:bodyPr>
              <a:prstTxWarp prst="textNoShape">
                <a:avLst/>
              </a:prstTxWarp>
            </a:bodyPr>
            <a:lstStyle/>
            <a:p>
              <a:endParaRPr lang="en-US"/>
            </a:p>
          </p:txBody>
        </p:sp>
        <p:sp>
          <p:nvSpPr>
            <p:cNvPr id="428064" name="Line 32"/>
            <p:cNvSpPr>
              <a:spLocks noChangeShapeType="1"/>
            </p:cNvSpPr>
            <p:nvPr/>
          </p:nvSpPr>
          <p:spPr bwMode="auto">
            <a:xfrm rot="276981">
              <a:off x="935" y="1538"/>
              <a:ext cx="171" cy="164"/>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428065" name="Text Box 33"/>
            <p:cNvSpPr txBox="1">
              <a:spLocks noChangeArrowheads="1"/>
            </p:cNvSpPr>
            <p:nvPr/>
          </p:nvSpPr>
          <p:spPr bwMode="auto">
            <a:xfrm rot="2769760">
              <a:off x="949" y="1309"/>
              <a:ext cx="356" cy="250"/>
            </a:xfrm>
            <a:prstGeom prst="rect">
              <a:avLst/>
            </a:prstGeom>
            <a:noFill/>
            <a:ln w="9525">
              <a:noFill/>
              <a:miter lim="800000"/>
              <a:headEnd/>
              <a:tailEnd/>
            </a:ln>
          </p:spPr>
          <p:txBody>
            <a:bodyPr wrap="none">
              <a:prstTxWarp prst="textNoShape">
                <a:avLst/>
              </a:prstTxWarp>
              <a:spAutoFit/>
            </a:bodyPr>
            <a:lstStyle/>
            <a:p>
              <a:pPr eaLnBrk="1" hangingPunct="1"/>
              <a:r>
                <a:rPr lang="en-US" sz="1000">
                  <a:ea typeface="Arial" charset="0"/>
                  <a:cs typeface="Arial" charset="0"/>
                </a:rPr>
                <a:t>slant </a:t>
              </a:r>
            </a:p>
            <a:p>
              <a:pPr eaLnBrk="1" hangingPunct="1"/>
              <a:r>
                <a:rPr lang="en-US" sz="1000">
                  <a:ea typeface="Arial" charset="0"/>
                  <a:cs typeface="Arial" charset="0"/>
                </a:rPr>
                <a:t>range</a:t>
              </a:r>
            </a:p>
          </p:txBody>
        </p:sp>
        <p:sp>
          <p:nvSpPr>
            <p:cNvPr id="428066" name="Text Box 34"/>
            <p:cNvSpPr txBox="1">
              <a:spLocks noChangeArrowheads="1"/>
            </p:cNvSpPr>
            <p:nvPr/>
          </p:nvSpPr>
          <p:spPr bwMode="auto">
            <a:xfrm rot="-2563312">
              <a:off x="1338" y="2527"/>
              <a:ext cx="600" cy="193"/>
            </a:xfrm>
            <a:prstGeom prst="rect">
              <a:avLst/>
            </a:prstGeom>
            <a:noFill/>
            <a:ln w="9525">
              <a:noFill/>
              <a:miter lim="800000"/>
              <a:headEnd/>
              <a:tailEnd/>
            </a:ln>
          </p:spPr>
          <p:txBody>
            <a:bodyPr wrap="none">
              <a:prstTxWarp prst="textNoShape">
                <a:avLst/>
              </a:prstTxWarp>
              <a:spAutoFit/>
            </a:bodyPr>
            <a:lstStyle/>
            <a:p>
              <a:pPr eaLnBrk="1" hangingPunct="1"/>
              <a:r>
                <a:rPr lang="en-US" sz="1200">
                  <a:ea typeface="Arial" charset="0"/>
                  <a:cs typeface="Arial" charset="0"/>
                </a:rPr>
                <a:t>SAR image</a:t>
              </a:r>
            </a:p>
          </p:txBody>
        </p:sp>
        <p:sp>
          <p:nvSpPr>
            <p:cNvPr id="428067" name="Line 35"/>
            <p:cNvSpPr>
              <a:spLocks noChangeShapeType="1"/>
            </p:cNvSpPr>
            <p:nvPr/>
          </p:nvSpPr>
          <p:spPr bwMode="auto">
            <a:xfrm>
              <a:off x="573" y="1703"/>
              <a:ext cx="143" cy="388"/>
            </a:xfrm>
            <a:prstGeom prst="line">
              <a:avLst/>
            </a:prstGeom>
            <a:noFill/>
            <a:ln w="28575">
              <a:solidFill>
                <a:schemeClr val="tx1"/>
              </a:solidFill>
              <a:prstDash val="dash"/>
              <a:round/>
              <a:headEnd/>
              <a:tailEnd/>
            </a:ln>
          </p:spPr>
          <p:txBody>
            <a:bodyPr>
              <a:prstTxWarp prst="textNoShape">
                <a:avLst/>
              </a:prstTxWarp>
            </a:bodyPr>
            <a:lstStyle/>
            <a:p>
              <a:endParaRPr lang="en-US"/>
            </a:p>
          </p:txBody>
        </p:sp>
        <p:sp>
          <p:nvSpPr>
            <p:cNvPr id="428068" name="Line 36"/>
            <p:cNvSpPr>
              <a:spLocks noChangeShapeType="1"/>
            </p:cNvSpPr>
            <p:nvPr/>
          </p:nvSpPr>
          <p:spPr bwMode="auto">
            <a:xfrm>
              <a:off x="618" y="1746"/>
              <a:ext cx="302" cy="258"/>
            </a:xfrm>
            <a:prstGeom prst="line">
              <a:avLst/>
            </a:prstGeom>
            <a:noFill/>
            <a:ln w="28575">
              <a:solidFill>
                <a:schemeClr val="tx1"/>
              </a:solidFill>
              <a:prstDash val="dash"/>
              <a:round/>
              <a:headEnd/>
              <a:tailEnd/>
            </a:ln>
          </p:spPr>
          <p:txBody>
            <a:bodyPr>
              <a:prstTxWarp prst="textNoShape">
                <a:avLst/>
              </a:prstTxWarp>
            </a:bodyPr>
            <a:lstStyle/>
            <a:p>
              <a:endParaRPr lang="en-US"/>
            </a:p>
          </p:txBody>
        </p:sp>
        <p:sp>
          <p:nvSpPr>
            <p:cNvPr id="428069" name="Arc 37"/>
            <p:cNvSpPr>
              <a:spLocks/>
            </p:cNvSpPr>
            <p:nvPr/>
          </p:nvSpPr>
          <p:spPr bwMode="auto">
            <a:xfrm flipV="1">
              <a:off x="1106" y="1821"/>
              <a:ext cx="226" cy="1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28070" name="Arc 38"/>
            <p:cNvSpPr>
              <a:spLocks/>
            </p:cNvSpPr>
            <p:nvPr/>
          </p:nvSpPr>
          <p:spPr bwMode="auto">
            <a:xfrm flipV="1">
              <a:off x="1119" y="1854"/>
              <a:ext cx="273" cy="237"/>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01" y="-1"/>
                    <a:pt x="21418" y="9472"/>
                    <a:pt x="21597" y="21273"/>
                  </a:cubicBezTo>
                </a:path>
                <a:path w="21598" h="21600" stroke="0" extrusionOk="0">
                  <a:moveTo>
                    <a:pt x="0" y="-1"/>
                  </a:moveTo>
                  <a:cubicBezTo>
                    <a:pt x="11801" y="-1"/>
                    <a:pt x="21418" y="9472"/>
                    <a:pt x="21597" y="21273"/>
                  </a:cubicBezTo>
                  <a:lnTo>
                    <a:pt x="0" y="21600"/>
                  </a:lnTo>
                  <a:close/>
                </a:path>
              </a:pathLst>
            </a:custGeom>
            <a:noFill/>
            <a:ln w="9525">
              <a:solidFill>
                <a:schemeClr val="tx1"/>
              </a:solidFill>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28071" name="Text Box 39"/>
            <p:cNvSpPr txBox="1">
              <a:spLocks noChangeArrowheads="1"/>
            </p:cNvSpPr>
            <p:nvPr/>
          </p:nvSpPr>
          <p:spPr bwMode="auto">
            <a:xfrm>
              <a:off x="1609" y="1560"/>
              <a:ext cx="306" cy="279"/>
            </a:xfrm>
            <a:prstGeom prst="rect">
              <a:avLst/>
            </a:prstGeom>
            <a:noFill/>
            <a:ln w="9525">
              <a:noFill/>
              <a:miter lim="800000"/>
              <a:headEnd/>
              <a:tailEnd/>
            </a:ln>
          </p:spPr>
          <p:txBody>
            <a:bodyPr wrap="none">
              <a:prstTxWarp prst="textNoShape">
                <a:avLst/>
              </a:prstTxWarp>
              <a:spAutoFit/>
            </a:bodyPr>
            <a:lstStyle/>
            <a:p>
              <a:pPr eaLnBrk="1" hangingPunct="1"/>
              <a:r>
                <a:rPr lang="en-US" sz="1000">
                  <a:ea typeface="Arial" charset="0"/>
                  <a:cs typeface="Arial" charset="0"/>
                </a:rPr>
                <a:t>chirp</a:t>
              </a:r>
            </a:p>
            <a:p>
              <a:pPr eaLnBrk="1" hangingPunct="1"/>
              <a:r>
                <a:rPr lang="en-US" sz="1000">
                  <a:ea typeface="Arial" charset="0"/>
                  <a:cs typeface="Arial" charset="0"/>
                </a:rPr>
                <a:t>pulse</a:t>
              </a:r>
            </a:p>
          </p:txBody>
        </p:sp>
        <p:sp>
          <p:nvSpPr>
            <p:cNvPr id="428072" name="Arc 40"/>
            <p:cNvSpPr>
              <a:spLocks/>
            </p:cNvSpPr>
            <p:nvPr/>
          </p:nvSpPr>
          <p:spPr bwMode="auto">
            <a:xfrm rot="20469351" flipV="1">
              <a:off x="643" y="1842"/>
              <a:ext cx="75" cy="4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28073" name="Arc 41"/>
            <p:cNvSpPr>
              <a:spLocks/>
            </p:cNvSpPr>
            <p:nvPr/>
          </p:nvSpPr>
          <p:spPr bwMode="auto">
            <a:xfrm rot="20469351" flipV="1">
              <a:off x="652" y="1847"/>
              <a:ext cx="91" cy="63"/>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0" y="-1"/>
                  </a:moveTo>
                  <a:cubicBezTo>
                    <a:pt x="11801" y="-1"/>
                    <a:pt x="21418" y="9472"/>
                    <a:pt x="21597" y="21273"/>
                  </a:cubicBezTo>
                </a:path>
                <a:path w="21598" h="21600" stroke="0" extrusionOk="0">
                  <a:moveTo>
                    <a:pt x="0" y="-1"/>
                  </a:moveTo>
                  <a:cubicBezTo>
                    <a:pt x="11801" y="-1"/>
                    <a:pt x="21418" y="9472"/>
                    <a:pt x="21597" y="21273"/>
                  </a:cubicBezTo>
                  <a:lnTo>
                    <a:pt x="0" y="21600"/>
                  </a:lnTo>
                  <a:close/>
                </a:path>
              </a:pathLst>
            </a:custGeom>
            <a:noFill/>
            <a:ln w="9525">
              <a:solidFill>
                <a:schemeClr val="tx1"/>
              </a:solidFill>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pic>
          <p:nvPicPr>
            <p:cNvPr id="428074" name="Picture 42" descr="MCj03381580000[1]"/>
            <p:cNvPicPr>
              <a:picLocks noChangeAspect="1" noChangeArrowheads="1"/>
            </p:cNvPicPr>
            <p:nvPr/>
          </p:nvPicPr>
          <p:blipFill>
            <a:blip r:embed="rId6"/>
            <a:srcRect/>
            <a:stretch>
              <a:fillRect/>
            </a:stretch>
          </p:blipFill>
          <p:spPr bwMode="auto">
            <a:xfrm>
              <a:off x="1459" y="2282"/>
              <a:ext cx="150" cy="134"/>
            </a:xfrm>
            <a:prstGeom prst="rect">
              <a:avLst/>
            </a:prstGeom>
            <a:noFill/>
            <a:ln w="9525">
              <a:noFill/>
              <a:miter lim="800000"/>
              <a:headEnd/>
              <a:tailEnd/>
            </a:ln>
          </p:spPr>
        </p:pic>
        <p:pic>
          <p:nvPicPr>
            <p:cNvPr id="428075" name="Picture 43" descr="MCj03039450000[1]"/>
            <p:cNvPicPr>
              <a:picLocks noChangeAspect="1" noChangeArrowheads="1"/>
            </p:cNvPicPr>
            <p:nvPr/>
          </p:nvPicPr>
          <p:blipFill>
            <a:blip r:embed="rId7"/>
            <a:srcRect/>
            <a:stretch>
              <a:fillRect/>
            </a:stretch>
          </p:blipFill>
          <p:spPr bwMode="auto">
            <a:xfrm>
              <a:off x="1766" y="2240"/>
              <a:ext cx="152" cy="83"/>
            </a:xfrm>
            <a:prstGeom prst="rect">
              <a:avLst/>
            </a:prstGeom>
            <a:noFill/>
            <a:ln w="9525">
              <a:noFill/>
              <a:miter lim="800000"/>
              <a:headEnd/>
              <a:tailEnd/>
            </a:ln>
          </p:spPr>
        </p:pic>
        <p:sp>
          <p:nvSpPr>
            <p:cNvPr id="428076" name="Line 44"/>
            <p:cNvSpPr>
              <a:spLocks noChangeShapeType="1"/>
            </p:cNvSpPr>
            <p:nvPr/>
          </p:nvSpPr>
          <p:spPr bwMode="auto">
            <a:xfrm flipH="1">
              <a:off x="1329" y="1702"/>
              <a:ext cx="283" cy="20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pic>
          <p:nvPicPr>
            <p:cNvPr id="428077" name="Picture 45" descr="MCj03080410000[1]"/>
            <p:cNvPicPr>
              <a:picLocks noChangeAspect="1" noChangeArrowheads="1"/>
            </p:cNvPicPr>
            <p:nvPr/>
          </p:nvPicPr>
          <p:blipFill>
            <a:blip r:embed="rId5">
              <a:lum bright="60000"/>
            </a:blip>
            <a:srcRect/>
            <a:stretch>
              <a:fillRect/>
            </a:stretch>
          </p:blipFill>
          <p:spPr bwMode="auto">
            <a:xfrm rot="-3533840">
              <a:off x="354" y="1432"/>
              <a:ext cx="254" cy="281"/>
            </a:xfrm>
            <a:prstGeom prst="rect">
              <a:avLst/>
            </a:prstGeom>
            <a:noFill/>
            <a:ln w="9525">
              <a:noFill/>
              <a:miter lim="800000"/>
              <a:headEnd/>
              <a:tailEnd/>
            </a:ln>
          </p:spPr>
        </p:pic>
      </p:grpSp>
      <p:grpSp>
        <p:nvGrpSpPr>
          <p:cNvPr id="428078" name="Group 46"/>
          <p:cNvGrpSpPr>
            <a:grpSpLocks/>
          </p:cNvGrpSpPr>
          <p:nvPr/>
        </p:nvGrpSpPr>
        <p:grpSpPr bwMode="auto">
          <a:xfrm>
            <a:off x="8604250" y="3213100"/>
            <a:ext cx="381000" cy="2060575"/>
            <a:chOff x="5420" y="2024"/>
            <a:chExt cx="240" cy="1298"/>
          </a:xfrm>
        </p:grpSpPr>
        <p:sp>
          <p:nvSpPr>
            <p:cNvPr id="428079" name="Line 47"/>
            <p:cNvSpPr>
              <a:spLocks noChangeShapeType="1"/>
            </p:cNvSpPr>
            <p:nvPr/>
          </p:nvSpPr>
          <p:spPr bwMode="auto">
            <a:xfrm>
              <a:off x="5420" y="2213"/>
              <a:ext cx="0" cy="84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28080" name="Text Box 48"/>
            <p:cNvSpPr txBox="1">
              <a:spLocks noChangeArrowheads="1"/>
            </p:cNvSpPr>
            <p:nvPr/>
          </p:nvSpPr>
          <p:spPr bwMode="auto">
            <a:xfrm rot="5400000" flipV="1">
              <a:off x="4905" y="2567"/>
              <a:ext cx="1298" cy="212"/>
            </a:xfrm>
            <a:prstGeom prst="rect">
              <a:avLst/>
            </a:prstGeom>
            <a:noFill/>
            <a:ln w="9525">
              <a:noFill/>
              <a:miter lim="800000"/>
              <a:headEnd/>
              <a:tailEnd/>
            </a:ln>
          </p:spPr>
          <p:txBody>
            <a:bodyPr wrap="none">
              <a:prstTxWarp prst="textNoShape">
                <a:avLst/>
              </a:prstTxWarp>
              <a:spAutoFit/>
            </a:bodyPr>
            <a:lstStyle/>
            <a:p>
              <a:pPr eaLnBrk="1" hangingPunct="1"/>
              <a:r>
                <a:rPr lang="en-US" sz="1600">
                  <a:ea typeface="Arial" charset="0"/>
                  <a:cs typeface="Arial" charset="0"/>
                </a:rPr>
                <a:t>Flight track / azimuth</a:t>
              </a:r>
            </a:p>
          </p:txBody>
        </p:sp>
      </p:grpSp>
      <p:sp>
        <p:nvSpPr>
          <p:cNvPr id="428081" name="Text Box 49"/>
          <p:cNvSpPr txBox="1">
            <a:spLocks noChangeArrowheads="1"/>
          </p:cNvSpPr>
          <p:nvPr/>
        </p:nvSpPr>
        <p:spPr bwMode="auto">
          <a:xfrm>
            <a:off x="5110163" y="2225675"/>
            <a:ext cx="3309937" cy="581025"/>
          </a:xfrm>
          <a:prstGeom prst="rect">
            <a:avLst/>
          </a:prstGeom>
          <a:noFill/>
          <a:ln w="9525">
            <a:noFill/>
            <a:miter lim="800000"/>
            <a:headEnd/>
            <a:tailEnd/>
          </a:ln>
        </p:spPr>
        <p:txBody>
          <a:bodyPr wrap="none">
            <a:prstTxWarp prst="textNoShape">
              <a:avLst/>
            </a:prstTxWarp>
            <a:spAutoFit/>
          </a:bodyPr>
          <a:lstStyle/>
          <a:p>
            <a:pPr algn="ctr" eaLnBrk="1" hangingPunct="1"/>
            <a:r>
              <a:rPr lang="en-US" sz="1600">
                <a:ea typeface="Arial" charset="0"/>
                <a:cs typeface="Arial" charset="0"/>
              </a:rPr>
              <a:t>ERS-1 SAR amplitude image over </a:t>
            </a:r>
          </a:p>
          <a:p>
            <a:pPr algn="ctr" eaLnBrk="1" hangingPunct="1"/>
            <a:r>
              <a:rPr lang="en-US" sz="1600">
                <a:ea typeface="Arial" charset="0"/>
                <a:cs typeface="Arial" charset="0"/>
              </a:rPr>
              <a:t>Landers, CA</a:t>
            </a:r>
          </a:p>
        </p:txBody>
      </p:sp>
      <p:sp>
        <p:nvSpPr>
          <p:cNvPr id="428082" name="Text Box 50"/>
          <p:cNvSpPr txBox="1">
            <a:spLocks noChangeArrowheads="1"/>
          </p:cNvSpPr>
          <p:nvPr/>
        </p:nvSpPr>
        <p:spPr bwMode="auto">
          <a:xfrm>
            <a:off x="365125" y="5407025"/>
            <a:ext cx="4400550" cy="703263"/>
          </a:xfrm>
          <a:prstGeom prst="rect">
            <a:avLst/>
          </a:prstGeom>
          <a:noFill/>
          <a:ln w="9525">
            <a:noFill/>
            <a:miter lim="800000"/>
            <a:headEnd/>
            <a:tailEnd/>
          </a:ln>
        </p:spPr>
        <p:txBody>
          <a:bodyPr wrap="none">
            <a:prstTxWarp prst="textNoShape">
              <a:avLst/>
            </a:prstTxWarp>
            <a:spAutoFit/>
          </a:bodyPr>
          <a:lstStyle/>
          <a:p>
            <a:pPr eaLnBrk="1" hangingPunct="1">
              <a:buFontTx/>
              <a:buChar char="•"/>
            </a:pPr>
            <a:r>
              <a:rPr lang="en-US" sz="1600">
                <a:ea typeface="Arial" charset="0"/>
                <a:cs typeface="Arial" charset="0"/>
              </a:rPr>
              <a:t>   Pulse compression focuses echoes in range</a:t>
            </a:r>
          </a:p>
          <a:p>
            <a:pPr eaLnBrk="1" hangingPunct="1">
              <a:buFontTx/>
              <a:buChar char="•"/>
            </a:pPr>
            <a:endParaRPr lang="en-US" sz="800">
              <a:ea typeface="Arial" charset="0"/>
              <a:cs typeface="Arial" charset="0"/>
            </a:endParaRPr>
          </a:p>
          <a:p>
            <a:pPr eaLnBrk="1" hangingPunct="1">
              <a:buFontTx/>
              <a:buChar char="•"/>
            </a:pPr>
            <a:r>
              <a:rPr lang="en-US" sz="1600">
                <a:ea typeface="Arial" charset="0"/>
                <a:cs typeface="Arial" charset="0"/>
              </a:rPr>
              <a:t>   Doppler analysis focuses echoes in azimuth</a:t>
            </a:r>
            <a:endParaRPr lang="en-US" sz="180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ate Placeholder 1"/>
          <p:cNvSpPr>
            <a:spLocks noGrp="1"/>
          </p:cNvSpPr>
          <p:nvPr>
            <p:ph type="dt" sz="half" idx="10"/>
          </p:nvPr>
        </p:nvSpPr>
        <p:spPr/>
        <p:txBody>
          <a:bodyPr/>
          <a:lstStyle/>
          <a:p>
            <a:r>
              <a:rPr lang="en-US" smtClean="0"/>
              <a:t>11/16/12</a:t>
            </a:r>
            <a:endParaRPr lang="en-US"/>
          </a:p>
        </p:txBody>
      </p:sp>
      <p:sp>
        <p:nvSpPr>
          <p:cNvPr id="39" name="Footer Placeholder 2"/>
          <p:cNvSpPr>
            <a:spLocks noGrp="1"/>
          </p:cNvSpPr>
          <p:nvPr>
            <p:ph type="ftr" sz="quarter" idx="11"/>
          </p:nvPr>
        </p:nvSpPr>
        <p:spPr/>
        <p:txBody>
          <a:bodyPr/>
          <a:lstStyle/>
          <a:p>
            <a:r>
              <a:rPr lang="en-US" smtClean="0"/>
              <a:t>Kathmandu Herring</a:t>
            </a:r>
            <a:endParaRPr lang="en-US"/>
          </a:p>
        </p:txBody>
      </p:sp>
      <p:sp>
        <p:nvSpPr>
          <p:cNvPr id="40" name="Slide Number Placeholder 3"/>
          <p:cNvSpPr>
            <a:spLocks noGrp="1"/>
          </p:cNvSpPr>
          <p:nvPr>
            <p:ph type="sldNum" sz="quarter" idx="12"/>
          </p:nvPr>
        </p:nvSpPr>
        <p:spPr/>
        <p:txBody>
          <a:bodyPr/>
          <a:lstStyle/>
          <a:p>
            <a:fld id="{872413C2-AABC-044D-A6A2-BF8404669D3F}" type="slidenum">
              <a:rPr lang="en-US"/>
              <a:pPr/>
              <a:t>15</a:t>
            </a:fld>
            <a:endParaRPr lang="en-US"/>
          </a:p>
        </p:txBody>
      </p:sp>
      <p:pic>
        <p:nvPicPr>
          <p:cNvPr id="430082" name="Picture 2" descr="colorbarphase"/>
          <p:cNvPicPr>
            <a:picLocks noChangeAspect="1" noChangeArrowheads="1"/>
          </p:cNvPicPr>
          <p:nvPr/>
        </p:nvPicPr>
        <p:blipFill>
          <a:blip r:embed="rId3"/>
          <a:srcRect/>
          <a:stretch>
            <a:fillRect/>
          </a:stretch>
        </p:blipFill>
        <p:spPr bwMode="auto">
          <a:xfrm>
            <a:off x="4781550" y="6026150"/>
            <a:ext cx="1536700" cy="647700"/>
          </a:xfrm>
          <a:prstGeom prst="rect">
            <a:avLst/>
          </a:prstGeom>
          <a:noFill/>
          <a:ln w="9525">
            <a:noFill/>
            <a:miter lim="800000"/>
            <a:headEnd/>
            <a:tailEnd/>
          </a:ln>
        </p:spPr>
      </p:pic>
      <p:sp>
        <p:nvSpPr>
          <p:cNvPr id="430083" name="Text Box 3"/>
          <p:cNvSpPr txBox="1">
            <a:spLocks noChangeArrowheads="1"/>
          </p:cNvSpPr>
          <p:nvPr/>
        </p:nvSpPr>
        <p:spPr bwMode="auto">
          <a:xfrm>
            <a:off x="4862513" y="2282825"/>
            <a:ext cx="3698875" cy="581025"/>
          </a:xfrm>
          <a:prstGeom prst="rect">
            <a:avLst/>
          </a:prstGeom>
          <a:noFill/>
          <a:ln w="9525">
            <a:noFill/>
            <a:miter lim="800000"/>
            <a:headEnd/>
            <a:tailEnd/>
          </a:ln>
        </p:spPr>
        <p:txBody>
          <a:bodyPr wrap="none">
            <a:prstTxWarp prst="textNoShape">
              <a:avLst/>
            </a:prstTxWarp>
            <a:spAutoFit/>
          </a:bodyPr>
          <a:lstStyle/>
          <a:p>
            <a:pPr algn="ctr" eaLnBrk="1" hangingPunct="1"/>
            <a:r>
              <a:rPr lang="en-US" sz="1600">
                <a:ea typeface="Arial" charset="0"/>
                <a:cs typeface="Arial" charset="0"/>
              </a:rPr>
              <a:t>Radar interferogram over Landers, CA </a:t>
            </a:r>
          </a:p>
          <a:p>
            <a:pPr algn="ctr" eaLnBrk="1" hangingPunct="1"/>
            <a:r>
              <a:rPr lang="en-US" sz="1600">
                <a:ea typeface="Arial" charset="0"/>
                <a:cs typeface="Arial" charset="0"/>
              </a:rPr>
              <a:t>with topographic phase removed</a:t>
            </a:r>
          </a:p>
        </p:txBody>
      </p:sp>
      <p:pic>
        <p:nvPicPr>
          <p:cNvPr id="430084" name="Picture 4" descr="land_sea_noatmos"/>
          <p:cNvPicPr>
            <a:picLocks noChangeAspect="1" noChangeArrowheads="1"/>
          </p:cNvPicPr>
          <p:nvPr/>
        </p:nvPicPr>
        <p:blipFill>
          <a:blip r:embed="rId4">
            <a:alphaModFix amt="20000"/>
          </a:blip>
          <a:srcRect/>
          <a:stretch>
            <a:fillRect/>
          </a:stretch>
        </p:blipFill>
        <p:spPr bwMode="auto">
          <a:xfrm>
            <a:off x="881063" y="2122488"/>
            <a:ext cx="2590800" cy="2206625"/>
          </a:xfrm>
          <a:prstGeom prst="rect">
            <a:avLst/>
          </a:prstGeom>
          <a:noFill/>
          <a:ln w="9525">
            <a:noFill/>
            <a:miter lim="800000"/>
            <a:headEnd/>
            <a:tailEnd/>
          </a:ln>
        </p:spPr>
      </p:pic>
      <p:sp>
        <p:nvSpPr>
          <p:cNvPr id="430085" name="Line 5"/>
          <p:cNvSpPr>
            <a:spLocks noChangeShapeType="1"/>
          </p:cNvSpPr>
          <p:nvPr/>
        </p:nvSpPr>
        <p:spPr bwMode="auto">
          <a:xfrm>
            <a:off x="881063" y="2122488"/>
            <a:ext cx="0" cy="2206625"/>
          </a:xfrm>
          <a:prstGeom prst="line">
            <a:avLst/>
          </a:prstGeom>
          <a:noFill/>
          <a:ln w="38100">
            <a:solidFill>
              <a:schemeClr val="tx1"/>
            </a:solidFill>
            <a:round/>
            <a:headEnd/>
            <a:tailEnd/>
          </a:ln>
        </p:spPr>
        <p:txBody>
          <a:bodyPr>
            <a:prstTxWarp prst="textNoShape">
              <a:avLst/>
            </a:prstTxWarp>
          </a:bodyPr>
          <a:lstStyle/>
          <a:p>
            <a:endParaRPr lang="en-US"/>
          </a:p>
        </p:txBody>
      </p:sp>
      <p:sp>
        <p:nvSpPr>
          <p:cNvPr id="430086" name="Line 6"/>
          <p:cNvSpPr>
            <a:spLocks noChangeShapeType="1"/>
          </p:cNvSpPr>
          <p:nvPr/>
        </p:nvSpPr>
        <p:spPr bwMode="auto">
          <a:xfrm>
            <a:off x="881063" y="4329113"/>
            <a:ext cx="2841625" cy="0"/>
          </a:xfrm>
          <a:prstGeom prst="line">
            <a:avLst/>
          </a:prstGeom>
          <a:noFill/>
          <a:ln w="38100">
            <a:solidFill>
              <a:schemeClr val="tx1"/>
            </a:solidFill>
            <a:round/>
            <a:headEnd/>
            <a:tailEnd/>
          </a:ln>
        </p:spPr>
        <p:txBody>
          <a:bodyPr>
            <a:prstTxWarp prst="textNoShape">
              <a:avLst/>
            </a:prstTxWarp>
          </a:bodyPr>
          <a:lstStyle/>
          <a:p>
            <a:endParaRPr lang="en-US"/>
          </a:p>
        </p:txBody>
      </p:sp>
      <p:pic>
        <p:nvPicPr>
          <p:cNvPr id="430087" name="Picture 7" descr="MCj03080410000[1]"/>
          <p:cNvPicPr>
            <a:picLocks noChangeAspect="1" noChangeArrowheads="1"/>
          </p:cNvPicPr>
          <p:nvPr/>
        </p:nvPicPr>
        <p:blipFill>
          <a:blip r:embed="rId5"/>
          <a:srcRect/>
          <a:stretch>
            <a:fillRect/>
          </a:stretch>
        </p:blipFill>
        <p:spPr bwMode="auto">
          <a:xfrm rot="-2995056">
            <a:off x="619125" y="1685925"/>
            <a:ext cx="315913" cy="315913"/>
          </a:xfrm>
          <a:prstGeom prst="rect">
            <a:avLst/>
          </a:prstGeom>
          <a:noFill/>
          <a:ln w="9525">
            <a:noFill/>
            <a:miter lim="800000"/>
            <a:headEnd/>
            <a:tailEnd/>
          </a:ln>
        </p:spPr>
      </p:pic>
      <p:pic>
        <p:nvPicPr>
          <p:cNvPr id="430088" name="Picture 8" descr="MCj03080410000[1]"/>
          <p:cNvPicPr>
            <a:picLocks noChangeAspect="1" noChangeArrowheads="1"/>
          </p:cNvPicPr>
          <p:nvPr/>
        </p:nvPicPr>
        <p:blipFill>
          <a:blip r:embed="rId5"/>
          <a:srcRect/>
          <a:stretch>
            <a:fillRect/>
          </a:stretch>
        </p:blipFill>
        <p:spPr bwMode="auto">
          <a:xfrm rot="-1479844">
            <a:off x="1568450" y="1438275"/>
            <a:ext cx="315913" cy="315913"/>
          </a:xfrm>
          <a:prstGeom prst="rect">
            <a:avLst/>
          </a:prstGeom>
          <a:noFill/>
          <a:ln w="9525">
            <a:noFill/>
            <a:miter lim="800000"/>
            <a:headEnd/>
            <a:tailEnd/>
          </a:ln>
        </p:spPr>
      </p:pic>
      <p:sp>
        <p:nvSpPr>
          <p:cNvPr id="430089" name="Line 9"/>
          <p:cNvSpPr>
            <a:spLocks noChangeShapeType="1"/>
          </p:cNvSpPr>
          <p:nvPr/>
        </p:nvSpPr>
        <p:spPr bwMode="auto">
          <a:xfrm>
            <a:off x="881063" y="2001838"/>
            <a:ext cx="1112837" cy="2058987"/>
          </a:xfrm>
          <a:prstGeom prst="line">
            <a:avLst/>
          </a:prstGeom>
          <a:noFill/>
          <a:ln w="9525">
            <a:solidFill>
              <a:schemeClr val="tx1"/>
            </a:solidFill>
            <a:round/>
            <a:headEnd/>
            <a:tailEnd/>
          </a:ln>
        </p:spPr>
        <p:txBody>
          <a:bodyPr>
            <a:prstTxWarp prst="textNoShape">
              <a:avLst/>
            </a:prstTxWarp>
          </a:bodyPr>
          <a:lstStyle/>
          <a:p>
            <a:endParaRPr lang="en-US"/>
          </a:p>
        </p:txBody>
      </p:sp>
      <p:sp>
        <p:nvSpPr>
          <p:cNvPr id="430090" name="Line 10"/>
          <p:cNvSpPr>
            <a:spLocks noChangeShapeType="1"/>
          </p:cNvSpPr>
          <p:nvPr/>
        </p:nvSpPr>
        <p:spPr bwMode="auto">
          <a:xfrm>
            <a:off x="1754188" y="1754188"/>
            <a:ext cx="782637" cy="2268537"/>
          </a:xfrm>
          <a:prstGeom prst="line">
            <a:avLst/>
          </a:prstGeom>
          <a:noFill/>
          <a:ln w="9525">
            <a:solidFill>
              <a:schemeClr val="tx1"/>
            </a:solidFill>
            <a:round/>
            <a:headEnd/>
            <a:tailEnd/>
          </a:ln>
        </p:spPr>
        <p:txBody>
          <a:bodyPr>
            <a:prstTxWarp prst="textNoShape">
              <a:avLst/>
            </a:prstTxWarp>
          </a:bodyPr>
          <a:lstStyle/>
          <a:p>
            <a:endParaRPr lang="en-US"/>
          </a:p>
        </p:txBody>
      </p:sp>
      <p:sp>
        <p:nvSpPr>
          <p:cNvPr id="430091" name="Line 11"/>
          <p:cNvSpPr>
            <a:spLocks noChangeShapeType="1"/>
          </p:cNvSpPr>
          <p:nvPr/>
        </p:nvSpPr>
        <p:spPr bwMode="auto">
          <a:xfrm flipV="1">
            <a:off x="881063" y="1685925"/>
            <a:ext cx="819150" cy="319088"/>
          </a:xfrm>
          <a:prstGeom prst="line">
            <a:avLst/>
          </a:prstGeom>
          <a:noFill/>
          <a:ln w="28575">
            <a:solidFill>
              <a:schemeClr val="tx1"/>
            </a:solidFill>
            <a:round/>
            <a:headEnd type="triangle" w="med" len="med"/>
            <a:tailEnd type="triangle" w="med" len="med"/>
          </a:ln>
        </p:spPr>
        <p:txBody>
          <a:bodyPr>
            <a:prstTxWarp prst="textNoShape">
              <a:avLst/>
            </a:prstTxWarp>
          </a:bodyPr>
          <a:lstStyle/>
          <a:p>
            <a:endParaRPr lang="en-US"/>
          </a:p>
        </p:txBody>
      </p:sp>
      <p:sp>
        <p:nvSpPr>
          <p:cNvPr id="430092" name="Oval 12"/>
          <p:cNvSpPr>
            <a:spLocks noChangeArrowheads="1"/>
          </p:cNvSpPr>
          <p:nvPr/>
        </p:nvSpPr>
        <p:spPr bwMode="auto">
          <a:xfrm>
            <a:off x="1955800" y="4022725"/>
            <a:ext cx="76200" cy="762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30093" name="Text Box 13"/>
          <p:cNvSpPr txBox="1">
            <a:spLocks noChangeArrowheads="1"/>
          </p:cNvSpPr>
          <p:nvPr/>
        </p:nvSpPr>
        <p:spPr bwMode="auto">
          <a:xfrm rot="-1302593">
            <a:off x="935038" y="1920875"/>
            <a:ext cx="844550" cy="304800"/>
          </a:xfrm>
          <a:prstGeom prst="rect">
            <a:avLst/>
          </a:prstGeom>
          <a:noFill/>
          <a:ln w="9525">
            <a:noFill/>
            <a:miter lim="800000"/>
            <a:headEnd/>
            <a:tailEnd/>
          </a:ln>
        </p:spPr>
        <p:txBody>
          <a:bodyPr wrap="none">
            <a:prstTxWarp prst="textNoShape">
              <a:avLst/>
            </a:prstTxWarp>
            <a:spAutoFit/>
          </a:bodyPr>
          <a:lstStyle/>
          <a:p>
            <a:pPr eaLnBrk="1" hangingPunct="1"/>
            <a:r>
              <a:rPr lang="en-US" sz="1400">
                <a:ea typeface="Arial" charset="0"/>
                <a:cs typeface="Arial" charset="0"/>
              </a:rPr>
              <a:t>baseline</a:t>
            </a:r>
          </a:p>
        </p:txBody>
      </p:sp>
      <p:sp>
        <p:nvSpPr>
          <p:cNvPr id="430094" name="Text Box 14"/>
          <p:cNvSpPr txBox="1">
            <a:spLocks noChangeArrowheads="1"/>
          </p:cNvSpPr>
          <p:nvPr/>
        </p:nvSpPr>
        <p:spPr bwMode="auto">
          <a:xfrm>
            <a:off x="1277938" y="2995613"/>
            <a:ext cx="344487" cy="366712"/>
          </a:xfrm>
          <a:prstGeom prst="rect">
            <a:avLst/>
          </a:prstGeom>
          <a:noFill/>
          <a:ln w="9525">
            <a:noFill/>
            <a:miter lim="800000"/>
            <a:headEnd/>
            <a:tailEnd/>
          </a:ln>
        </p:spPr>
        <p:txBody>
          <a:bodyPr wrap="none">
            <a:prstTxWarp prst="textNoShape">
              <a:avLst/>
            </a:prstTxWarp>
            <a:spAutoFit/>
          </a:bodyPr>
          <a:lstStyle/>
          <a:p>
            <a:pPr eaLnBrk="1" hangingPunct="1"/>
            <a:r>
              <a:rPr lang="en-US" sz="1800">
                <a:ea typeface="Arial" charset="0"/>
                <a:cs typeface="Arial" charset="0"/>
              </a:rPr>
              <a:t>r</a:t>
            </a:r>
            <a:r>
              <a:rPr lang="en-US" sz="1800" baseline="-25000">
                <a:ea typeface="Arial" charset="0"/>
                <a:cs typeface="Arial" charset="0"/>
              </a:rPr>
              <a:t>1</a:t>
            </a:r>
            <a:endParaRPr lang="en-US" sz="1800">
              <a:ea typeface="Arial" charset="0"/>
              <a:cs typeface="Arial" charset="0"/>
            </a:endParaRPr>
          </a:p>
        </p:txBody>
      </p:sp>
      <p:sp>
        <p:nvSpPr>
          <p:cNvPr id="430095" name="Text Box 15"/>
          <p:cNvSpPr txBox="1">
            <a:spLocks noChangeArrowheads="1"/>
          </p:cNvSpPr>
          <p:nvPr/>
        </p:nvSpPr>
        <p:spPr bwMode="auto">
          <a:xfrm>
            <a:off x="1884363" y="2628900"/>
            <a:ext cx="344487" cy="366713"/>
          </a:xfrm>
          <a:prstGeom prst="rect">
            <a:avLst/>
          </a:prstGeom>
          <a:noFill/>
          <a:ln w="9525">
            <a:noFill/>
            <a:miter lim="800000"/>
            <a:headEnd/>
            <a:tailEnd/>
          </a:ln>
        </p:spPr>
        <p:txBody>
          <a:bodyPr wrap="none">
            <a:prstTxWarp prst="textNoShape">
              <a:avLst/>
            </a:prstTxWarp>
            <a:spAutoFit/>
          </a:bodyPr>
          <a:lstStyle/>
          <a:p>
            <a:pPr eaLnBrk="1" hangingPunct="1"/>
            <a:r>
              <a:rPr lang="en-US" sz="1800">
                <a:ea typeface="Arial" charset="0"/>
                <a:cs typeface="Arial" charset="0"/>
              </a:rPr>
              <a:t>r</a:t>
            </a:r>
            <a:r>
              <a:rPr lang="en-US" sz="1800" baseline="-25000">
                <a:ea typeface="Arial" charset="0"/>
                <a:cs typeface="Arial" charset="0"/>
              </a:rPr>
              <a:t>2</a:t>
            </a:r>
            <a:endParaRPr lang="en-US" sz="1800">
              <a:ea typeface="Arial" charset="0"/>
              <a:cs typeface="Arial" charset="0"/>
            </a:endParaRPr>
          </a:p>
        </p:txBody>
      </p:sp>
      <p:sp>
        <p:nvSpPr>
          <p:cNvPr id="430096" name="Rectangle 16"/>
          <p:cNvSpPr>
            <a:spLocks noChangeArrowheads="1"/>
          </p:cNvSpPr>
          <p:nvPr/>
        </p:nvSpPr>
        <p:spPr bwMode="auto">
          <a:xfrm>
            <a:off x="457200" y="274638"/>
            <a:ext cx="8229600" cy="1143000"/>
          </a:xfrm>
          <a:prstGeom prst="rect">
            <a:avLst/>
          </a:prstGeom>
          <a:noFill/>
          <a:ln w="9525">
            <a:noFill/>
            <a:miter lim="800000"/>
            <a:headEnd/>
            <a:tailEnd/>
          </a:ln>
        </p:spPr>
        <p:txBody>
          <a:bodyPr anchor="ctr">
            <a:prstTxWarp prst="textNoShape">
              <a:avLst/>
            </a:prstTxWarp>
          </a:bodyPr>
          <a:lstStyle/>
          <a:p>
            <a:pPr algn="ctr" eaLnBrk="1" hangingPunct="1"/>
            <a:r>
              <a:rPr lang="en-US" sz="2800">
                <a:solidFill>
                  <a:schemeClr val="tx2"/>
                </a:solidFill>
                <a:ea typeface="ＭＳ Ｐゴシック" charset="-128"/>
                <a:cs typeface="ＭＳ Ｐゴシック" charset="-128"/>
              </a:rPr>
              <a:t>InSAR images of ground motion</a:t>
            </a:r>
          </a:p>
        </p:txBody>
      </p:sp>
      <p:sp>
        <p:nvSpPr>
          <p:cNvPr id="430097" name="Text Box 17"/>
          <p:cNvSpPr txBox="1">
            <a:spLocks noChangeArrowheads="1"/>
          </p:cNvSpPr>
          <p:nvPr/>
        </p:nvSpPr>
        <p:spPr bwMode="auto">
          <a:xfrm>
            <a:off x="3209925" y="1366838"/>
            <a:ext cx="5283200" cy="825500"/>
          </a:xfrm>
          <a:prstGeom prst="rect">
            <a:avLst/>
          </a:prstGeom>
          <a:noFill/>
          <a:ln w="9525">
            <a:noFill/>
            <a:miter lim="800000"/>
            <a:headEnd/>
            <a:tailEnd/>
          </a:ln>
        </p:spPr>
        <p:txBody>
          <a:bodyPr>
            <a:prstTxWarp prst="textNoShape">
              <a:avLst/>
            </a:prstTxWarp>
            <a:spAutoFit/>
          </a:bodyPr>
          <a:lstStyle/>
          <a:p>
            <a:pPr eaLnBrk="1" hangingPunct="1">
              <a:buFontTx/>
              <a:buChar char="•"/>
            </a:pPr>
            <a:r>
              <a:rPr lang="en-US" sz="1600">
                <a:ea typeface="Arial" charset="0"/>
                <a:cs typeface="Arial" charset="0"/>
              </a:rPr>
              <a:t>   If the scatterers on the ground move between radar </a:t>
            </a:r>
          </a:p>
          <a:p>
            <a:pPr eaLnBrk="1" hangingPunct="1"/>
            <a:r>
              <a:rPr lang="en-US" sz="1600">
                <a:ea typeface="Arial" charset="0"/>
                <a:cs typeface="Arial" charset="0"/>
              </a:rPr>
              <a:t>    observations then there are additional phase shifts </a:t>
            </a:r>
          </a:p>
          <a:p>
            <a:pPr eaLnBrk="1" hangingPunct="1"/>
            <a:r>
              <a:rPr lang="en-US" sz="1600">
                <a:ea typeface="Arial" charset="0"/>
                <a:cs typeface="Arial" charset="0"/>
              </a:rPr>
              <a:t>    due to line-of-sight change in range</a:t>
            </a:r>
          </a:p>
        </p:txBody>
      </p:sp>
      <p:sp>
        <p:nvSpPr>
          <p:cNvPr id="430098" name="Line 18"/>
          <p:cNvSpPr>
            <a:spLocks noChangeShapeType="1"/>
          </p:cNvSpPr>
          <p:nvPr/>
        </p:nvSpPr>
        <p:spPr bwMode="auto">
          <a:xfrm>
            <a:off x="5224463" y="5711825"/>
            <a:ext cx="42545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430099" name="Text Box 19"/>
          <p:cNvSpPr txBox="1">
            <a:spLocks noChangeArrowheads="1"/>
          </p:cNvSpPr>
          <p:nvPr/>
        </p:nvSpPr>
        <p:spPr bwMode="auto">
          <a:xfrm>
            <a:off x="5148263" y="5349875"/>
            <a:ext cx="666750" cy="304800"/>
          </a:xfrm>
          <a:prstGeom prst="rect">
            <a:avLst/>
          </a:prstGeom>
          <a:noFill/>
          <a:ln w="9525">
            <a:noFill/>
            <a:miter lim="800000"/>
            <a:headEnd/>
            <a:tailEnd/>
          </a:ln>
        </p:spPr>
        <p:txBody>
          <a:bodyPr wrap="none">
            <a:prstTxWarp prst="textNoShape">
              <a:avLst/>
            </a:prstTxWarp>
            <a:spAutoFit/>
          </a:bodyPr>
          <a:lstStyle/>
          <a:p>
            <a:pPr eaLnBrk="1" hangingPunct="1"/>
            <a:r>
              <a:rPr lang="en-US" sz="1400">
                <a:solidFill>
                  <a:srgbClr val="FF0000"/>
                </a:solidFill>
                <a:ea typeface="Arial" charset="0"/>
                <a:cs typeface="Arial" charset="0"/>
              </a:rPr>
              <a:t>16 km</a:t>
            </a:r>
          </a:p>
        </p:txBody>
      </p:sp>
      <p:sp>
        <p:nvSpPr>
          <p:cNvPr id="430100" name="Line 20"/>
          <p:cNvSpPr>
            <a:spLocks noChangeShapeType="1"/>
          </p:cNvSpPr>
          <p:nvPr/>
        </p:nvSpPr>
        <p:spPr bwMode="auto">
          <a:xfrm rot="-5400000">
            <a:off x="5590381" y="5711032"/>
            <a:ext cx="119063"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430101" name="Line 21"/>
          <p:cNvSpPr>
            <a:spLocks noChangeShapeType="1"/>
          </p:cNvSpPr>
          <p:nvPr/>
        </p:nvSpPr>
        <p:spPr bwMode="auto">
          <a:xfrm rot="-5400000">
            <a:off x="5168107" y="5718969"/>
            <a:ext cx="119062"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430102" name="Line 22"/>
          <p:cNvSpPr>
            <a:spLocks noChangeShapeType="1"/>
          </p:cNvSpPr>
          <p:nvPr/>
        </p:nvSpPr>
        <p:spPr bwMode="auto">
          <a:xfrm>
            <a:off x="5227638" y="3006725"/>
            <a:ext cx="74612" cy="290513"/>
          </a:xfrm>
          <a:prstGeom prst="line">
            <a:avLst/>
          </a:prstGeom>
          <a:noFill/>
          <a:ln w="9525">
            <a:solidFill>
              <a:srgbClr val="FF0000"/>
            </a:solidFill>
            <a:round/>
            <a:headEnd type="triangle" w="med" len="med"/>
            <a:tailEnd/>
          </a:ln>
        </p:spPr>
        <p:txBody>
          <a:bodyPr>
            <a:prstTxWarp prst="textNoShape">
              <a:avLst/>
            </a:prstTxWarp>
          </a:bodyPr>
          <a:lstStyle/>
          <a:p>
            <a:endParaRPr lang="en-US"/>
          </a:p>
        </p:txBody>
      </p:sp>
      <p:sp>
        <p:nvSpPr>
          <p:cNvPr id="430103" name="Text Box 23"/>
          <p:cNvSpPr txBox="1">
            <a:spLocks noChangeArrowheads="1"/>
          </p:cNvSpPr>
          <p:nvPr/>
        </p:nvSpPr>
        <p:spPr bwMode="auto">
          <a:xfrm>
            <a:off x="5316538" y="2965450"/>
            <a:ext cx="312737" cy="304800"/>
          </a:xfrm>
          <a:prstGeom prst="rect">
            <a:avLst/>
          </a:prstGeom>
          <a:noFill/>
          <a:ln w="9525">
            <a:noFill/>
            <a:miter lim="800000"/>
            <a:headEnd/>
            <a:tailEnd/>
          </a:ln>
        </p:spPr>
        <p:txBody>
          <a:bodyPr wrap="none">
            <a:prstTxWarp prst="textNoShape">
              <a:avLst/>
            </a:prstTxWarp>
            <a:spAutoFit/>
          </a:bodyPr>
          <a:lstStyle/>
          <a:p>
            <a:pPr eaLnBrk="1" hangingPunct="1"/>
            <a:r>
              <a:rPr lang="en-US" sz="1400">
                <a:solidFill>
                  <a:srgbClr val="FF0000"/>
                </a:solidFill>
                <a:ea typeface="Arial" charset="0"/>
                <a:cs typeface="Arial" charset="0"/>
              </a:rPr>
              <a:t>N</a:t>
            </a:r>
          </a:p>
        </p:txBody>
      </p:sp>
      <p:sp>
        <p:nvSpPr>
          <p:cNvPr id="430104" name="Text Box 24"/>
          <p:cNvSpPr txBox="1">
            <a:spLocks noChangeArrowheads="1"/>
          </p:cNvSpPr>
          <p:nvPr/>
        </p:nvSpPr>
        <p:spPr bwMode="auto">
          <a:xfrm>
            <a:off x="531813" y="2887663"/>
            <a:ext cx="349250" cy="366712"/>
          </a:xfrm>
          <a:prstGeom prst="rect">
            <a:avLst/>
          </a:prstGeom>
          <a:noFill/>
          <a:ln w="9525">
            <a:noFill/>
            <a:miter lim="800000"/>
            <a:headEnd/>
            <a:tailEnd/>
          </a:ln>
        </p:spPr>
        <p:txBody>
          <a:bodyPr wrap="none">
            <a:prstTxWarp prst="textNoShape">
              <a:avLst/>
            </a:prstTxWarp>
            <a:spAutoFit/>
          </a:bodyPr>
          <a:lstStyle/>
          <a:p>
            <a:pPr eaLnBrk="1" hangingPunct="1"/>
            <a:r>
              <a:rPr lang="en-US" sz="1800">
                <a:ea typeface="Arial" charset="0"/>
                <a:cs typeface="Arial" charset="0"/>
              </a:rPr>
              <a:t>H</a:t>
            </a:r>
          </a:p>
        </p:txBody>
      </p:sp>
      <p:sp>
        <p:nvSpPr>
          <p:cNvPr id="430105" name="Text Box 25"/>
          <p:cNvSpPr txBox="1">
            <a:spLocks noChangeArrowheads="1"/>
          </p:cNvSpPr>
          <p:nvPr/>
        </p:nvSpPr>
        <p:spPr bwMode="auto">
          <a:xfrm>
            <a:off x="6324600" y="6026150"/>
            <a:ext cx="2819400" cy="641350"/>
          </a:xfrm>
          <a:prstGeom prst="rect">
            <a:avLst/>
          </a:prstGeom>
          <a:solidFill>
            <a:schemeClr val="bg1"/>
          </a:solidFill>
          <a:ln w="9525">
            <a:noFill/>
            <a:miter lim="800000"/>
            <a:headEnd/>
            <a:tailEnd/>
          </a:ln>
        </p:spPr>
        <p:txBody>
          <a:bodyPr>
            <a:prstTxWarp prst="textNoShape">
              <a:avLst/>
            </a:prstTxWarp>
            <a:spAutoFit/>
          </a:bodyPr>
          <a:lstStyle/>
          <a:p>
            <a:pPr eaLnBrk="1" hangingPunct="1"/>
            <a:r>
              <a:rPr lang="en-US" sz="1800">
                <a:ea typeface="Arial" charset="0"/>
                <a:cs typeface="Arial" charset="0"/>
              </a:rPr>
              <a:t>2</a:t>
            </a:r>
            <a:r>
              <a:rPr lang="en-US" sz="1800">
                <a:latin typeface="Symbol" charset="2"/>
                <a:ea typeface="Arial" charset="0"/>
                <a:cs typeface="Arial" charset="0"/>
              </a:rPr>
              <a:t>p</a:t>
            </a:r>
            <a:r>
              <a:rPr lang="en-US" sz="1800">
                <a:ea typeface="Arial" charset="0"/>
                <a:cs typeface="Arial" charset="0"/>
              </a:rPr>
              <a:t> phase = 2.86 cm</a:t>
            </a:r>
          </a:p>
          <a:p>
            <a:pPr eaLnBrk="1" hangingPunct="1"/>
            <a:r>
              <a:rPr lang="en-US" sz="1800">
                <a:ea typeface="Arial" charset="0"/>
                <a:cs typeface="Arial" charset="0"/>
              </a:rPr>
              <a:t>                   range change</a:t>
            </a:r>
          </a:p>
        </p:txBody>
      </p:sp>
      <p:sp>
        <p:nvSpPr>
          <p:cNvPr id="430106" name="Oval 26"/>
          <p:cNvSpPr>
            <a:spLocks noChangeArrowheads="1"/>
          </p:cNvSpPr>
          <p:nvPr/>
        </p:nvSpPr>
        <p:spPr bwMode="auto">
          <a:xfrm>
            <a:off x="2536825" y="4022725"/>
            <a:ext cx="76200" cy="762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ea typeface="ＭＳ Ｐゴシック" charset="-128"/>
              <a:cs typeface="ＭＳ Ｐゴシック" charset="-128"/>
            </a:endParaRPr>
          </a:p>
        </p:txBody>
      </p:sp>
      <p:sp>
        <p:nvSpPr>
          <p:cNvPr id="430107" name="Line 27"/>
          <p:cNvSpPr>
            <a:spLocks noChangeShapeType="1"/>
          </p:cNvSpPr>
          <p:nvPr/>
        </p:nvSpPr>
        <p:spPr bwMode="auto">
          <a:xfrm>
            <a:off x="2032000" y="4060825"/>
            <a:ext cx="5048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30108" name="Text Box 28"/>
          <p:cNvSpPr txBox="1">
            <a:spLocks noChangeArrowheads="1"/>
          </p:cNvSpPr>
          <p:nvPr/>
        </p:nvSpPr>
        <p:spPr bwMode="auto">
          <a:xfrm>
            <a:off x="152400" y="4479925"/>
            <a:ext cx="4343400" cy="1436688"/>
          </a:xfrm>
          <a:prstGeom prst="rect">
            <a:avLst/>
          </a:prstGeom>
          <a:noFill/>
          <a:ln w="9525">
            <a:noFill/>
            <a:miter lim="800000"/>
            <a:headEnd/>
            <a:tailEnd/>
          </a:ln>
        </p:spPr>
        <p:txBody>
          <a:bodyPr>
            <a:prstTxWarp prst="textNoShape">
              <a:avLst/>
            </a:prstTxWarp>
            <a:spAutoFit/>
          </a:bodyPr>
          <a:lstStyle/>
          <a:p>
            <a:pPr eaLnBrk="1" hangingPunct="1">
              <a:buFontTx/>
              <a:buChar char="•"/>
            </a:pPr>
            <a:r>
              <a:rPr lang="en-US" sz="1600">
                <a:ea typeface="Arial" charset="0"/>
                <a:cs typeface="Arial" charset="0"/>
              </a:rPr>
              <a:t>   Topographic contribution of phase is </a:t>
            </a:r>
          </a:p>
          <a:p>
            <a:pPr eaLnBrk="1" hangingPunct="1"/>
            <a:r>
              <a:rPr lang="en-US" sz="1600">
                <a:ea typeface="Arial" charset="0"/>
                <a:cs typeface="Arial" charset="0"/>
              </a:rPr>
              <a:t>    removed using a digital elevation model </a:t>
            </a:r>
          </a:p>
          <a:p>
            <a:pPr eaLnBrk="1" hangingPunct="1"/>
            <a:r>
              <a:rPr lang="en-US" sz="1600">
                <a:ea typeface="Arial" charset="0"/>
                <a:cs typeface="Arial" charset="0"/>
              </a:rPr>
              <a:t>    (DEM)</a:t>
            </a:r>
          </a:p>
          <a:p>
            <a:pPr eaLnBrk="1" hangingPunct="1"/>
            <a:endParaRPr lang="en-US" sz="800">
              <a:ea typeface="Arial" charset="0"/>
              <a:cs typeface="Arial" charset="0"/>
            </a:endParaRPr>
          </a:p>
          <a:p>
            <a:pPr eaLnBrk="1" hangingPunct="1">
              <a:buFontTx/>
              <a:buChar char="•"/>
            </a:pPr>
            <a:r>
              <a:rPr lang="en-US" sz="1600">
                <a:ea typeface="Arial" charset="0"/>
                <a:cs typeface="Arial" charset="0"/>
              </a:rPr>
              <a:t>   Radar interferogram of the Landers, CA </a:t>
            </a:r>
          </a:p>
          <a:p>
            <a:pPr eaLnBrk="1" hangingPunct="1"/>
            <a:r>
              <a:rPr lang="en-US" sz="1600">
                <a:ea typeface="Arial" charset="0"/>
                <a:cs typeface="Arial" charset="0"/>
              </a:rPr>
              <a:t>    June 28</a:t>
            </a:r>
            <a:r>
              <a:rPr lang="en-US" sz="1600" baseline="30000">
                <a:ea typeface="Arial" charset="0"/>
                <a:cs typeface="Arial" charset="0"/>
              </a:rPr>
              <a:t>th</a:t>
            </a:r>
            <a:r>
              <a:rPr lang="en-US" sz="1600">
                <a:ea typeface="Arial" charset="0"/>
                <a:cs typeface="Arial" charset="0"/>
              </a:rPr>
              <a:t> 1992 M7.3 earthquake</a:t>
            </a:r>
          </a:p>
        </p:txBody>
      </p:sp>
      <p:grpSp>
        <p:nvGrpSpPr>
          <p:cNvPr id="430109" name="Group 29"/>
          <p:cNvGrpSpPr>
            <a:grpSpLocks/>
          </p:cNvGrpSpPr>
          <p:nvPr/>
        </p:nvGrpSpPr>
        <p:grpSpPr bwMode="auto">
          <a:xfrm flipH="1">
            <a:off x="5032375" y="2887663"/>
            <a:ext cx="3460750" cy="3017837"/>
            <a:chOff x="3170" y="1819"/>
            <a:chExt cx="2090" cy="1901"/>
          </a:xfrm>
        </p:grpSpPr>
        <p:pic>
          <p:nvPicPr>
            <p:cNvPr id="430110" name="Picture 30" descr="landers_phase"/>
            <p:cNvPicPr>
              <a:picLocks noChangeAspect="1" noChangeArrowheads="1"/>
            </p:cNvPicPr>
            <p:nvPr/>
          </p:nvPicPr>
          <p:blipFill>
            <a:blip r:embed="rId6">
              <a:lum bright="-12000"/>
            </a:blip>
            <a:srcRect r="2745" b="3105"/>
            <a:stretch>
              <a:fillRect/>
            </a:stretch>
          </p:blipFill>
          <p:spPr bwMode="auto">
            <a:xfrm>
              <a:off x="3170" y="1819"/>
              <a:ext cx="2090" cy="1901"/>
            </a:xfrm>
            <a:prstGeom prst="rect">
              <a:avLst/>
            </a:prstGeom>
            <a:noFill/>
            <a:ln w="9525">
              <a:noFill/>
              <a:miter lim="800000"/>
              <a:headEnd/>
              <a:tailEnd/>
            </a:ln>
          </p:spPr>
        </p:pic>
        <p:grpSp>
          <p:nvGrpSpPr>
            <p:cNvPr id="430111" name="Group 31"/>
            <p:cNvGrpSpPr>
              <a:grpSpLocks/>
            </p:cNvGrpSpPr>
            <p:nvPr/>
          </p:nvGrpSpPr>
          <p:grpSpPr bwMode="auto">
            <a:xfrm flipH="1">
              <a:off x="3485" y="2523"/>
              <a:ext cx="460" cy="874"/>
              <a:chOff x="2615" y="1655"/>
              <a:chExt cx="641" cy="1067"/>
            </a:xfrm>
          </p:grpSpPr>
          <p:sp>
            <p:nvSpPr>
              <p:cNvPr id="430112" name="Freeform 32"/>
              <p:cNvSpPr>
                <a:spLocks/>
              </p:cNvSpPr>
              <p:nvPr/>
            </p:nvSpPr>
            <p:spPr bwMode="auto">
              <a:xfrm>
                <a:off x="2615" y="1655"/>
                <a:ext cx="623" cy="755"/>
              </a:xfrm>
              <a:custGeom>
                <a:avLst/>
                <a:gdLst>
                  <a:gd name="T0" fmla="*/ 623 w 623"/>
                  <a:gd name="T1" fmla="*/ 755 h 755"/>
                  <a:gd name="T2" fmla="*/ 583 w 623"/>
                  <a:gd name="T3" fmla="*/ 709 h 755"/>
                  <a:gd name="T4" fmla="*/ 543 w 623"/>
                  <a:gd name="T5" fmla="*/ 629 h 755"/>
                  <a:gd name="T6" fmla="*/ 523 w 623"/>
                  <a:gd name="T7" fmla="*/ 589 h 755"/>
                  <a:gd name="T8" fmla="*/ 490 w 623"/>
                  <a:gd name="T9" fmla="*/ 497 h 755"/>
                  <a:gd name="T10" fmla="*/ 464 w 623"/>
                  <a:gd name="T11" fmla="*/ 464 h 755"/>
                  <a:gd name="T12" fmla="*/ 444 w 623"/>
                  <a:gd name="T13" fmla="*/ 424 h 755"/>
                  <a:gd name="T14" fmla="*/ 371 w 623"/>
                  <a:gd name="T15" fmla="*/ 298 h 755"/>
                  <a:gd name="T16" fmla="*/ 325 w 623"/>
                  <a:gd name="T17" fmla="*/ 258 h 755"/>
                  <a:gd name="T18" fmla="*/ 291 w 623"/>
                  <a:gd name="T19" fmla="*/ 239 h 755"/>
                  <a:gd name="T20" fmla="*/ 258 w 623"/>
                  <a:gd name="T21" fmla="*/ 219 h 755"/>
                  <a:gd name="T22" fmla="*/ 205 w 623"/>
                  <a:gd name="T23" fmla="*/ 192 h 755"/>
                  <a:gd name="T24" fmla="*/ 139 w 623"/>
                  <a:gd name="T25" fmla="*/ 126 h 755"/>
                  <a:gd name="T26" fmla="*/ 99 w 623"/>
                  <a:gd name="T27" fmla="*/ 73 h 755"/>
                  <a:gd name="T28" fmla="*/ 40 w 623"/>
                  <a:gd name="T29" fmla="*/ 13 h 755"/>
                  <a:gd name="T30" fmla="*/ 0 w 623"/>
                  <a:gd name="T31" fmla="*/ 0 h 7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3"/>
                  <a:gd name="T49" fmla="*/ 0 h 755"/>
                  <a:gd name="T50" fmla="*/ 623 w 623"/>
                  <a:gd name="T51" fmla="*/ 755 h 7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3" h="755">
                    <a:moveTo>
                      <a:pt x="623" y="755"/>
                    </a:moveTo>
                    <a:cubicBezTo>
                      <a:pt x="608" y="741"/>
                      <a:pt x="592" y="727"/>
                      <a:pt x="583" y="709"/>
                    </a:cubicBezTo>
                    <a:cubicBezTo>
                      <a:pt x="566" y="675"/>
                      <a:pt x="573" y="659"/>
                      <a:pt x="543" y="629"/>
                    </a:cubicBezTo>
                    <a:cubicBezTo>
                      <a:pt x="538" y="615"/>
                      <a:pt x="526" y="603"/>
                      <a:pt x="523" y="589"/>
                    </a:cubicBezTo>
                    <a:cubicBezTo>
                      <a:pt x="511" y="540"/>
                      <a:pt x="530" y="523"/>
                      <a:pt x="490" y="497"/>
                    </a:cubicBezTo>
                    <a:cubicBezTo>
                      <a:pt x="472" y="446"/>
                      <a:pt x="498" y="507"/>
                      <a:pt x="464" y="464"/>
                    </a:cubicBezTo>
                    <a:cubicBezTo>
                      <a:pt x="455" y="452"/>
                      <a:pt x="451" y="437"/>
                      <a:pt x="444" y="424"/>
                    </a:cubicBezTo>
                    <a:cubicBezTo>
                      <a:pt x="418" y="373"/>
                      <a:pt x="423" y="331"/>
                      <a:pt x="371" y="298"/>
                    </a:cubicBezTo>
                    <a:cubicBezTo>
                      <a:pt x="357" y="276"/>
                      <a:pt x="350" y="267"/>
                      <a:pt x="325" y="258"/>
                    </a:cubicBezTo>
                    <a:cubicBezTo>
                      <a:pt x="283" y="219"/>
                      <a:pt x="342" y="270"/>
                      <a:pt x="291" y="239"/>
                    </a:cubicBezTo>
                    <a:cubicBezTo>
                      <a:pt x="246" y="212"/>
                      <a:pt x="314" y="236"/>
                      <a:pt x="258" y="219"/>
                    </a:cubicBezTo>
                    <a:cubicBezTo>
                      <a:pt x="242" y="202"/>
                      <a:pt x="227" y="200"/>
                      <a:pt x="205" y="192"/>
                    </a:cubicBezTo>
                    <a:cubicBezTo>
                      <a:pt x="190" y="169"/>
                      <a:pt x="162" y="141"/>
                      <a:pt x="139" y="126"/>
                    </a:cubicBezTo>
                    <a:cubicBezTo>
                      <a:pt x="110" y="81"/>
                      <a:pt x="125" y="97"/>
                      <a:pt x="99" y="73"/>
                    </a:cubicBezTo>
                    <a:cubicBezTo>
                      <a:pt x="92" y="49"/>
                      <a:pt x="64" y="21"/>
                      <a:pt x="40" y="13"/>
                    </a:cubicBezTo>
                    <a:cubicBezTo>
                      <a:pt x="27" y="9"/>
                      <a:pt x="0" y="0"/>
                      <a:pt x="0" y="0"/>
                    </a:cubicBezTo>
                  </a:path>
                </a:pathLst>
              </a:custGeom>
              <a:noFill/>
              <a:ln w="25400">
                <a:solidFill>
                  <a:schemeClr val="bg1"/>
                </a:solidFill>
                <a:round/>
                <a:headEnd/>
                <a:tailEnd/>
              </a:ln>
            </p:spPr>
            <p:txBody>
              <a:bodyPr>
                <a:prstTxWarp prst="textNoShape">
                  <a:avLst/>
                </a:prstTxWarp>
              </a:bodyPr>
              <a:lstStyle/>
              <a:p>
                <a:endParaRPr lang="en-US">
                  <a:ea typeface="ＭＳ Ｐゴシック" charset="-128"/>
                  <a:cs typeface="ＭＳ Ｐゴシック" charset="-128"/>
                </a:endParaRPr>
              </a:p>
            </p:txBody>
          </p:sp>
          <p:sp>
            <p:nvSpPr>
              <p:cNvPr id="430113" name="Freeform 33"/>
              <p:cNvSpPr>
                <a:spLocks/>
              </p:cNvSpPr>
              <p:nvPr/>
            </p:nvSpPr>
            <p:spPr bwMode="auto">
              <a:xfrm>
                <a:off x="3162" y="2410"/>
                <a:ext cx="94" cy="312"/>
              </a:xfrm>
              <a:custGeom>
                <a:avLst/>
                <a:gdLst>
                  <a:gd name="T0" fmla="*/ 0 w 94"/>
                  <a:gd name="T1" fmla="*/ 0 h 312"/>
                  <a:gd name="T2" fmla="*/ 18 w 94"/>
                  <a:gd name="T3" fmla="*/ 12 h 312"/>
                  <a:gd name="T4" fmla="*/ 20 w 94"/>
                  <a:gd name="T5" fmla="*/ 18 h 312"/>
                  <a:gd name="T6" fmla="*/ 26 w 94"/>
                  <a:gd name="T7" fmla="*/ 22 h 312"/>
                  <a:gd name="T8" fmla="*/ 40 w 94"/>
                  <a:gd name="T9" fmla="*/ 54 h 312"/>
                  <a:gd name="T10" fmla="*/ 52 w 94"/>
                  <a:gd name="T11" fmla="*/ 72 h 312"/>
                  <a:gd name="T12" fmla="*/ 66 w 94"/>
                  <a:gd name="T13" fmla="*/ 126 h 312"/>
                  <a:gd name="T14" fmla="*/ 80 w 94"/>
                  <a:gd name="T15" fmla="*/ 258 h 312"/>
                  <a:gd name="T16" fmla="*/ 94 w 94"/>
                  <a:gd name="T17" fmla="*/ 312 h 3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312"/>
                  <a:gd name="T29" fmla="*/ 94 w 94"/>
                  <a:gd name="T30" fmla="*/ 312 h 3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312">
                    <a:moveTo>
                      <a:pt x="0" y="0"/>
                    </a:moveTo>
                    <a:cubicBezTo>
                      <a:pt x="8" y="3"/>
                      <a:pt x="12" y="6"/>
                      <a:pt x="18" y="12"/>
                    </a:cubicBezTo>
                    <a:cubicBezTo>
                      <a:pt x="19" y="14"/>
                      <a:pt x="19" y="16"/>
                      <a:pt x="20" y="18"/>
                    </a:cubicBezTo>
                    <a:cubicBezTo>
                      <a:pt x="22" y="20"/>
                      <a:pt x="25" y="20"/>
                      <a:pt x="26" y="22"/>
                    </a:cubicBezTo>
                    <a:cubicBezTo>
                      <a:pt x="32" y="34"/>
                      <a:pt x="28" y="46"/>
                      <a:pt x="40" y="54"/>
                    </a:cubicBezTo>
                    <a:cubicBezTo>
                      <a:pt x="44" y="60"/>
                      <a:pt x="52" y="72"/>
                      <a:pt x="52" y="72"/>
                    </a:cubicBezTo>
                    <a:cubicBezTo>
                      <a:pt x="55" y="90"/>
                      <a:pt x="58" y="110"/>
                      <a:pt x="66" y="126"/>
                    </a:cubicBezTo>
                    <a:cubicBezTo>
                      <a:pt x="68" y="169"/>
                      <a:pt x="66" y="216"/>
                      <a:pt x="80" y="258"/>
                    </a:cubicBezTo>
                    <a:cubicBezTo>
                      <a:pt x="82" y="276"/>
                      <a:pt x="94" y="294"/>
                      <a:pt x="94" y="312"/>
                    </a:cubicBezTo>
                  </a:path>
                </a:pathLst>
              </a:custGeom>
              <a:noFill/>
              <a:ln w="25400">
                <a:solidFill>
                  <a:schemeClr val="bg1"/>
                </a:solidFill>
                <a:round/>
                <a:headEnd/>
                <a:tailEnd/>
              </a:ln>
            </p:spPr>
            <p:txBody>
              <a:bodyPr>
                <a:prstTxWarp prst="textNoShape">
                  <a:avLst/>
                </a:prstTxWarp>
              </a:bodyPr>
              <a:lstStyle/>
              <a:p>
                <a:endParaRPr lang="en-US">
                  <a:ea typeface="ＭＳ Ｐゴシック" charset="-128"/>
                  <a:cs typeface="ＭＳ Ｐゴシック" charset="-128"/>
                </a:endParaRPr>
              </a:p>
            </p:txBody>
          </p:sp>
          <p:sp>
            <p:nvSpPr>
              <p:cNvPr id="430114" name="Freeform 34"/>
              <p:cNvSpPr>
                <a:spLocks/>
              </p:cNvSpPr>
              <p:nvPr/>
            </p:nvSpPr>
            <p:spPr bwMode="auto">
              <a:xfrm>
                <a:off x="3195" y="2378"/>
                <a:ext cx="8" cy="62"/>
              </a:xfrm>
              <a:custGeom>
                <a:avLst/>
                <a:gdLst>
                  <a:gd name="T0" fmla="*/ 8 w 8"/>
                  <a:gd name="T1" fmla="*/ 0 h 62"/>
                  <a:gd name="T2" fmla="*/ 6 w 8"/>
                  <a:gd name="T3" fmla="*/ 40 h 62"/>
                  <a:gd name="T4" fmla="*/ 0 w 8"/>
                  <a:gd name="T5" fmla="*/ 62 h 62"/>
                  <a:gd name="T6" fmla="*/ 0 60000 65536"/>
                  <a:gd name="T7" fmla="*/ 0 60000 65536"/>
                  <a:gd name="T8" fmla="*/ 0 60000 65536"/>
                  <a:gd name="T9" fmla="*/ 0 w 8"/>
                  <a:gd name="T10" fmla="*/ 0 h 62"/>
                  <a:gd name="T11" fmla="*/ 8 w 8"/>
                  <a:gd name="T12" fmla="*/ 62 h 62"/>
                </a:gdLst>
                <a:ahLst/>
                <a:cxnLst>
                  <a:cxn ang="T6">
                    <a:pos x="T0" y="T1"/>
                  </a:cxn>
                  <a:cxn ang="T7">
                    <a:pos x="T2" y="T3"/>
                  </a:cxn>
                  <a:cxn ang="T8">
                    <a:pos x="T4" y="T5"/>
                  </a:cxn>
                </a:cxnLst>
                <a:rect l="T9" t="T10" r="T11" b="T12"/>
                <a:pathLst>
                  <a:path w="8" h="62">
                    <a:moveTo>
                      <a:pt x="8" y="0"/>
                    </a:moveTo>
                    <a:cubicBezTo>
                      <a:pt x="7" y="13"/>
                      <a:pt x="7" y="27"/>
                      <a:pt x="6" y="40"/>
                    </a:cubicBezTo>
                    <a:cubicBezTo>
                      <a:pt x="5" y="49"/>
                      <a:pt x="0" y="51"/>
                      <a:pt x="0" y="62"/>
                    </a:cubicBezTo>
                  </a:path>
                </a:pathLst>
              </a:custGeom>
              <a:noFill/>
              <a:ln w="25400">
                <a:solidFill>
                  <a:schemeClr val="bg1"/>
                </a:solidFill>
                <a:round/>
                <a:headEnd/>
                <a:tailEnd/>
              </a:ln>
            </p:spPr>
            <p:txBody>
              <a:bodyPr>
                <a:prstTxWarp prst="textNoShape">
                  <a:avLst/>
                </a:prstTxWarp>
              </a:bodyPr>
              <a:lstStyle/>
              <a:p>
                <a:endParaRPr lang="en-US">
                  <a:ea typeface="ＭＳ Ｐゴシック" charset="-128"/>
                  <a:cs typeface="ＭＳ Ｐゴシック" charset="-128"/>
                </a:endParaRPr>
              </a:p>
            </p:txBody>
          </p:sp>
        </p:grpSp>
      </p:grpSp>
      <p:grpSp>
        <p:nvGrpSpPr>
          <p:cNvPr id="430115" name="Group 35"/>
          <p:cNvGrpSpPr>
            <a:grpSpLocks/>
          </p:cNvGrpSpPr>
          <p:nvPr/>
        </p:nvGrpSpPr>
        <p:grpSpPr bwMode="auto">
          <a:xfrm>
            <a:off x="8604250" y="3213100"/>
            <a:ext cx="381000" cy="2060575"/>
            <a:chOff x="5420" y="2024"/>
            <a:chExt cx="240" cy="1298"/>
          </a:xfrm>
        </p:grpSpPr>
        <p:sp>
          <p:nvSpPr>
            <p:cNvPr id="430116" name="Line 36"/>
            <p:cNvSpPr>
              <a:spLocks noChangeShapeType="1"/>
            </p:cNvSpPr>
            <p:nvPr/>
          </p:nvSpPr>
          <p:spPr bwMode="auto">
            <a:xfrm>
              <a:off x="5420" y="2213"/>
              <a:ext cx="0" cy="84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30117" name="Text Box 37"/>
            <p:cNvSpPr txBox="1">
              <a:spLocks noChangeArrowheads="1"/>
            </p:cNvSpPr>
            <p:nvPr/>
          </p:nvSpPr>
          <p:spPr bwMode="auto">
            <a:xfrm rot="5400000" flipV="1">
              <a:off x="4905" y="2567"/>
              <a:ext cx="1298" cy="212"/>
            </a:xfrm>
            <a:prstGeom prst="rect">
              <a:avLst/>
            </a:prstGeom>
            <a:noFill/>
            <a:ln w="9525">
              <a:noFill/>
              <a:miter lim="800000"/>
              <a:headEnd/>
              <a:tailEnd/>
            </a:ln>
          </p:spPr>
          <p:txBody>
            <a:bodyPr wrap="none">
              <a:prstTxWarp prst="textNoShape">
                <a:avLst/>
              </a:prstTxWarp>
              <a:spAutoFit/>
            </a:bodyPr>
            <a:lstStyle/>
            <a:p>
              <a:pPr eaLnBrk="1" hangingPunct="1"/>
              <a:r>
                <a:rPr lang="en-US" sz="1600">
                  <a:ea typeface="Arial" charset="0"/>
                  <a:cs typeface="Arial" charset="0"/>
                </a:rPr>
                <a:t>Flight track / azimuth</a:t>
              </a:r>
            </a:p>
          </p:txBody>
        </p:sp>
      </p:gr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r>
              <a:rPr lang="en-US" smtClean="0"/>
              <a:t>11/16/12</a:t>
            </a:r>
            <a:endParaRPr lang="en-US"/>
          </a:p>
        </p:txBody>
      </p:sp>
      <p:sp>
        <p:nvSpPr>
          <p:cNvPr id="7" name="Footer Placeholder 2"/>
          <p:cNvSpPr>
            <a:spLocks noGrp="1"/>
          </p:cNvSpPr>
          <p:nvPr>
            <p:ph type="ftr" sz="quarter" idx="11"/>
          </p:nvPr>
        </p:nvSpPr>
        <p:spPr/>
        <p:txBody>
          <a:bodyPr/>
          <a:lstStyle/>
          <a:p>
            <a:r>
              <a:rPr lang="en-US" smtClean="0"/>
              <a:t>Kathmandu Herring</a:t>
            </a:r>
            <a:endParaRPr lang="en-US"/>
          </a:p>
        </p:txBody>
      </p:sp>
      <p:sp>
        <p:nvSpPr>
          <p:cNvPr id="8" name="Slide Number Placeholder 3"/>
          <p:cNvSpPr>
            <a:spLocks noGrp="1"/>
          </p:cNvSpPr>
          <p:nvPr>
            <p:ph type="sldNum" sz="quarter" idx="12"/>
          </p:nvPr>
        </p:nvSpPr>
        <p:spPr/>
        <p:txBody>
          <a:bodyPr/>
          <a:lstStyle/>
          <a:p>
            <a:fld id="{3FD076F7-4B3A-B645-8B5E-00075261BEC9}" type="slidenum">
              <a:rPr lang="en-US"/>
              <a:pPr/>
              <a:t>16</a:t>
            </a:fld>
            <a:endParaRPr lang="en-US"/>
          </a:p>
        </p:txBody>
      </p:sp>
      <p:sp>
        <p:nvSpPr>
          <p:cNvPr id="432130" name="Rectangle 2"/>
          <p:cNvSpPr>
            <a:spLocks noChangeArrowheads="1"/>
          </p:cNvSpPr>
          <p:nvPr/>
        </p:nvSpPr>
        <p:spPr bwMode="auto">
          <a:xfrm>
            <a:off x="457200" y="533400"/>
            <a:ext cx="8229600" cy="884238"/>
          </a:xfrm>
          <a:prstGeom prst="rect">
            <a:avLst/>
          </a:prstGeom>
          <a:noFill/>
          <a:ln w="9525">
            <a:noFill/>
            <a:miter lim="800000"/>
            <a:headEnd/>
            <a:tailEnd/>
          </a:ln>
        </p:spPr>
        <p:txBody>
          <a:bodyPr anchor="ctr">
            <a:prstTxWarp prst="textNoShape">
              <a:avLst/>
            </a:prstTxWarp>
          </a:bodyPr>
          <a:lstStyle/>
          <a:p>
            <a:pPr algn="ctr" eaLnBrk="1" hangingPunct="1"/>
            <a:r>
              <a:rPr lang="en-US" sz="2800">
                <a:solidFill>
                  <a:schemeClr val="tx2"/>
                </a:solidFill>
                <a:ea typeface="ＭＳ Ｐゴシック" charset="-128"/>
                <a:cs typeface="ＭＳ Ｐゴシック" charset="-128"/>
              </a:rPr>
              <a:t>InSAR  in Brief</a:t>
            </a:r>
            <a:endParaRPr lang="en-US">
              <a:solidFill>
                <a:schemeClr val="tx2"/>
              </a:solidFill>
              <a:ea typeface="ＭＳ Ｐゴシック" charset="-128"/>
              <a:cs typeface="ＭＳ Ｐゴシック" charset="-128"/>
            </a:endParaRPr>
          </a:p>
        </p:txBody>
      </p:sp>
      <p:sp>
        <p:nvSpPr>
          <p:cNvPr id="432131" name="Rectangle 3"/>
          <p:cNvSpPr>
            <a:spLocks noChangeArrowheads="1"/>
          </p:cNvSpPr>
          <p:nvPr/>
        </p:nvSpPr>
        <p:spPr bwMode="auto">
          <a:xfrm>
            <a:off x="457200" y="1600200"/>
            <a:ext cx="6019800" cy="4525963"/>
          </a:xfrm>
          <a:prstGeom prst="rect">
            <a:avLst/>
          </a:prstGeom>
          <a:noFill/>
          <a:ln w="9525">
            <a:noFill/>
            <a:miter lim="800000"/>
            <a:headEnd/>
            <a:tailEnd/>
          </a:ln>
        </p:spPr>
        <p:txBody>
          <a:bodyPr>
            <a:prstTxWarp prst="textNoShape">
              <a:avLst/>
            </a:prstTxWarp>
          </a:bodyPr>
          <a:lstStyle/>
          <a:p>
            <a:pPr marL="228600" indent="-228600" eaLnBrk="1" hangingPunct="1">
              <a:lnSpc>
                <a:spcPct val="80000"/>
              </a:lnSpc>
              <a:spcBef>
                <a:spcPct val="20000"/>
              </a:spcBef>
              <a:buFontTx/>
              <a:buChar char="•"/>
            </a:pPr>
            <a:r>
              <a:rPr lang="en-US" sz="2000">
                <a:ea typeface="ＭＳ Ｐゴシック" charset="-128"/>
                <a:cs typeface="ＭＳ Ｐゴシック" charset="-128"/>
              </a:rPr>
              <a:t>Provides line-of-sight surface displacement maps</a:t>
            </a:r>
          </a:p>
          <a:p>
            <a:pPr marL="228600" indent="-228600" eaLnBrk="1" hangingPunct="1">
              <a:lnSpc>
                <a:spcPct val="80000"/>
              </a:lnSpc>
              <a:spcBef>
                <a:spcPct val="20000"/>
              </a:spcBef>
              <a:buFontTx/>
              <a:buChar char="•"/>
            </a:pPr>
            <a:r>
              <a:rPr lang="en-US" sz="2000">
                <a:ea typeface="ＭＳ Ｐゴシック" charset="-128"/>
                <a:cs typeface="ＭＳ Ｐゴシック" charset="-128"/>
              </a:rPr>
              <a:t>Spatial resolution 5 to 20 meter or at persistent scatterer locations.</a:t>
            </a:r>
          </a:p>
          <a:p>
            <a:pPr marL="228600" indent="-228600" eaLnBrk="1" hangingPunct="1">
              <a:lnSpc>
                <a:spcPct val="80000"/>
              </a:lnSpc>
              <a:spcBef>
                <a:spcPct val="20000"/>
              </a:spcBef>
              <a:buFontTx/>
              <a:buChar char="•"/>
            </a:pPr>
            <a:r>
              <a:rPr lang="en-US" sz="2000">
                <a:ea typeface="ＭＳ Ｐゴシック" charset="-128"/>
                <a:cs typeface="ＭＳ Ｐゴシック" charset="-128"/>
              </a:rPr>
              <a:t>Centimeter-level precision</a:t>
            </a:r>
          </a:p>
          <a:p>
            <a:pPr marL="228600" indent="-228600" eaLnBrk="1" hangingPunct="1">
              <a:lnSpc>
                <a:spcPct val="80000"/>
              </a:lnSpc>
              <a:spcBef>
                <a:spcPct val="20000"/>
              </a:spcBef>
              <a:buFontTx/>
              <a:buChar char="•"/>
            </a:pPr>
            <a:r>
              <a:rPr lang="en-US" sz="2000">
                <a:ea typeface="ＭＳ Ｐゴシック" charset="-128"/>
                <a:cs typeface="ＭＳ Ｐゴシック" charset="-128"/>
              </a:rPr>
              <a:t>Global coverage</a:t>
            </a:r>
          </a:p>
          <a:p>
            <a:pPr marL="228600" indent="-228600" eaLnBrk="1" hangingPunct="1">
              <a:lnSpc>
                <a:spcPct val="80000"/>
              </a:lnSpc>
              <a:spcBef>
                <a:spcPct val="20000"/>
              </a:spcBef>
              <a:buFontTx/>
              <a:buChar char="•"/>
            </a:pPr>
            <a:r>
              <a:rPr lang="en-US" sz="2000">
                <a:ea typeface="ＭＳ Ｐゴシック" charset="-128"/>
                <a:cs typeface="ＭＳ Ｐゴシック" charset="-128"/>
              </a:rPr>
              <a:t>25-35 day temporal sampling depending on satellite</a:t>
            </a:r>
          </a:p>
          <a:p>
            <a:pPr marL="228600" indent="-228600" eaLnBrk="1" hangingPunct="1">
              <a:lnSpc>
                <a:spcPct val="80000"/>
              </a:lnSpc>
              <a:spcBef>
                <a:spcPct val="20000"/>
              </a:spcBef>
              <a:buFontTx/>
              <a:buChar char="•"/>
            </a:pPr>
            <a:r>
              <a:rPr lang="en-US" sz="2000">
                <a:ea typeface="ＭＳ Ｐゴシック" charset="-128"/>
                <a:cs typeface="ＭＳ Ｐゴシック" charset="-128"/>
              </a:rPr>
              <a:t>Ascending + descending orbits: provide east-west and vertical displacement fields</a:t>
            </a:r>
          </a:p>
          <a:p>
            <a:pPr marL="228600" indent="-228600" eaLnBrk="1" hangingPunct="1">
              <a:lnSpc>
                <a:spcPct val="80000"/>
              </a:lnSpc>
              <a:spcBef>
                <a:spcPct val="20000"/>
              </a:spcBef>
              <a:buFontTx/>
              <a:buChar char="•"/>
            </a:pPr>
            <a:r>
              <a:rPr lang="en-US" sz="2000">
                <a:ea typeface="ＭＳ Ｐゴシック" charset="-128"/>
                <a:cs typeface="ＭＳ Ｐゴシック" charset="-128"/>
              </a:rPr>
              <a:t>Sensitivity to atmospheric propagation delays.</a:t>
            </a:r>
          </a:p>
          <a:p>
            <a:pPr marL="228600" indent="-228600" eaLnBrk="1" hangingPunct="1">
              <a:lnSpc>
                <a:spcPct val="80000"/>
              </a:lnSpc>
              <a:spcBef>
                <a:spcPct val="20000"/>
              </a:spcBef>
              <a:buFontTx/>
              <a:buChar char="•"/>
            </a:pPr>
            <a:r>
              <a:rPr lang="en-US" sz="2000">
                <a:ea typeface="ＭＳ Ｐゴシック" charset="-128"/>
                <a:cs typeface="ＭＳ Ｐゴシック" charset="-128"/>
              </a:rPr>
              <a:t>Possible “tilts” in images due to orbit errors.</a:t>
            </a:r>
          </a:p>
          <a:p>
            <a:pPr marL="228600" indent="-228600" eaLnBrk="1" hangingPunct="1">
              <a:lnSpc>
                <a:spcPct val="80000"/>
              </a:lnSpc>
              <a:spcBef>
                <a:spcPct val="20000"/>
              </a:spcBef>
              <a:buFontTx/>
              <a:buChar char="•"/>
            </a:pPr>
            <a:r>
              <a:rPr lang="en-US" sz="2000">
                <a:ea typeface="ＭＳ Ｐゴシック" charset="-128"/>
                <a:cs typeface="ＭＳ Ｐゴシック" charset="-128"/>
              </a:rPr>
              <a:t>Provides good spatial when returns are coherent but low temporal resolution.</a:t>
            </a:r>
          </a:p>
        </p:txBody>
      </p:sp>
      <p:pic>
        <p:nvPicPr>
          <p:cNvPr id="432132" name="Picture 4" descr="radarbeams"/>
          <p:cNvPicPr>
            <a:picLocks noChangeAspect="1" noChangeArrowheads="1"/>
          </p:cNvPicPr>
          <p:nvPr/>
        </p:nvPicPr>
        <p:blipFill>
          <a:blip r:embed="rId3"/>
          <a:srcRect/>
          <a:stretch>
            <a:fillRect/>
          </a:stretch>
        </p:blipFill>
        <p:spPr bwMode="auto">
          <a:xfrm>
            <a:off x="6629400" y="2438400"/>
            <a:ext cx="2298700" cy="2832100"/>
          </a:xfrm>
          <a:prstGeom prst="rect">
            <a:avLst/>
          </a:prstGeom>
          <a:noFill/>
          <a:ln w="9525">
            <a:noFill/>
            <a:miter lim="800000"/>
            <a:headEnd/>
            <a:tailEnd/>
          </a:ln>
        </p:spPr>
      </p:pic>
      <p:sp>
        <p:nvSpPr>
          <p:cNvPr id="432133" name="Text Box 5"/>
          <p:cNvSpPr txBox="1">
            <a:spLocks noChangeArrowheads="1"/>
          </p:cNvSpPr>
          <p:nvPr/>
        </p:nvSpPr>
        <p:spPr bwMode="auto">
          <a:xfrm>
            <a:off x="6705600" y="5410200"/>
            <a:ext cx="2438400" cy="915988"/>
          </a:xfrm>
          <a:prstGeom prst="rect">
            <a:avLst/>
          </a:prstGeom>
          <a:noFill/>
          <a:ln w="9525">
            <a:noFill/>
            <a:miter lim="800000"/>
            <a:headEnd/>
            <a:tailEnd/>
          </a:ln>
        </p:spPr>
        <p:txBody>
          <a:bodyPr>
            <a:prstTxWarp prst="textNoShape">
              <a:avLst/>
            </a:prstTxWarp>
            <a:spAutoFit/>
          </a:bodyPr>
          <a:lstStyle/>
          <a:p>
            <a:pPr>
              <a:spcBef>
                <a:spcPct val="50000"/>
              </a:spcBef>
            </a:pPr>
            <a:r>
              <a:rPr lang="en-US" sz="1800">
                <a:ea typeface="ＭＳ Ｐゴシック" charset="-128"/>
                <a:cs typeface="ＭＳ Ｐゴシック" charset="-128"/>
              </a:rPr>
              <a:t>Look-angles 23-45 degrees depending on satellite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2"/>
          <p:cNvSpPr>
            <a:spLocks noGrp="1"/>
          </p:cNvSpPr>
          <p:nvPr>
            <p:ph type="dt" sz="half" idx="10"/>
          </p:nvPr>
        </p:nvSpPr>
        <p:spPr/>
        <p:txBody>
          <a:bodyPr/>
          <a:lstStyle/>
          <a:p>
            <a:r>
              <a:rPr lang="en-US" smtClean="0"/>
              <a:t>11/16/12</a:t>
            </a:r>
            <a:endParaRPr lang="en-US"/>
          </a:p>
        </p:txBody>
      </p:sp>
      <p:sp>
        <p:nvSpPr>
          <p:cNvPr id="10" name="Footer Placeholder 3"/>
          <p:cNvSpPr>
            <a:spLocks noGrp="1"/>
          </p:cNvSpPr>
          <p:nvPr>
            <p:ph type="ftr" sz="quarter" idx="11"/>
          </p:nvPr>
        </p:nvSpPr>
        <p:spPr/>
        <p:txBody>
          <a:bodyPr/>
          <a:lstStyle/>
          <a:p>
            <a:r>
              <a:rPr lang="en-US" smtClean="0"/>
              <a:t>Kathmandu Herring</a:t>
            </a:r>
            <a:endParaRPr lang="en-US"/>
          </a:p>
        </p:txBody>
      </p:sp>
      <p:sp>
        <p:nvSpPr>
          <p:cNvPr id="11" name="Slide Number Placeholder 4"/>
          <p:cNvSpPr>
            <a:spLocks noGrp="1"/>
          </p:cNvSpPr>
          <p:nvPr>
            <p:ph type="sldNum" sz="quarter" idx="12"/>
          </p:nvPr>
        </p:nvSpPr>
        <p:spPr/>
        <p:txBody>
          <a:bodyPr/>
          <a:lstStyle/>
          <a:p>
            <a:fld id="{D2B3F896-30D8-E44C-AC32-1B8612F0DF24}" type="slidenum">
              <a:rPr lang="en-US"/>
              <a:pPr/>
              <a:t>17</a:t>
            </a:fld>
            <a:endParaRPr lang="en-US"/>
          </a:p>
        </p:txBody>
      </p:sp>
      <p:sp>
        <p:nvSpPr>
          <p:cNvPr id="496642" name="Rectangle 2"/>
          <p:cNvSpPr>
            <a:spLocks noGrp="1" noRot="1" noChangeArrowheads="1"/>
          </p:cNvSpPr>
          <p:nvPr>
            <p:ph type="title"/>
          </p:nvPr>
        </p:nvSpPr>
        <p:spPr>
          <a:xfrm>
            <a:off x="381000" y="304800"/>
            <a:ext cx="4191000" cy="1676400"/>
          </a:xfrm>
        </p:spPr>
        <p:txBody>
          <a:bodyPr/>
          <a:lstStyle/>
          <a:p>
            <a:r>
              <a:rPr lang="en-US"/>
              <a:t>EnviSat InSAR satellite</a:t>
            </a:r>
          </a:p>
        </p:txBody>
      </p:sp>
      <p:pic>
        <p:nvPicPr>
          <p:cNvPr id="496644" name="Picture 4"/>
          <p:cNvPicPr>
            <a:picLocks noChangeAspect="1" noChangeArrowheads="1"/>
          </p:cNvPicPr>
          <p:nvPr/>
        </p:nvPicPr>
        <p:blipFill>
          <a:blip r:embed="rId3"/>
          <a:srcRect/>
          <a:stretch>
            <a:fillRect/>
          </a:stretch>
        </p:blipFill>
        <p:spPr bwMode="auto">
          <a:xfrm>
            <a:off x="152400" y="2286000"/>
            <a:ext cx="2540000" cy="3632200"/>
          </a:xfrm>
          <a:prstGeom prst="rect">
            <a:avLst/>
          </a:prstGeom>
          <a:noFill/>
          <a:ln w="9525">
            <a:noFill/>
            <a:miter lim="800000"/>
            <a:headEnd/>
            <a:tailEnd/>
          </a:ln>
          <a:effectLst/>
        </p:spPr>
      </p:pic>
      <p:pic>
        <p:nvPicPr>
          <p:cNvPr id="496645" name="Picture 5"/>
          <p:cNvPicPr>
            <a:picLocks noChangeAspect="1" noChangeArrowheads="1"/>
          </p:cNvPicPr>
          <p:nvPr/>
        </p:nvPicPr>
        <p:blipFill>
          <a:blip r:embed="rId4"/>
          <a:srcRect/>
          <a:stretch>
            <a:fillRect/>
          </a:stretch>
        </p:blipFill>
        <p:spPr bwMode="auto">
          <a:xfrm>
            <a:off x="3200400" y="2209800"/>
            <a:ext cx="4927600" cy="3556000"/>
          </a:xfrm>
          <a:prstGeom prst="rect">
            <a:avLst/>
          </a:prstGeom>
          <a:noFill/>
          <a:ln w="9525">
            <a:noFill/>
            <a:miter lim="800000"/>
            <a:headEnd/>
            <a:tailEnd/>
          </a:ln>
          <a:effectLst/>
        </p:spPr>
      </p:pic>
      <p:pic>
        <p:nvPicPr>
          <p:cNvPr id="496646" name="Picture 6"/>
          <p:cNvPicPr>
            <a:picLocks noChangeAspect="1" noChangeArrowheads="1"/>
          </p:cNvPicPr>
          <p:nvPr/>
        </p:nvPicPr>
        <p:blipFill>
          <a:blip r:embed="rId5"/>
          <a:srcRect/>
          <a:stretch>
            <a:fillRect/>
          </a:stretch>
        </p:blipFill>
        <p:spPr bwMode="auto">
          <a:xfrm>
            <a:off x="4572000" y="228600"/>
            <a:ext cx="3594100" cy="2501900"/>
          </a:xfrm>
          <a:prstGeom prst="rect">
            <a:avLst/>
          </a:prstGeom>
          <a:noFill/>
          <a:ln w="9525">
            <a:noFill/>
            <a:miter lim="800000"/>
            <a:headEnd/>
            <a:tailEnd/>
          </a:ln>
          <a:effectLst/>
        </p:spPr>
      </p:pic>
      <p:sp>
        <p:nvSpPr>
          <p:cNvPr id="496647" name="Text Box 7"/>
          <p:cNvSpPr txBox="1">
            <a:spLocks noChangeArrowheads="1"/>
          </p:cNvSpPr>
          <p:nvPr/>
        </p:nvSpPr>
        <p:spPr bwMode="auto">
          <a:xfrm>
            <a:off x="3276600" y="5943600"/>
            <a:ext cx="4114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Radar antenna</a:t>
            </a:r>
          </a:p>
        </p:txBody>
      </p:sp>
      <p:sp>
        <p:nvSpPr>
          <p:cNvPr id="496648" name="Line 8"/>
          <p:cNvSpPr>
            <a:spLocks noChangeShapeType="1"/>
          </p:cNvSpPr>
          <p:nvPr/>
        </p:nvSpPr>
        <p:spPr bwMode="auto">
          <a:xfrm flipV="1">
            <a:off x="3429000" y="5410200"/>
            <a:ext cx="304800" cy="6858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496649" name="Line 9"/>
          <p:cNvSpPr>
            <a:spLocks noChangeShapeType="1"/>
          </p:cNvSpPr>
          <p:nvPr/>
        </p:nvSpPr>
        <p:spPr bwMode="auto">
          <a:xfrm flipV="1">
            <a:off x="5486400" y="4267200"/>
            <a:ext cx="2438400" cy="18288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LIDAR (Laser Altimetry)</a:t>
            </a:r>
            <a:endParaRPr lang="en-US" dirty="0"/>
          </a:p>
        </p:txBody>
      </p:sp>
      <p:sp>
        <p:nvSpPr>
          <p:cNvPr id="7" name="Content Placeholder 6"/>
          <p:cNvSpPr>
            <a:spLocks noGrp="1"/>
          </p:cNvSpPr>
          <p:nvPr>
            <p:ph idx="1"/>
          </p:nvPr>
        </p:nvSpPr>
        <p:spPr/>
        <p:txBody>
          <a:bodyPr/>
          <a:lstStyle/>
          <a:p>
            <a:r>
              <a:rPr lang="en-US" dirty="0" smtClean="0"/>
              <a:t>This method of measuring distance from aircraft to the ground using pulsed laser.</a:t>
            </a:r>
          </a:p>
          <a:p>
            <a:r>
              <a:rPr lang="en-US" dirty="0" smtClean="0"/>
              <a:t>Footprint on the ground is 3-10 cm, range accuracy &lt;1 cm, measurement 10-1000 Hz.  Method paints a picture the heights of the surface.</a:t>
            </a:r>
          </a:p>
          <a:p>
            <a:r>
              <a:rPr lang="en-US" dirty="0" smtClean="0"/>
              <a:t>Quantitative evaluation of the results is possible because of centimeter level positioning of the aircraft in flight.</a:t>
            </a:r>
            <a:endParaRPr lang="en-US" dirty="0"/>
          </a:p>
        </p:txBody>
      </p:sp>
      <p:sp>
        <p:nvSpPr>
          <p:cNvPr id="3" name="Date Placeholder 2"/>
          <p:cNvSpPr>
            <a:spLocks noGrp="1"/>
          </p:cNvSpPr>
          <p:nvPr>
            <p:ph type="dt" sz="half" idx="10"/>
          </p:nvPr>
        </p:nvSpPr>
        <p:spPr/>
        <p:txBody>
          <a:bodyPr/>
          <a:lstStyle/>
          <a:p>
            <a:r>
              <a:rPr lang="en-US" smtClean="0"/>
              <a:t>11/16/12</a:t>
            </a:r>
            <a:endParaRPr lang="en-US"/>
          </a:p>
        </p:txBody>
      </p:sp>
      <p:sp>
        <p:nvSpPr>
          <p:cNvPr id="4" name="Footer Placeholder 3"/>
          <p:cNvSpPr>
            <a:spLocks noGrp="1"/>
          </p:cNvSpPr>
          <p:nvPr>
            <p:ph type="ftr" sz="quarter" idx="11"/>
          </p:nvPr>
        </p:nvSpPr>
        <p:spPr/>
        <p:txBody>
          <a:bodyPr/>
          <a:lstStyle/>
          <a:p>
            <a:r>
              <a:rPr lang="en-US" smtClean="0"/>
              <a:t>Kathmandu Herring</a:t>
            </a:r>
            <a:endParaRPr lang="en-US"/>
          </a:p>
        </p:txBody>
      </p:sp>
      <p:sp>
        <p:nvSpPr>
          <p:cNvPr id="5" name="Slide Number Placeholder 4"/>
          <p:cNvSpPr>
            <a:spLocks noGrp="1"/>
          </p:cNvSpPr>
          <p:nvPr>
            <p:ph type="sldNum" sz="quarter" idx="12"/>
          </p:nvPr>
        </p:nvSpPr>
        <p:spPr/>
        <p:txBody>
          <a:bodyPr/>
          <a:lstStyle/>
          <a:p>
            <a:fld id="{424A6996-603F-C54A-9629-D5212EB1480B}" type="slidenum">
              <a:rPr lang="en-US" smtClean="0"/>
              <a:pPr/>
              <a:t>18</a:t>
            </a:fld>
            <a:endParaRPr lang="en-US"/>
          </a:p>
        </p:txBody>
      </p:sp>
    </p:spTree>
    <p:extLst>
      <p:ext uri="{BB962C8B-B14F-4D97-AF65-F5344CB8AC3E}">
        <p14:creationId xmlns:p14="http://schemas.microsoft.com/office/powerpoint/2010/main" val="2084977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LIDAR method</a:t>
            </a:r>
            <a:endParaRPr lang="en-US" dirty="0"/>
          </a:p>
        </p:txBody>
      </p:sp>
      <p:sp>
        <p:nvSpPr>
          <p:cNvPr id="3" name="Content Placeholder 2"/>
          <p:cNvSpPr>
            <a:spLocks noGrp="1"/>
          </p:cNvSpPr>
          <p:nvPr>
            <p:ph idx="1"/>
          </p:nvPr>
        </p:nvSpPr>
        <p:spPr>
          <a:xfrm>
            <a:off x="5029201" y="1600200"/>
            <a:ext cx="3813174" cy="4498975"/>
          </a:xfrm>
        </p:spPr>
        <p:txBody>
          <a:bodyPr/>
          <a:lstStyle/>
          <a:p>
            <a:r>
              <a:rPr lang="en-US" dirty="0" smtClean="0"/>
              <a:t>Schematic of method:</a:t>
            </a:r>
          </a:p>
          <a:p>
            <a:pPr lvl="1"/>
            <a:r>
              <a:rPr lang="en-US" dirty="0" smtClean="0"/>
              <a:t>GPS positions the aircraft; </a:t>
            </a:r>
          </a:p>
          <a:p>
            <a:pPr lvl="1"/>
            <a:r>
              <a:rPr lang="en-US" dirty="0"/>
              <a:t>I</a:t>
            </a:r>
            <a:r>
              <a:rPr lang="en-US" dirty="0" smtClean="0"/>
              <a:t>nertial measurement units (IMU) yield direction of laser</a:t>
            </a:r>
          </a:p>
          <a:p>
            <a:pPr lvl="1"/>
            <a:r>
              <a:rPr lang="en-US" dirty="0"/>
              <a:t>S</a:t>
            </a:r>
            <a:r>
              <a:rPr lang="en-US" dirty="0" smtClean="0"/>
              <a:t>canning allows a swath of land to be covered </a:t>
            </a:r>
          </a:p>
          <a:p>
            <a:r>
              <a:rPr lang="en-US" dirty="0" smtClean="0"/>
              <a:t>Land heights ±2-5 cm with 10-50 cm pixels</a:t>
            </a:r>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19</a:t>
            </a:fld>
            <a:endParaRPr lang="en-US"/>
          </a:p>
        </p:txBody>
      </p:sp>
      <p:pic>
        <p:nvPicPr>
          <p:cNvPr id="8" name="Picture 7"/>
          <p:cNvPicPr>
            <a:picLocks noChangeAspect="1"/>
          </p:cNvPicPr>
          <p:nvPr/>
        </p:nvPicPr>
        <p:blipFill>
          <a:blip r:embed="rId3"/>
          <a:stretch>
            <a:fillRect/>
          </a:stretch>
        </p:blipFill>
        <p:spPr>
          <a:xfrm>
            <a:off x="0" y="1066800"/>
            <a:ext cx="4889172" cy="5486400"/>
          </a:xfrm>
          <a:prstGeom prst="rect">
            <a:avLst/>
          </a:prstGeom>
        </p:spPr>
      </p:pic>
    </p:spTree>
    <p:extLst>
      <p:ext uri="{BB962C8B-B14F-4D97-AF65-F5344CB8AC3E}">
        <p14:creationId xmlns:p14="http://schemas.microsoft.com/office/powerpoint/2010/main" val="2895708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Imaging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What is geodetic imaging?</a:t>
            </a:r>
          </a:p>
          <a:p>
            <a:r>
              <a:rPr lang="en-US" dirty="0" smtClean="0"/>
              <a:t>Geodesy is the science of measuring the size, shape and gravity field of the Earth and the rates of change of these quantities.</a:t>
            </a:r>
          </a:p>
          <a:p>
            <a:r>
              <a:rPr lang="en-US" dirty="0"/>
              <a:t> </a:t>
            </a:r>
            <a:r>
              <a:rPr lang="en-US" dirty="0" smtClean="0"/>
              <a:t>Modern positioning systems allow image type data to be used for precise measurements of changes in position.</a:t>
            </a:r>
          </a:p>
          <a:p>
            <a:r>
              <a:rPr lang="en-US" dirty="0" smtClean="0"/>
              <a:t>The registration and time changes of these image type data is made possible by the global positioning system (GPS).</a:t>
            </a:r>
          </a:p>
          <a:p>
            <a:r>
              <a:rPr lang="en-US" dirty="0" smtClean="0"/>
              <a:t>In this seminar we explore some of these geodetic imaging techniques and their applications.</a:t>
            </a:r>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2</a:t>
            </a:fld>
            <a:endParaRPr lang="en-US"/>
          </a:p>
        </p:txBody>
      </p:sp>
    </p:spTree>
    <p:extLst>
      <p:ext uri="{BB962C8B-B14F-4D97-AF65-F5344CB8AC3E}">
        <p14:creationId xmlns:p14="http://schemas.microsoft.com/office/powerpoint/2010/main" val="1210859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1" y="12700"/>
            <a:ext cx="2425700" cy="1663700"/>
          </a:xfrm>
        </p:spPr>
        <p:txBody>
          <a:bodyPr/>
          <a:lstStyle/>
          <a:p>
            <a:r>
              <a:rPr lang="en-US" sz="2400" dirty="0" smtClean="0"/>
              <a:t>LIDAR Visualizations</a:t>
            </a:r>
            <a:endParaRPr lang="en-US" sz="2400" dirty="0"/>
          </a:p>
        </p:txBody>
      </p:sp>
      <p:sp>
        <p:nvSpPr>
          <p:cNvPr id="3" name="Content Placeholder 2"/>
          <p:cNvSpPr>
            <a:spLocks noGrp="1"/>
          </p:cNvSpPr>
          <p:nvPr>
            <p:ph idx="1"/>
          </p:nvPr>
        </p:nvSpPr>
        <p:spPr>
          <a:xfrm>
            <a:off x="152401" y="1447800"/>
            <a:ext cx="2286000" cy="2209800"/>
          </a:xfrm>
        </p:spPr>
        <p:txBody>
          <a:bodyPr>
            <a:normAutofit fontScale="92500" lnSpcReduction="20000"/>
          </a:bodyPr>
          <a:lstStyle/>
          <a:p>
            <a:r>
              <a:rPr lang="en-US" dirty="0" smtClean="0"/>
              <a:t>Methods of displaying results</a:t>
            </a:r>
          </a:p>
          <a:p>
            <a:r>
              <a:rPr lang="en-US" dirty="0" smtClean="0"/>
              <a:t>Shaded relief, profiles </a:t>
            </a:r>
          </a:p>
          <a:p>
            <a:pPr marL="0" indent="0">
              <a:buNone/>
            </a:pPr>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20</a:t>
            </a:fld>
            <a:endParaRPr lang="en-US"/>
          </a:p>
        </p:txBody>
      </p:sp>
      <p:pic>
        <p:nvPicPr>
          <p:cNvPr id="7" name="Picture 6"/>
          <p:cNvPicPr>
            <a:picLocks noChangeAspect="1"/>
          </p:cNvPicPr>
          <p:nvPr/>
        </p:nvPicPr>
        <p:blipFill>
          <a:blip r:embed="rId3"/>
          <a:stretch>
            <a:fillRect/>
          </a:stretch>
        </p:blipFill>
        <p:spPr>
          <a:xfrm>
            <a:off x="25400" y="3759200"/>
            <a:ext cx="8255000" cy="3098800"/>
          </a:xfrm>
          <a:prstGeom prst="rect">
            <a:avLst/>
          </a:prstGeom>
        </p:spPr>
      </p:pic>
      <p:pic>
        <p:nvPicPr>
          <p:cNvPr id="8" name="Picture 7"/>
          <p:cNvPicPr>
            <a:picLocks noChangeAspect="1"/>
          </p:cNvPicPr>
          <p:nvPr/>
        </p:nvPicPr>
        <p:blipFill>
          <a:blip r:embed="rId4"/>
          <a:stretch>
            <a:fillRect/>
          </a:stretch>
        </p:blipFill>
        <p:spPr>
          <a:xfrm>
            <a:off x="2425700" y="38100"/>
            <a:ext cx="6718300" cy="4671802"/>
          </a:xfrm>
          <a:prstGeom prst="rect">
            <a:avLst/>
          </a:prstGeom>
        </p:spPr>
      </p:pic>
    </p:spTree>
    <p:extLst>
      <p:ext uri="{BB962C8B-B14F-4D97-AF65-F5344CB8AC3E}">
        <p14:creationId xmlns:p14="http://schemas.microsoft.com/office/powerpoint/2010/main" val="3174282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199" y="228600"/>
            <a:ext cx="4575175" cy="838200"/>
          </a:xfrm>
        </p:spPr>
        <p:txBody>
          <a:bodyPr/>
          <a:lstStyle/>
          <a:p>
            <a:r>
              <a:rPr lang="en-US" dirty="0" smtClean="0"/>
              <a:t>Example</a:t>
            </a:r>
            <a:endParaRPr lang="en-US" dirty="0"/>
          </a:p>
        </p:txBody>
      </p:sp>
      <p:sp>
        <p:nvSpPr>
          <p:cNvPr id="3" name="Content Placeholder 2"/>
          <p:cNvSpPr>
            <a:spLocks noGrp="1"/>
          </p:cNvSpPr>
          <p:nvPr>
            <p:ph idx="1"/>
          </p:nvPr>
        </p:nvSpPr>
        <p:spPr>
          <a:xfrm>
            <a:off x="4571999" y="990600"/>
            <a:ext cx="4270375" cy="2514600"/>
          </a:xfrm>
        </p:spPr>
        <p:txBody>
          <a:bodyPr>
            <a:normAutofit fontScale="92500"/>
          </a:bodyPr>
          <a:lstStyle/>
          <a:p>
            <a:r>
              <a:rPr lang="en-US" dirty="0" smtClean="0"/>
              <a:t>Measurement in California.  When an earthquake occurs, height images can be compared to generate estimates of deformations</a:t>
            </a:r>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21</a:t>
            </a:fld>
            <a:endParaRPr lang="en-US"/>
          </a:p>
        </p:txBody>
      </p:sp>
      <p:pic>
        <p:nvPicPr>
          <p:cNvPr id="7" name="Picture 6"/>
          <p:cNvPicPr>
            <a:picLocks noChangeAspect="1"/>
          </p:cNvPicPr>
          <p:nvPr/>
        </p:nvPicPr>
        <p:blipFill>
          <a:blip r:embed="rId3"/>
          <a:stretch>
            <a:fillRect/>
          </a:stretch>
        </p:blipFill>
        <p:spPr>
          <a:xfrm>
            <a:off x="0" y="-25400"/>
            <a:ext cx="4396154" cy="6858000"/>
          </a:xfrm>
          <a:prstGeom prst="rect">
            <a:avLst/>
          </a:prstGeom>
        </p:spPr>
      </p:pic>
      <p:pic>
        <p:nvPicPr>
          <p:cNvPr id="8" name="Picture 7"/>
          <p:cNvPicPr>
            <a:picLocks noChangeAspect="1"/>
          </p:cNvPicPr>
          <p:nvPr/>
        </p:nvPicPr>
        <p:blipFill>
          <a:blip r:embed="rId4"/>
          <a:stretch>
            <a:fillRect/>
          </a:stretch>
        </p:blipFill>
        <p:spPr>
          <a:xfrm>
            <a:off x="4064000" y="3581400"/>
            <a:ext cx="5080000" cy="3187700"/>
          </a:xfrm>
          <a:prstGeom prst="rect">
            <a:avLst/>
          </a:prstGeom>
        </p:spPr>
      </p:pic>
    </p:spTree>
    <p:extLst>
      <p:ext uri="{BB962C8B-B14F-4D97-AF65-F5344CB8AC3E}">
        <p14:creationId xmlns:p14="http://schemas.microsoft.com/office/powerpoint/2010/main" val="2633045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F9922BF3-A1D0-B64F-A448-FDCBB692A634}" type="slidenum">
              <a:rPr lang="en-US"/>
              <a:pPr/>
              <a:t>22</a:t>
            </a:fld>
            <a:endParaRPr lang="en-US"/>
          </a:p>
        </p:txBody>
      </p:sp>
      <p:sp>
        <p:nvSpPr>
          <p:cNvPr id="492546" name="Rectangle 2"/>
          <p:cNvSpPr>
            <a:spLocks noGrp="1" noRot="1" noChangeArrowheads="1"/>
          </p:cNvSpPr>
          <p:nvPr>
            <p:ph type="title"/>
          </p:nvPr>
        </p:nvSpPr>
        <p:spPr/>
        <p:txBody>
          <a:bodyPr/>
          <a:lstStyle/>
          <a:p>
            <a:r>
              <a:rPr lang="en-US" sz="2800"/>
              <a:t>Examples of the applications of these methods </a:t>
            </a:r>
            <a:endParaRPr lang="en-US"/>
          </a:p>
        </p:txBody>
      </p:sp>
      <p:sp>
        <p:nvSpPr>
          <p:cNvPr id="492547" name="Rectangle 3"/>
          <p:cNvSpPr>
            <a:spLocks noGrp="1" noRot="1" noChangeArrowheads="1"/>
          </p:cNvSpPr>
          <p:nvPr>
            <p:ph type="body" idx="1"/>
          </p:nvPr>
        </p:nvSpPr>
        <p:spPr/>
        <p:txBody>
          <a:bodyPr/>
          <a:lstStyle/>
          <a:p>
            <a:r>
              <a:rPr lang="en-US" sz="2400" dirty="0"/>
              <a:t>GPS applications</a:t>
            </a:r>
          </a:p>
          <a:p>
            <a:pPr lvl="1"/>
            <a:r>
              <a:rPr lang="en-US" sz="2000" dirty="0"/>
              <a:t>The International GPS/GNSS Service (IGS) tracking network.  Loose international collaboration that now supports several hundred, globally distributed, high accuracy GPS receivers. (</a:t>
            </a:r>
            <a:r>
              <a:rPr lang="en-US" sz="2000" dirty="0">
                <a:hlinkClick r:id="rId2"/>
              </a:rPr>
              <a:t>http://igscb.jpl.nasa.gov</a:t>
            </a:r>
            <a:r>
              <a:rPr lang="en-US" sz="2000" dirty="0"/>
              <a:t>)</a:t>
            </a:r>
          </a:p>
          <a:p>
            <a:pPr lvl="1"/>
            <a:r>
              <a:rPr lang="en-US" sz="2000" dirty="0"/>
              <a:t>Applications in Western United States: The Plate Boundary Observatory (</a:t>
            </a:r>
            <a:r>
              <a:rPr lang="en-US" sz="2000" dirty="0">
                <a:hlinkClick r:id="rId3"/>
              </a:rPr>
              <a:t>http://pboweb.unavco.org/</a:t>
            </a:r>
            <a:r>
              <a:rPr lang="en-US" sz="2000" dirty="0"/>
              <a:t>) </a:t>
            </a:r>
          </a:p>
          <a:p>
            <a:r>
              <a:rPr lang="en-US" sz="2400" dirty="0" err="1"/>
              <a:t>InSAR</a:t>
            </a:r>
            <a:r>
              <a:rPr lang="en-US" sz="2400" dirty="0"/>
              <a:t> (fast) examples</a:t>
            </a:r>
          </a:p>
          <a:p>
            <a:pPr lvl="1"/>
            <a:r>
              <a:rPr lang="en-US" sz="2000" dirty="0"/>
              <a:t>Volcanic and Ice motion examples </a:t>
            </a:r>
            <a:endParaRPr lang="en-US" sz="2000" dirty="0" smtClean="0"/>
          </a:p>
          <a:p>
            <a:r>
              <a:rPr lang="en-US" sz="2400" dirty="0" smtClean="0"/>
              <a:t>Examples from recent Baja 2010 and Tohoku 2011 earthquakes.</a:t>
            </a:r>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11/16/12</a:t>
            </a:r>
            <a:endParaRPr lang="en-US"/>
          </a:p>
        </p:txBody>
      </p:sp>
      <p:sp>
        <p:nvSpPr>
          <p:cNvPr id="6" name="Footer Placeholder 3"/>
          <p:cNvSpPr>
            <a:spLocks noGrp="1"/>
          </p:cNvSpPr>
          <p:nvPr>
            <p:ph type="ftr" sz="quarter" idx="11"/>
          </p:nvPr>
        </p:nvSpPr>
        <p:spPr/>
        <p:txBody>
          <a:bodyPr/>
          <a:lstStyle/>
          <a:p>
            <a:r>
              <a:rPr lang="en-US" smtClean="0"/>
              <a:t>Kathmandu Herring</a:t>
            </a:r>
            <a:endParaRPr lang="en-US"/>
          </a:p>
        </p:txBody>
      </p:sp>
      <p:sp>
        <p:nvSpPr>
          <p:cNvPr id="7" name="Slide Number Placeholder 4"/>
          <p:cNvSpPr>
            <a:spLocks noGrp="1"/>
          </p:cNvSpPr>
          <p:nvPr>
            <p:ph type="sldNum" sz="quarter" idx="12"/>
          </p:nvPr>
        </p:nvSpPr>
        <p:spPr/>
        <p:txBody>
          <a:bodyPr/>
          <a:lstStyle/>
          <a:p>
            <a:fld id="{D5739532-3FBC-6F41-90B7-DDB2618C0834}" type="slidenum">
              <a:rPr lang="en-US"/>
              <a:pPr/>
              <a:t>23</a:t>
            </a:fld>
            <a:endParaRPr lang="en-US"/>
          </a:p>
        </p:txBody>
      </p:sp>
      <p:sp>
        <p:nvSpPr>
          <p:cNvPr id="334850" name="Rectangle 2"/>
          <p:cNvSpPr>
            <a:spLocks noGrp="1" noRot="1" noChangeArrowheads="1"/>
          </p:cNvSpPr>
          <p:nvPr>
            <p:ph type="title"/>
          </p:nvPr>
        </p:nvSpPr>
        <p:spPr/>
        <p:txBody>
          <a:bodyPr/>
          <a:lstStyle/>
          <a:p>
            <a:r>
              <a:rPr lang="en-US"/>
              <a:t>IGS Network</a:t>
            </a:r>
          </a:p>
        </p:txBody>
      </p:sp>
      <p:pic>
        <p:nvPicPr>
          <p:cNvPr id="334851" name="Picture 3"/>
          <p:cNvPicPr>
            <a:picLocks noChangeAspect="1" noChangeArrowheads="1"/>
          </p:cNvPicPr>
          <p:nvPr/>
        </p:nvPicPr>
        <p:blipFill>
          <a:blip r:embed="rId3"/>
          <a:srcRect/>
          <a:stretch>
            <a:fillRect/>
          </a:stretch>
        </p:blipFill>
        <p:spPr bwMode="auto">
          <a:xfrm>
            <a:off x="0" y="1690687"/>
            <a:ext cx="9004300" cy="4557713"/>
          </a:xfrm>
          <a:prstGeom prst="rect">
            <a:avLst/>
          </a:prstGeom>
          <a:noFill/>
          <a:ln w="9525">
            <a:noFill/>
            <a:miter lim="800000"/>
            <a:headEnd/>
            <a:tailEnd/>
          </a:ln>
          <a:effectLst/>
        </p:spPr>
      </p:pic>
      <p:sp>
        <p:nvSpPr>
          <p:cNvPr id="334852" name="Text Box 4"/>
          <p:cNvSpPr txBox="1">
            <a:spLocks noChangeArrowheads="1"/>
          </p:cNvSpPr>
          <p:nvPr/>
        </p:nvSpPr>
        <p:spPr bwMode="auto">
          <a:xfrm>
            <a:off x="304800" y="1143000"/>
            <a:ext cx="8229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Currently over 400 stations in network</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0038826F-C8EE-1E40-AE27-A39742B59188}" type="slidenum">
              <a:rPr lang="en-US"/>
              <a:pPr/>
              <a:t>24</a:t>
            </a:fld>
            <a:endParaRPr lang="en-US"/>
          </a:p>
        </p:txBody>
      </p:sp>
      <p:sp>
        <p:nvSpPr>
          <p:cNvPr id="338946" name="Rectangle 2"/>
          <p:cNvSpPr>
            <a:spLocks noGrp="1" noRot="1" noChangeArrowheads="1"/>
          </p:cNvSpPr>
          <p:nvPr>
            <p:ph type="title"/>
          </p:nvPr>
        </p:nvSpPr>
        <p:spPr/>
        <p:txBody>
          <a:bodyPr/>
          <a:lstStyle/>
          <a:p>
            <a:r>
              <a:rPr lang="en-US"/>
              <a:t>Uses of IGS data</a:t>
            </a:r>
          </a:p>
        </p:txBody>
      </p:sp>
      <p:sp>
        <p:nvSpPr>
          <p:cNvPr id="338947" name="Rectangle 3"/>
          <p:cNvSpPr>
            <a:spLocks noGrp="1" noRot="1" noChangeArrowheads="1"/>
          </p:cNvSpPr>
          <p:nvPr>
            <p:ph type="body" idx="1"/>
          </p:nvPr>
        </p:nvSpPr>
        <p:spPr>
          <a:xfrm>
            <a:off x="304800" y="1447800"/>
            <a:ext cx="8540750" cy="4724400"/>
          </a:xfrm>
        </p:spPr>
        <p:txBody>
          <a:bodyPr/>
          <a:lstStyle/>
          <a:p>
            <a:pPr>
              <a:lnSpc>
                <a:spcPct val="90000"/>
              </a:lnSpc>
            </a:pPr>
            <a:r>
              <a:rPr lang="en-US" sz="2000"/>
              <a:t>Initial aim was to provide data to allow accurate determination of the GPS satellite orbits: Since IGS started in 1994, orbit accuracy has improved from the 30 cm to now 2-3 cm</a:t>
            </a:r>
          </a:p>
          <a:p>
            <a:pPr>
              <a:lnSpc>
                <a:spcPct val="90000"/>
              </a:lnSpc>
            </a:pPr>
            <a:r>
              <a:rPr lang="en-US" sz="2000"/>
              <a:t>From these data, global plate motions can be observed in “real-time” (compared to geologic rates)</a:t>
            </a:r>
          </a:p>
          <a:p>
            <a:pPr>
              <a:lnSpc>
                <a:spcPct val="90000"/>
              </a:lnSpc>
            </a:pPr>
            <a:r>
              <a:rPr lang="en-US" sz="2000"/>
              <a:t>Sites in the IGS network are affected by earthquakes and the deformations that continue after earthquakes.  The understanding of the physical processes that generate post-seismic deformation could lead to pre-seismic indicators:</a:t>
            </a:r>
          </a:p>
          <a:p>
            <a:pPr lvl="1">
              <a:lnSpc>
                <a:spcPct val="90000"/>
              </a:lnSpc>
            </a:pPr>
            <a:r>
              <a:rPr lang="en-US" sz="1800"/>
              <a:t>Stress transfer after earthquakes that made rupture more/less likely on nearby faults</a:t>
            </a:r>
          </a:p>
          <a:p>
            <a:pPr lvl="1">
              <a:lnSpc>
                <a:spcPct val="90000"/>
              </a:lnSpc>
            </a:pPr>
            <a:r>
              <a:rPr lang="en-US" sz="1800"/>
              <a:t>Material properties that in the laboratory show pre-seismic signals.</a:t>
            </a:r>
          </a:p>
          <a:p>
            <a:pPr>
              <a:lnSpc>
                <a:spcPct val="90000"/>
              </a:lnSpc>
            </a:pPr>
            <a:r>
              <a:rPr lang="en-US" sz="2000"/>
              <a:t>Meteorological applications that require near real-time results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Boundary Observatory (PBO) </a:t>
            </a:r>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25</a:t>
            </a:fld>
            <a:endParaRPr lang="en-US"/>
          </a:p>
        </p:txBody>
      </p:sp>
      <p:pic>
        <p:nvPicPr>
          <p:cNvPr id="7" name="Picture 6"/>
          <p:cNvPicPr>
            <a:picLocks noChangeAspect="1"/>
          </p:cNvPicPr>
          <p:nvPr/>
        </p:nvPicPr>
        <p:blipFill>
          <a:blip r:embed="rId2"/>
          <a:stretch>
            <a:fillRect/>
          </a:stretch>
        </p:blipFill>
        <p:spPr>
          <a:xfrm>
            <a:off x="0" y="1300480"/>
            <a:ext cx="9144000" cy="5557520"/>
          </a:xfrm>
          <a:prstGeom prst="rect">
            <a:avLst/>
          </a:prstGeom>
        </p:spPr>
      </p:pic>
      <p:sp>
        <p:nvSpPr>
          <p:cNvPr id="3" name="Content Placeholder 2"/>
          <p:cNvSpPr>
            <a:spLocks noGrp="1"/>
          </p:cNvSpPr>
          <p:nvPr>
            <p:ph idx="1"/>
          </p:nvPr>
        </p:nvSpPr>
        <p:spPr>
          <a:xfrm>
            <a:off x="6096000" y="1295400"/>
            <a:ext cx="3048000" cy="685800"/>
          </a:xfrm>
        </p:spPr>
        <p:txBody>
          <a:bodyPr/>
          <a:lstStyle/>
          <a:p>
            <a:r>
              <a:rPr lang="en-US" sz="1400" dirty="0" smtClean="0"/>
              <a:t>1300 continuously operating sites </a:t>
            </a:r>
            <a:r>
              <a:rPr lang="en-US" sz="1400" dirty="0"/>
              <a:t>GPS </a:t>
            </a:r>
            <a:r>
              <a:rPr lang="en-US" sz="1400" dirty="0" smtClean="0"/>
              <a:t> (Japan has 1500 in much smaller area)</a:t>
            </a:r>
            <a:endParaRPr lang="en-US" sz="1400" dirty="0"/>
          </a:p>
        </p:txBody>
      </p:sp>
    </p:spTree>
    <p:extLst>
      <p:ext uri="{BB962C8B-B14F-4D97-AF65-F5344CB8AC3E}">
        <p14:creationId xmlns:p14="http://schemas.microsoft.com/office/powerpoint/2010/main" val="1532768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26</a:t>
            </a:fld>
            <a:endParaRPr lang="en-US"/>
          </a:p>
        </p:txBody>
      </p:sp>
      <p:pic>
        <p:nvPicPr>
          <p:cNvPr id="7" name="Content Placeholder 6"/>
          <p:cNvPicPr>
            <a:picLocks noGrp="1" noChangeAspect="1"/>
          </p:cNvPicPr>
          <p:nvPr>
            <p:ph idx="4294967295"/>
          </p:nvPr>
        </p:nvPicPr>
        <p:blipFill rotWithShape="1">
          <a:blip r:embed="rId2"/>
          <a:srcRect t="211" b="-1724"/>
          <a:stretch/>
        </p:blipFill>
        <p:spPr>
          <a:xfrm>
            <a:off x="381000" y="355600"/>
            <a:ext cx="8540750" cy="6502400"/>
          </a:xfrm>
        </p:spPr>
      </p:pic>
      <p:sp>
        <p:nvSpPr>
          <p:cNvPr id="2" name="Title 1"/>
          <p:cNvSpPr>
            <a:spLocks noGrp="1"/>
          </p:cNvSpPr>
          <p:nvPr>
            <p:ph type="title"/>
          </p:nvPr>
        </p:nvSpPr>
        <p:spPr>
          <a:xfrm>
            <a:off x="609600" y="4953000"/>
            <a:ext cx="5184775" cy="1143000"/>
          </a:xfrm>
        </p:spPr>
        <p:txBody>
          <a:bodyPr/>
          <a:lstStyle/>
          <a:p>
            <a:r>
              <a:rPr lang="en-US" dirty="0" smtClean="0"/>
              <a:t>PBO Velocity field</a:t>
            </a:r>
            <a:endParaRPr lang="en-US" dirty="0"/>
          </a:p>
        </p:txBody>
      </p:sp>
    </p:spTree>
    <p:extLst>
      <p:ext uri="{BB962C8B-B14F-4D97-AF65-F5344CB8AC3E}">
        <p14:creationId xmlns:p14="http://schemas.microsoft.com/office/powerpoint/2010/main" val="3620440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half" idx="10"/>
          </p:nvPr>
        </p:nvSpPr>
        <p:spPr/>
        <p:txBody>
          <a:bodyPr/>
          <a:lstStyle/>
          <a:p>
            <a:r>
              <a:rPr lang="en-US" smtClean="0"/>
              <a:t>11/16/12</a:t>
            </a:r>
            <a:endParaRPr lang="en-US"/>
          </a:p>
        </p:txBody>
      </p:sp>
      <p:sp>
        <p:nvSpPr>
          <p:cNvPr id="7" name="Footer Placeholder 3"/>
          <p:cNvSpPr>
            <a:spLocks noGrp="1"/>
          </p:cNvSpPr>
          <p:nvPr>
            <p:ph type="ftr" sz="quarter" idx="11"/>
          </p:nvPr>
        </p:nvSpPr>
        <p:spPr/>
        <p:txBody>
          <a:bodyPr/>
          <a:lstStyle/>
          <a:p>
            <a:r>
              <a:rPr lang="en-US" smtClean="0"/>
              <a:t>Kathmandu Herring</a:t>
            </a:r>
            <a:endParaRPr lang="en-US"/>
          </a:p>
        </p:txBody>
      </p:sp>
      <p:sp>
        <p:nvSpPr>
          <p:cNvPr id="8" name="Slide Number Placeholder 4"/>
          <p:cNvSpPr>
            <a:spLocks noGrp="1"/>
          </p:cNvSpPr>
          <p:nvPr>
            <p:ph type="sldNum" sz="quarter" idx="12"/>
          </p:nvPr>
        </p:nvSpPr>
        <p:spPr/>
        <p:txBody>
          <a:bodyPr/>
          <a:lstStyle/>
          <a:p>
            <a:fld id="{AEAA8C78-43B0-4D44-B38B-146E87FD9E90}" type="slidenum">
              <a:rPr lang="en-US"/>
              <a:pPr/>
              <a:t>27</a:t>
            </a:fld>
            <a:endParaRPr lang="en-US"/>
          </a:p>
        </p:txBody>
      </p:sp>
      <p:sp>
        <p:nvSpPr>
          <p:cNvPr id="493570" name="Rectangle 2"/>
          <p:cNvSpPr>
            <a:spLocks noGrp="1" noRot="1" noChangeArrowheads="1"/>
          </p:cNvSpPr>
          <p:nvPr>
            <p:ph type="title"/>
          </p:nvPr>
        </p:nvSpPr>
        <p:spPr>
          <a:xfrm>
            <a:off x="301625" y="228600"/>
            <a:ext cx="5946775" cy="1143000"/>
          </a:xfrm>
        </p:spPr>
        <p:txBody>
          <a:bodyPr/>
          <a:lstStyle/>
          <a:p>
            <a:r>
              <a:rPr lang="en-US"/>
              <a:t>Monitoring Kilauea</a:t>
            </a:r>
          </a:p>
        </p:txBody>
      </p:sp>
      <p:pic>
        <p:nvPicPr>
          <p:cNvPr id="493571" name="Picture 3"/>
          <p:cNvPicPr>
            <a:picLocks noChangeAspect="1" noChangeArrowheads="1"/>
          </p:cNvPicPr>
          <p:nvPr/>
        </p:nvPicPr>
        <p:blipFill>
          <a:blip r:embed="rId3"/>
          <a:srcRect/>
          <a:stretch>
            <a:fillRect/>
          </a:stretch>
        </p:blipFill>
        <p:spPr bwMode="auto">
          <a:xfrm>
            <a:off x="0" y="3730625"/>
            <a:ext cx="5822950" cy="3127375"/>
          </a:xfrm>
          <a:prstGeom prst="rect">
            <a:avLst/>
          </a:prstGeom>
          <a:noFill/>
          <a:ln w="9525">
            <a:noFill/>
            <a:miter lim="800000"/>
            <a:headEnd/>
            <a:tailEnd/>
          </a:ln>
          <a:effectLst/>
        </p:spPr>
      </p:pic>
      <p:pic>
        <p:nvPicPr>
          <p:cNvPr id="493572" name="Picture 4"/>
          <p:cNvPicPr>
            <a:picLocks noChangeAspect="1" noChangeArrowheads="1"/>
          </p:cNvPicPr>
          <p:nvPr/>
        </p:nvPicPr>
        <p:blipFill>
          <a:blip r:embed="rId4"/>
          <a:srcRect/>
          <a:stretch>
            <a:fillRect/>
          </a:stretch>
        </p:blipFill>
        <p:spPr bwMode="auto">
          <a:xfrm>
            <a:off x="6553200" y="0"/>
            <a:ext cx="2366963" cy="6856413"/>
          </a:xfrm>
          <a:prstGeom prst="rect">
            <a:avLst/>
          </a:prstGeom>
          <a:noFill/>
          <a:ln w="9525">
            <a:noFill/>
            <a:miter lim="800000"/>
            <a:headEnd/>
            <a:tailEnd/>
          </a:ln>
          <a:effectLst/>
        </p:spPr>
      </p:pic>
      <p:sp>
        <p:nvSpPr>
          <p:cNvPr id="493573" name="Text Box 5"/>
          <p:cNvSpPr txBox="1">
            <a:spLocks noChangeArrowheads="1"/>
          </p:cNvSpPr>
          <p:nvPr/>
        </p:nvSpPr>
        <p:spPr bwMode="auto">
          <a:xfrm>
            <a:off x="304800" y="1143000"/>
            <a:ext cx="6324600" cy="2438400"/>
          </a:xfrm>
          <a:prstGeom prst="rect">
            <a:avLst/>
          </a:prstGeom>
          <a:noFill/>
          <a:ln w="9525">
            <a:noFill/>
            <a:miter lim="800000"/>
            <a:headEnd/>
            <a:tailEnd/>
          </a:ln>
          <a:effectLst/>
        </p:spPr>
        <p:txBody>
          <a:bodyPr>
            <a:prstTxWarp prst="textNoShape">
              <a:avLst/>
            </a:prstTxWarp>
            <a:spAutoFit/>
          </a:bodyPr>
          <a:lstStyle/>
          <a:p>
            <a:pPr>
              <a:spcBef>
                <a:spcPct val="50000"/>
              </a:spcBef>
              <a:buFont typeface="Times" charset="0"/>
              <a:buChar char="•"/>
            </a:pPr>
            <a:r>
              <a:rPr lang="en-US"/>
              <a:t> </a:t>
            </a:r>
            <a:r>
              <a:rPr lang="en-US" sz="2000"/>
              <a:t>InSAR provides a remote way to monitor active volcanos. Rapid motions before eruptions.  Provides models of magma movements.</a:t>
            </a:r>
          </a:p>
          <a:p>
            <a:pPr>
              <a:spcBef>
                <a:spcPct val="50000"/>
              </a:spcBef>
              <a:buFont typeface="Times" charset="0"/>
              <a:buChar char="•"/>
            </a:pPr>
            <a:r>
              <a:rPr lang="en-US" sz="2000"/>
              <a:t> “Monthly” measurements</a:t>
            </a:r>
          </a:p>
          <a:p>
            <a:pPr>
              <a:spcBef>
                <a:spcPct val="50000"/>
              </a:spcBef>
              <a:buFont typeface="Times" charset="0"/>
              <a:buChar char="•"/>
            </a:pPr>
            <a:r>
              <a:rPr lang="en-US" sz="2000"/>
              <a:t> Color fringe is 28 mm; line of sight change</a:t>
            </a:r>
          </a:p>
          <a:p>
            <a:pPr>
              <a:spcBef>
                <a:spcPct val="50000"/>
              </a:spcBef>
              <a:buFont typeface="Times" charset="0"/>
              <a:buNone/>
            </a:pPr>
            <a:r>
              <a:rPr lang="en-US" sz="2000"/>
              <a:t>Poland (2007)</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Recent Large Earthquakes</a:t>
            </a:r>
            <a:endParaRPr lang="en-US" dirty="0"/>
          </a:p>
        </p:txBody>
      </p:sp>
      <p:sp>
        <p:nvSpPr>
          <p:cNvPr id="6" name="Content Placeholder 5"/>
          <p:cNvSpPr>
            <a:spLocks noGrp="1"/>
          </p:cNvSpPr>
          <p:nvPr>
            <p:ph idx="1"/>
          </p:nvPr>
        </p:nvSpPr>
        <p:spPr/>
        <p:txBody>
          <a:bodyPr>
            <a:normAutofit/>
          </a:bodyPr>
          <a:lstStyle/>
          <a:p>
            <a:r>
              <a:rPr lang="en-US" dirty="0" smtClean="0"/>
              <a:t>Baja Earthquake</a:t>
            </a:r>
          </a:p>
          <a:p>
            <a:pPr lvl="1"/>
            <a:r>
              <a:rPr lang="en-US" dirty="0" smtClean="0"/>
              <a:t>Magnitude 7.2, April 4, 2010 (similar to Haiti)</a:t>
            </a:r>
          </a:p>
          <a:p>
            <a:pPr lvl="1"/>
            <a:r>
              <a:rPr lang="en-US" dirty="0" smtClean="0"/>
              <a:t>Epicenter N 32.13 W 115.30 deg, Depth 26 km</a:t>
            </a:r>
          </a:p>
          <a:p>
            <a:pPr lvl="1"/>
            <a:r>
              <a:rPr lang="en-US" dirty="0">
                <a:hlinkClick r:id="rId2"/>
              </a:rPr>
              <a:t>http://www.unavco.org/community_science/science_highlights/2010/M7.2-</a:t>
            </a:r>
            <a:r>
              <a:rPr lang="en-US" dirty="0" smtClean="0">
                <a:hlinkClick r:id="rId2"/>
              </a:rPr>
              <a:t>Baja.html</a:t>
            </a:r>
            <a:r>
              <a:rPr lang="en-US" dirty="0" smtClean="0"/>
              <a:t> </a:t>
            </a:r>
          </a:p>
          <a:p>
            <a:r>
              <a:rPr lang="en-US" dirty="0" smtClean="0"/>
              <a:t>Tohoku 2011 </a:t>
            </a:r>
            <a:r>
              <a:rPr lang="en-US" dirty="0"/>
              <a:t>earthquake </a:t>
            </a:r>
            <a:endParaRPr lang="en-US" dirty="0" smtClean="0"/>
          </a:p>
          <a:p>
            <a:pPr lvl="1"/>
            <a:r>
              <a:rPr lang="en-US" dirty="0" smtClean="0"/>
              <a:t>Magnitude 9.0, March 11, 2011 14:46 JST (05:46 UTC)</a:t>
            </a:r>
          </a:p>
          <a:p>
            <a:pPr lvl="1"/>
            <a:r>
              <a:rPr lang="en-US" dirty="0"/>
              <a:t>Epicenter  </a:t>
            </a:r>
            <a:r>
              <a:rPr lang="en-US" dirty="0" smtClean="0"/>
              <a:t>N 38.29 E 142.40 </a:t>
            </a:r>
            <a:r>
              <a:rPr lang="en-US" dirty="0" err="1" smtClean="0"/>
              <a:t>deg</a:t>
            </a:r>
            <a:r>
              <a:rPr lang="en-US" dirty="0" smtClean="0"/>
              <a:t>, Depth 32 km</a:t>
            </a:r>
          </a:p>
          <a:p>
            <a:pPr lvl="1"/>
            <a:r>
              <a:rPr lang="en-US" dirty="0"/>
              <a:t>Super site:</a:t>
            </a:r>
            <a:br>
              <a:rPr lang="en-US" dirty="0"/>
            </a:br>
            <a:r>
              <a:rPr lang="en-US" dirty="0">
                <a:hlinkClick r:id="rId3"/>
              </a:rPr>
              <a:t>http://supersites.earthobservations.org/</a:t>
            </a:r>
            <a:r>
              <a:rPr lang="en-US" dirty="0" smtClean="0">
                <a:hlinkClick r:id="rId3"/>
              </a:rPr>
              <a:t>sendai.php</a:t>
            </a:r>
            <a:r>
              <a:rPr lang="en-US" dirty="0" smtClean="0"/>
              <a:t> </a:t>
            </a:r>
          </a:p>
          <a:p>
            <a:pPr marL="282575" lvl="1" indent="0">
              <a:buNone/>
            </a:pPr>
            <a:endParaRPr lang="en-US" dirty="0"/>
          </a:p>
        </p:txBody>
      </p:sp>
      <p:sp>
        <p:nvSpPr>
          <p:cNvPr id="2" name="Date Placeholder 1"/>
          <p:cNvSpPr>
            <a:spLocks noGrp="1"/>
          </p:cNvSpPr>
          <p:nvPr>
            <p:ph type="dt" sz="half" idx="10"/>
          </p:nvPr>
        </p:nvSpPr>
        <p:spPr/>
        <p:txBody>
          <a:bodyPr/>
          <a:lstStyle/>
          <a:p>
            <a:r>
              <a:rPr lang="en-US" smtClean="0"/>
              <a:t>11/16/12</a:t>
            </a:r>
            <a:endParaRPr lang="en-US"/>
          </a:p>
        </p:txBody>
      </p:sp>
      <p:sp>
        <p:nvSpPr>
          <p:cNvPr id="3" name="Footer Placeholder 2"/>
          <p:cNvSpPr>
            <a:spLocks noGrp="1"/>
          </p:cNvSpPr>
          <p:nvPr>
            <p:ph type="ftr" sz="quarter" idx="11"/>
          </p:nvPr>
        </p:nvSpPr>
        <p:spPr/>
        <p:txBody>
          <a:bodyPr/>
          <a:lstStyle/>
          <a:p>
            <a:r>
              <a:rPr lang="en-US" smtClean="0"/>
              <a:t>Kathmandu Herring</a:t>
            </a:r>
            <a:endParaRPr lang="en-US"/>
          </a:p>
        </p:txBody>
      </p:sp>
      <p:sp>
        <p:nvSpPr>
          <p:cNvPr id="4" name="Slide Number Placeholder 3"/>
          <p:cNvSpPr>
            <a:spLocks noGrp="1"/>
          </p:cNvSpPr>
          <p:nvPr>
            <p:ph type="sldNum" sz="quarter" idx="12"/>
          </p:nvPr>
        </p:nvSpPr>
        <p:spPr/>
        <p:txBody>
          <a:bodyPr/>
          <a:lstStyle/>
          <a:p>
            <a:fld id="{25FEC739-15C4-EB43-B9F7-7125286B3CC5}" type="slidenum">
              <a:rPr lang="en-US" smtClean="0"/>
              <a:pPr/>
              <a:t>28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Major-</a:t>
            </a:r>
            <a:r>
              <a:rPr lang="en-US" dirty="0" err="1" smtClean="0"/>
              <a:t>Cucapah</a:t>
            </a:r>
            <a:r>
              <a:rPr lang="en-US" dirty="0" smtClean="0"/>
              <a:t> Earthquake Apr 2010</a:t>
            </a:r>
            <a:endParaRPr lang="en-US" dirty="0"/>
          </a:p>
        </p:txBody>
      </p:sp>
      <p:sp>
        <p:nvSpPr>
          <p:cNvPr id="3" name="Content Placeholder 2"/>
          <p:cNvSpPr>
            <a:spLocks noGrp="1"/>
          </p:cNvSpPr>
          <p:nvPr>
            <p:ph idx="1"/>
          </p:nvPr>
        </p:nvSpPr>
        <p:spPr>
          <a:xfrm>
            <a:off x="6172201" y="1600200"/>
            <a:ext cx="2670174" cy="4498975"/>
          </a:xfrm>
        </p:spPr>
        <p:txBody>
          <a:bodyPr/>
          <a:lstStyle/>
          <a:p>
            <a:r>
              <a:rPr lang="en-US" dirty="0" smtClean="0"/>
              <a:t>Seismicity in the region</a:t>
            </a:r>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29</a:t>
            </a:fld>
            <a:endParaRPr lang="en-US"/>
          </a:p>
        </p:txBody>
      </p:sp>
      <p:pic>
        <p:nvPicPr>
          <p:cNvPr id="7" name="Picture 6"/>
          <p:cNvPicPr/>
          <p:nvPr/>
        </p:nvPicPr>
        <p:blipFill>
          <a:blip r:embed="rId2" cstate="print"/>
          <a:srcRect/>
          <a:stretch>
            <a:fillRect/>
          </a:stretch>
        </p:blipFill>
        <p:spPr bwMode="auto">
          <a:xfrm>
            <a:off x="38100" y="1524000"/>
            <a:ext cx="5943600" cy="5181600"/>
          </a:xfrm>
          <a:prstGeom prst="rect">
            <a:avLst/>
          </a:prstGeom>
          <a:noFill/>
          <a:ln w="9525">
            <a:noFill/>
            <a:miter lim="800000"/>
            <a:headEnd/>
            <a:tailEnd/>
          </a:ln>
        </p:spPr>
      </p:pic>
    </p:spTree>
    <p:extLst>
      <p:ext uri="{BB962C8B-B14F-4D97-AF65-F5344CB8AC3E}">
        <p14:creationId xmlns:p14="http://schemas.microsoft.com/office/powerpoint/2010/main" val="11282510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E4000D9-9A94-B044-9516-677053030AB4}" type="slidenum">
              <a:rPr lang="en-US"/>
              <a:pPr/>
              <a:t>3</a:t>
            </a:fld>
            <a:endParaRPr lang="en-US"/>
          </a:p>
        </p:txBody>
      </p:sp>
      <p:sp>
        <p:nvSpPr>
          <p:cNvPr id="491522" name="Rectangle 2"/>
          <p:cNvSpPr>
            <a:spLocks noGrp="1" noRot="1" noChangeArrowheads="1"/>
          </p:cNvSpPr>
          <p:nvPr>
            <p:ph type="title"/>
          </p:nvPr>
        </p:nvSpPr>
        <p:spPr/>
        <p:txBody>
          <a:bodyPr/>
          <a:lstStyle/>
          <a:p>
            <a:r>
              <a:rPr lang="en-US"/>
              <a:t>Overview</a:t>
            </a:r>
          </a:p>
        </p:txBody>
      </p:sp>
      <p:sp>
        <p:nvSpPr>
          <p:cNvPr id="491523" name="Rectangle 3"/>
          <p:cNvSpPr>
            <a:spLocks noGrp="1" noRot="1" noChangeArrowheads="1"/>
          </p:cNvSpPr>
          <p:nvPr>
            <p:ph type="body" idx="1"/>
          </p:nvPr>
        </p:nvSpPr>
        <p:spPr/>
        <p:txBody>
          <a:bodyPr>
            <a:normAutofit lnSpcReduction="10000"/>
          </a:bodyPr>
          <a:lstStyle/>
          <a:p>
            <a:r>
              <a:rPr lang="en-US" sz="2400" dirty="0"/>
              <a:t>Progress in positioning technology has been dramatic in the past 2 decades:</a:t>
            </a:r>
          </a:p>
          <a:p>
            <a:pPr lvl="1"/>
            <a:r>
              <a:rPr lang="en-US" sz="2000" dirty="0"/>
              <a:t>Global millimeter positioning of quasi-static points</a:t>
            </a:r>
          </a:p>
          <a:p>
            <a:pPr lvl="1"/>
            <a:r>
              <a:rPr lang="en-US" sz="2000" dirty="0"/>
              <a:t>Centimeter level positioning of rapidly moving bodies (aircraft, cars, etc.)</a:t>
            </a:r>
          </a:p>
          <a:p>
            <a:pPr lvl="1"/>
            <a:r>
              <a:rPr lang="en-US" sz="2000" dirty="0"/>
              <a:t>Imaging deformation with centimeter accuracy and spatial resolution of 30-meters over spatial distances of 10-100km.</a:t>
            </a:r>
          </a:p>
          <a:p>
            <a:r>
              <a:rPr lang="en-US" sz="2400" dirty="0"/>
              <a:t>These capabilities are made possible with the Global Positioning System (GPS</a:t>
            </a:r>
            <a:r>
              <a:rPr lang="en-US" sz="2400" dirty="0" smtClean="0"/>
              <a:t>), Interferometric </a:t>
            </a:r>
            <a:r>
              <a:rPr lang="en-US" sz="2400" dirty="0"/>
              <a:t>Synthetic Aperture Radar (</a:t>
            </a:r>
            <a:r>
              <a:rPr lang="en-US" sz="2400" dirty="0" err="1"/>
              <a:t>InSAR</a:t>
            </a:r>
            <a:r>
              <a:rPr lang="en-US" sz="2400" dirty="0" smtClean="0"/>
              <a:t>), airborne LIDAR and spatial image analysis.</a:t>
            </a:r>
            <a:endParaRPr lang="en-US" sz="2400" dirty="0"/>
          </a:p>
          <a:p>
            <a:r>
              <a:rPr lang="en-US" sz="2400" dirty="0" smtClean="0"/>
              <a:t>We start by looking at GPS and how it has revolutionized global positioning.</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Earthquake analysis</a:t>
            </a:r>
            <a:endParaRPr lang="en-US" dirty="0"/>
          </a:p>
        </p:txBody>
      </p:sp>
      <p:sp>
        <p:nvSpPr>
          <p:cNvPr id="3" name="Content Placeholder 2"/>
          <p:cNvSpPr>
            <a:spLocks noGrp="1"/>
          </p:cNvSpPr>
          <p:nvPr>
            <p:ph idx="1"/>
          </p:nvPr>
        </p:nvSpPr>
        <p:spPr>
          <a:xfrm>
            <a:off x="5181599" y="1295400"/>
            <a:ext cx="3660775" cy="4803775"/>
          </a:xfrm>
        </p:spPr>
        <p:txBody>
          <a:bodyPr/>
          <a:lstStyle/>
          <a:p>
            <a:r>
              <a:rPr lang="en-US" dirty="0" smtClean="0"/>
              <a:t>Analysis of seismic data, GPS, </a:t>
            </a:r>
            <a:r>
              <a:rPr lang="en-US" dirty="0" err="1" smtClean="0"/>
              <a:t>InSAR</a:t>
            </a:r>
            <a:r>
              <a:rPr lang="en-US" dirty="0" smtClean="0"/>
              <a:t>, SPOT image lead to model of the earthquake with </a:t>
            </a:r>
            <a:r>
              <a:rPr lang="en-US" dirty="0"/>
              <a:t>3</a:t>
            </a:r>
            <a:r>
              <a:rPr lang="en-US" dirty="0" smtClean="0"/>
              <a:t> different rupture phase.</a:t>
            </a:r>
          </a:p>
          <a:p>
            <a:r>
              <a:rPr lang="en-US" dirty="0" smtClean="0"/>
              <a:t>Event started with a small earthquake which triggered the larger pairs</a:t>
            </a:r>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30</a:t>
            </a:fld>
            <a:endParaRPr lang="en-US"/>
          </a:p>
        </p:txBody>
      </p:sp>
      <p:pic>
        <p:nvPicPr>
          <p:cNvPr id="7" name="Picture 6"/>
          <p:cNvPicPr/>
          <p:nvPr/>
        </p:nvPicPr>
        <p:blipFill>
          <a:blip r:embed="rId2" cstate="print"/>
          <a:srcRect/>
          <a:stretch>
            <a:fillRect/>
          </a:stretch>
        </p:blipFill>
        <p:spPr bwMode="auto">
          <a:xfrm>
            <a:off x="25400" y="1219200"/>
            <a:ext cx="5046980" cy="5486400"/>
          </a:xfrm>
          <a:prstGeom prst="rect">
            <a:avLst/>
          </a:prstGeom>
          <a:noFill/>
          <a:ln w="9525">
            <a:noFill/>
            <a:miter lim="800000"/>
            <a:headEnd/>
            <a:tailEnd/>
          </a:ln>
        </p:spPr>
      </p:pic>
    </p:spTree>
    <p:extLst>
      <p:ext uri="{BB962C8B-B14F-4D97-AF65-F5344CB8AC3E}">
        <p14:creationId xmlns:p14="http://schemas.microsoft.com/office/powerpoint/2010/main" val="16639990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76200"/>
            <a:ext cx="3200400" cy="3078162"/>
          </a:xfrm>
        </p:spPr>
        <p:txBody>
          <a:bodyPr/>
          <a:lstStyle/>
          <a:p>
            <a:pPr algn="l"/>
            <a:r>
              <a:rPr lang="en-US" sz="2400" dirty="0" smtClean="0"/>
              <a:t>Coseismic</a:t>
            </a:r>
            <a:br>
              <a:rPr lang="en-US" sz="2400" dirty="0" smtClean="0"/>
            </a:br>
            <a:r>
              <a:rPr lang="en-US" sz="2400" dirty="0" smtClean="0"/>
              <a:t>results from April 4, 2010 Baja 7.2 Earthquake</a:t>
            </a:r>
            <a:br>
              <a:rPr lang="en-US" sz="2400" dirty="0" smtClean="0"/>
            </a:br>
            <a:r>
              <a:rPr lang="en-US" sz="2400" dirty="0" smtClean="0"/>
              <a:t>(El Major </a:t>
            </a:r>
            <a:r>
              <a:rPr lang="en-US" sz="2400" dirty="0" err="1" smtClean="0"/>
              <a:t>Cucapah</a:t>
            </a:r>
            <a:r>
              <a:rPr lang="en-US" sz="2400" dirty="0" smtClean="0"/>
              <a:t> earthquake)</a:t>
            </a:r>
            <a:br>
              <a:rPr lang="en-US" sz="2400" dirty="0" smtClean="0"/>
            </a:br>
            <a:endParaRPr lang="en-US" sz="2400" dirty="0"/>
          </a:p>
        </p:txBody>
      </p:sp>
      <p:pic>
        <p:nvPicPr>
          <p:cNvPr id="4" name="Content Placeholder 3" descr="bajapbo_100406.pdf"/>
          <p:cNvPicPr>
            <a:picLocks noGrp="1" noChangeAspect="1"/>
          </p:cNvPicPr>
          <p:nvPr>
            <p:ph idx="1"/>
          </p:nvPr>
        </p:nvPicPr>
        <p:blipFill>
          <a:blip r:embed="rId2"/>
          <a:srcRect l="-2907" r="-2413" b="9733"/>
          <a:stretch>
            <a:fillRect/>
          </a:stretch>
        </p:blipFill>
        <p:spPr>
          <a:xfrm>
            <a:off x="0" y="0"/>
            <a:ext cx="6038337" cy="6559446"/>
          </a:xfrm>
          <a:solidFill>
            <a:schemeClr val="tx1"/>
          </a:solidFill>
        </p:spPr>
      </p:pic>
      <p:sp>
        <p:nvSpPr>
          <p:cNvPr id="5" name="Date Placeholder 4"/>
          <p:cNvSpPr>
            <a:spLocks noGrp="1"/>
          </p:cNvSpPr>
          <p:nvPr>
            <p:ph type="dt" sz="half" idx="10"/>
          </p:nvPr>
        </p:nvSpPr>
        <p:spPr/>
        <p:txBody>
          <a:bodyPr/>
          <a:lstStyle/>
          <a:p>
            <a:r>
              <a:rPr lang="en-US" smtClean="0"/>
              <a:t>11/16/12</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31</a:t>
            </a:fld>
            <a:endParaRPr lang="en-US"/>
          </a:p>
        </p:txBody>
      </p:sp>
      <p:sp>
        <p:nvSpPr>
          <p:cNvPr id="7" name="Footer Placeholder 6"/>
          <p:cNvSpPr>
            <a:spLocks noGrp="1"/>
          </p:cNvSpPr>
          <p:nvPr>
            <p:ph type="ftr" sz="quarter" idx="11"/>
          </p:nvPr>
        </p:nvSpPr>
        <p:spPr/>
        <p:txBody>
          <a:bodyPr/>
          <a:lstStyle/>
          <a:p>
            <a:r>
              <a:rPr lang="en-US" smtClean="0"/>
              <a:t>Kathmandu Herring</a:t>
            </a:r>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Combined Model </a:t>
            </a:r>
            <a:r>
              <a:rPr lang="en-US" dirty="0"/>
              <a:t>F</a:t>
            </a:r>
            <a:r>
              <a:rPr lang="en-US" dirty="0" smtClean="0"/>
              <a:t>its</a:t>
            </a:r>
            <a:endParaRPr lang="en-US" dirty="0"/>
          </a:p>
        </p:txBody>
      </p:sp>
      <p:sp>
        <p:nvSpPr>
          <p:cNvPr id="3" name="Content Placeholder 2"/>
          <p:cNvSpPr>
            <a:spLocks noGrp="1"/>
          </p:cNvSpPr>
          <p:nvPr>
            <p:ph idx="1"/>
          </p:nvPr>
        </p:nvSpPr>
        <p:spPr>
          <a:xfrm>
            <a:off x="5562600" y="1600200"/>
            <a:ext cx="3279774" cy="4498975"/>
          </a:xfrm>
        </p:spPr>
        <p:txBody>
          <a:bodyPr/>
          <a:lstStyle/>
          <a:p>
            <a:r>
              <a:rPr lang="en-US" dirty="0" smtClean="0"/>
              <a:t>GPS horizontal and vertical motions and model fit to these data.</a:t>
            </a:r>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32</a:t>
            </a:fld>
            <a:endParaRPr lang="en-US"/>
          </a:p>
        </p:txBody>
      </p:sp>
      <p:pic>
        <p:nvPicPr>
          <p:cNvPr id="7" name="Picture 6"/>
          <p:cNvPicPr/>
          <p:nvPr/>
        </p:nvPicPr>
        <p:blipFill>
          <a:blip r:embed="rId2" cstate="print"/>
          <a:srcRect/>
          <a:stretch>
            <a:fillRect/>
          </a:stretch>
        </p:blipFill>
        <p:spPr bwMode="auto">
          <a:xfrm>
            <a:off x="38100" y="1371600"/>
            <a:ext cx="5448300" cy="4953000"/>
          </a:xfrm>
          <a:prstGeom prst="rect">
            <a:avLst/>
          </a:prstGeom>
          <a:noFill/>
          <a:ln w="9525">
            <a:noFill/>
            <a:miter lim="800000"/>
            <a:headEnd/>
            <a:tailEnd/>
          </a:ln>
        </p:spPr>
      </p:pic>
    </p:spTree>
    <p:extLst>
      <p:ext uri="{BB962C8B-B14F-4D97-AF65-F5344CB8AC3E}">
        <p14:creationId xmlns:p14="http://schemas.microsoft.com/office/powerpoint/2010/main" val="5802437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199" y="228600"/>
            <a:ext cx="3051175" cy="1143000"/>
          </a:xfrm>
        </p:spPr>
        <p:txBody>
          <a:bodyPr/>
          <a:lstStyle/>
          <a:p>
            <a:r>
              <a:rPr lang="en-US" dirty="0" err="1" smtClean="0"/>
              <a:t>InSAR</a:t>
            </a:r>
            <a:r>
              <a:rPr lang="en-US" dirty="0" smtClean="0"/>
              <a:t> Results</a:t>
            </a:r>
            <a:endParaRPr lang="en-US" dirty="0"/>
          </a:p>
        </p:txBody>
      </p:sp>
      <p:sp>
        <p:nvSpPr>
          <p:cNvPr id="3" name="Content Placeholder 2"/>
          <p:cNvSpPr>
            <a:spLocks noGrp="1"/>
          </p:cNvSpPr>
          <p:nvPr>
            <p:ph idx="1"/>
          </p:nvPr>
        </p:nvSpPr>
        <p:spPr>
          <a:xfrm>
            <a:off x="5791199" y="1600200"/>
            <a:ext cx="3200401" cy="4498975"/>
          </a:xfrm>
        </p:spPr>
        <p:txBody>
          <a:bodyPr/>
          <a:lstStyle/>
          <a:p>
            <a:r>
              <a:rPr lang="en-US" dirty="0" err="1" smtClean="0"/>
              <a:t>InSAR</a:t>
            </a:r>
            <a:r>
              <a:rPr lang="en-US" dirty="0" smtClean="0"/>
              <a:t> imaging of the displacements due to the earthquake.</a:t>
            </a:r>
          </a:p>
          <a:p>
            <a:r>
              <a:rPr lang="en-US" dirty="0" smtClean="0"/>
              <a:t>Each color band is 11.8 cm (0-2</a:t>
            </a:r>
            <a:r>
              <a:rPr lang="en-US" dirty="0" smtClean="0">
                <a:latin typeface="Symbol" charset="2"/>
                <a:cs typeface="Symbol" charset="2"/>
              </a:rPr>
              <a:t>p</a:t>
            </a:r>
            <a:r>
              <a:rPr lang="en-US" dirty="0" smtClean="0"/>
              <a:t> radians phase difference) </a:t>
            </a:r>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33</a:t>
            </a:fld>
            <a:endParaRPr lang="en-US"/>
          </a:p>
        </p:txBody>
      </p:sp>
      <p:pic>
        <p:nvPicPr>
          <p:cNvPr id="7" name="Picture 6"/>
          <p:cNvPicPr/>
          <p:nvPr/>
        </p:nvPicPr>
        <p:blipFill>
          <a:blip r:embed="rId2" cstate="print"/>
          <a:srcRect/>
          <a:stretch>
            <a:fillRect/>
          </a:stretch>
        </p:blipFill>
        <p:spPr bwMode="auto">
          <a:xfrm>
            <a:off x="0" y="0"/>
            <a:ext cx="5711825" cy="6858000"/>
          </a:xfrm>
          <a:prstGeom prst="rect">
            <a:avLst/>
          </a:prstGeom>
          <a:noFill/>
          <a:ln w="9525">
            <a:noFill/>
            <a:miter lim="800000"/>
            <a:headEnd/>
            <a:tailEnd/>
          </a:ln>
        </p:spPr>
      </p:pic>
    </p:spTree>
    <p:extLst>
      <p:ext uri="{BB962C8B-B14F-4D97-AF65-F5344CB8AC3E}">
        <p14:creationId xmlns:p14="http://schemas.microsoft.com/office/powerpoint/2010/main" val="38804949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 sub-pixel correlation analysis</a:t>
            </a:r>
            <a:endParaRPr lang="en-US" dirty="0"/>
          </a:p>
        </p:txBody>
      </p:sp>
      <p:sp>
        <p:nvSpPr>
          <p:cNvPr id="3" name="Content Placeholder 2"/>
          <p:cNvSpPr>
            <a:spLocks noGrp="1"/>
          </p:cNvSpPr>
          <p:nvPr>
            <p:ph idx="1"/>
          </p:nvPr>
        </p:nvSpPr>
        <p:spPr>
          <a:xfrm>
            <a:off x="301625" y="1219200"/>
            <a:ext cx="8540750" cy="4879975"/>
          </a:xfrm>
        </p:spPr>
        <p:txBody>
          <a:bodyPr/>
          <a:lstStyle/>
          <a:p>
            <a:r>
              <a:rPr lang="en-US" sz="2400" dirty="0" smtClean="0">
                <a:effectLst>
                  <a:outerShdw blurRad="50800" dist="38100" dir="2700000" algn="tl" rotWithShape="0">
                    <a:srgbClr val="000000">
                      <a:alpha val="43000"/>
                    </a:srgbClr>
                  </a:outerShdw>
                </a:effectLst>
              </a:rPr>
              <a:t>Combination of displacements measured by image comparison of SPOT images and SAR images using </a:t>
            </a:r>
            <a:r>
              <a:rPr lang="en-US" sz="2400" dirty="0">
                <a:effectLst>
                  <a:outerShdw blurRad="50800" dist="38100" dir="2700000" algn="tl" rotWithShape="0">
                    <a:srgbClr val="000000">
                      <a:alpha val="43000"/>
                    </a:srgbClr>
                  </a:outerShdw>
                </a:effectLst>
              </a:rPr>
              <a:t>COSI-</a:t>
            </a:r>
            <a:r>
              <a:rPr lang="en-US" sz="2400" dirty="0" err="1">
                <a:effectLst>
                  <a:outerShdw blurRad="50800" dist="38100" dir="2700000" algn="tl" rotWithShape="0">
                    <a:srgbClr val="000000">
                      <a:alpha val="43000"/>
                    </a:srgbClr>
                  </a:outerShdw>
                </a:effectLst>
              </a:rPr>
              <a:t>Corr</a:t>
            </a:r>
            <a:r>
              <a:rPr lang="en-US" sz="2400" dirty="0">
                <a:effectLst>
                  <a:outerShdw blurRad="50800" dist="38100" dir="2700000" algn="tl" rotWithShape="0">
                    <a:srgbClr val="000000">
                      <a:alpha val="43000"/>
                    </a:srgbClr>
                  </a:outerShdw>
                </a:effectLst>
              </a:rPr>
              <a:t> (Co-registration of Optically Sensed Images and Correlation) </a:t>
            </a:r>
            <a:r>
              <a:rPr lang="en-US" sz="2400" dirty="0" smtClean="0">
                <a:effectLst>
                  <a:outerShdw blurRad="50800" dist="38100" dir="2700000" algn="tl" rotWithShape="0">
                    <a:srgbClr val="000000">
                      <a:alpha val="43000"/>
                    </a:srgbClr>
                  </a:outerShdw>
                </a:effectLst>
              </a:rPr>
              <a:t>[</a:t>
            </a:r>
            <a:r>
              <a:rPr lang="en-US" sz="2400" dirty="0" err="1" smtClean="0">
                <a:effectLst>
                  <a:outerShdw blurRad="50800" dist="38100" dir="2700000" algn="tl" rotWithShape="0">
                    <a:srgbClr val="000000">
                      <a:alpha val="43000"/>
                    </a:srgbClr>
                  </a:outerShdw>
                </a:effectLst>
              </a:rPr>
              <a:t>Leprince</a:t>
            </a:r>
            <a:r>
              <a:rPr lang="en-US" sz="2400" dirty="0" smtClean="0">
                <a:effectLst>
                  <a:outerShdw blurRad="50800" dist="38100" dir="2700000" algn="tl" rotWithShape="0">
                    <a:srgbClr val="000000">
                      <a:alpha val="43000"/>
                    </a:srgbClr>
                  </a:outerShdw>
                </a:effectLst>
              </a:rPr>
              <a:t> et al.,</a:t>
            </a:r>
            <a:r>
              <a:rPr lang="en-US" sz="2400" kern="1200" dirty="0">
                <a:effectLst>
                  <a:outerShdw blurRad="50800" dist="38100" dir="2700000" algn="tl" rotWithShape="0">
                    <a:srgbClr val="000000">
                      <a:alpha val="43000"/>
                    </a:srgbClr>
                  </a:outerShdw>
                </a:effectLst>
              </a:rPr>
              <a:t> . </a:t>
            </a:r>
            <a:r>
              <a:rPr lang="en-US" sz="2400" kern="1200" dirty="0" err="1">
                <a:effectLst>
                  <a:outerShdw blurRad="50800" dist="38100" dir="2700000" algn="tl" rotWithShape="0">
                    <a:srgbClr val="000000">
                      <a:alpha val="43000"/>
                    </a:srgbClr>
                  </a:outerShdw>
                </a:effectLst>
              </a:rPr>
              <a:t>Ieee</a:t>
            </a:r>
            <a:r>
              <a:rPr lang="en-US" sz="2400" kern="1200" dirty="0">
                <a:effectLst>
                  <a:outerShdw blurRad="50800" dist="38100" dir="2700000" algn="tl" rotWithShape="0">
                    <a:srgbClr val="000000">
                      <a:alpha val="43000"/>
                    </a:srgbClr>
                  </a:outerShdw>
                </a:effectLst>
              </a:rPr>
              <a:t> Transactions on Geoscience and Remote Sensing </a:t>
            </a:r>
            <a:r>
              <a:rPr lang="en-US" sz="2400" b="1" kern="1200" dirty="0">
                <a:effectLst>
                  <a:outerShdw blurRad="50800" dist="38100" dir="2700000" algn="tl" rotWithShape="0">
                    <a:srgbClr val="000000">
                      <a:alpha val="43000"/>
                    </a:srgbClr>
                  </a:outerShdw>
                </a:effectLst>
              </a:rPr>
              <a:t>45</a:t>
            </a:r>
            <a:r>
              <a:rPr lang="en-US" sz="2400" kern="1200" dirty="0">
                <a:effectLst>
                  <a:outerShdw blurRad="50800" dist="38100" dir="2700000" algn="tl" rotWithShape="0">
                    <a:srgbClr val="000000">
                      <a:alpha val="43000"/>
                    </a:srgbClr>
                  </a:outerShdw>
                </a:effectLst>
              </a:rPr>
              <a:t>, </a:t>
            </a:r>
            <a:r>
              <a:rPr lang="en-US" sz="2400" kern="1200" dirty="0" smtClean="0">
                <a:effectLst>
                  <a:outerShdw blurRad="50800" dist="38100" dir="2700000" algn="tl" rotWithShape="0">
                    <a:srgbClr val="000000">
                      <a:alpha val="43000"/>
                    </a:srgbClr>
                  </a:outerShdw>
                </a:effectLst>
              </a:rPr>
              <a:t>1529, 2007]</a:t>
            </a:r>
            <a:endParaRPr lang="en-US" sz="2400" kern="1200" dirty="0">
              <a:effectLst>
                <a:outerShdw blurRad="50800" dist="38100" dir="2700000" algn="tl" rotWithShape="0">
                  <a:srgbClr val="000000">
                    <a:alpha val="43000"/>
                  </a:srgbClr>
                </a:outerShdw>
              </a:effectLst>
            </a:endParaRPr>
          </a:p>
          <a:p>
            <a:r>
              <a:rPr lang="en-US" sz="2400" dirty="0" smtClean="0">
                <a:effectLst>
                  <a:outerShdw blurRad="50800" dist="38100" dir="2700000" algn="tl" rotWithShape="0">
                    <a:srgbClr val="000000">
                      <a:alpha val="43000"/>
                    </a:srgbClr>
                  </a:outerShdw>
                </a:effectLst>
              </a:rPr>
              <a:t> </a:t>
            </a:r>
            <a:endParaRPr lang="en-US" sz="2400" dirty="0">
              <a:effectLst>
                <a:outerShdw blurRad="50800" dist="38100" dir="2700000" algn="tl" rotWithShape="0">
                  <a:srgbClr val="000000">
                    <a:alpha val="43000"/>
                  </a:srgbClr>
                </a:outerShdw>
              </a:effectLst>
            </a:endParaRPr>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34</a:t>
            </a:fld>
            <a:endParaRPr lang="en-US"/>
          </a:p>
        </p:txBody>
      </p:sp>
      <p:pic>
        <p:nvPicPr>
          <p:cNvPr id="7" name="Picture 6"/>
          <p:cNvPicPr/>
          <p:nvPr/>
        </p:nvPicPr>
        <p:blipFill>
          <a:blip r:embed="rId3" cstate="print"/>
          <a:srcRect/>
          <a:stretch>
            <a:fillRect/>
          </a:stretch>
        </p:blipFill>
        <p:spPr bwMode="auto">
          <a:xfrm>
            <a:off x="12700" y="3429000"/>
            <a:ext cx="9055100" cy="3276600"/>
          </a:xfrm>
          <a:prstGeom prst="rect">
            <a:avLst/>
          </a:prstGeom>
          <a:noFill/>
          <a:ln w="9525">
            <a:noFill/>
            <a:miter lim="800000"/>
            <a:headEnd/>
            <a:tailEnd/>
          </a:ln>
        </p:spPr>
      </p:pic>
    </p:spTree>
    <p:extLst>
      <p:ext uri="{BB962C8B-B14F-4D97-AF65-F5344CB8AC3E}">
        <p14:creationId xmlns:p14="http://schemas.microsoft.com/office/powerpoint/2010/main" val="2174383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04800" y="228600"/>
            <a:ext cx="849312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800" b="1" dirty="0" smtClean="0">
                <a:solidFill>
                  <a:schemeClr val="tx1"/>
                </a:solidFill>
                <a:latin typeface="Arial" charset="0"/>
              </a:rPr>
              <a:t>Differential </a:t>
            </a:r>
            <a:r>
              <a:rPr lang="en-GB" sz="1800" b="1" dirty="0">
                <a:solidFill>
                  <a:schemeClr val="tx1"/>
                </a:solidFill>
                <a:latin typeface="Arial" charset="0"/>
              </a:rPr>
              <a:t>LIDAR and elastic model of the southern half of the PIAZ. (A) Elevation difference map showing distributed deformation as slip steps from the NW Borrego fault into the PIAZ. East-west striping in height difference reflects noise in the pre-event LIDAR. Black arrows show fault dip direction.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505"/>
            <a:ext cx="1226880"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160938" cy="388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400" b="1" dirty="0">
                <a:solidFill>
                  <a:srgbClr val="FFFFFF"/>
                </a:solidFill>
                <a:latin typeface="Arial" charset="0"/>
              </a:rPr>
              <a:t>M E </a:t>
            </a:r>
            <a:r>
              <a:rPr lang="en-GB" sz="1400" b="1" dirty="0" err="1">
                <a:solidFill>
                  <a:srgbClr val="FFFFFF"/>
                </a:solidFill>
                <a:latin typeface="Arial" charset="0"/>
              </a:rPr>
              <a:t>Oskin</a:t>
            </a:r>
            <a:r>
              <a:rPr lang="en-GB" sz="1400" b="1" dirty="0">
                <a:solidFill>
                  <a:srgbClr val="FFFFFF"/>
                </a:solidFill>
                <a:latin typeface="Arial" charset="0"/>
              </a:rPr>
              <a:t> et al. Science 2012;335:702-705</a:t>
            </a:r>
          </a:p>
        </p:txBody>
      </p:sp>
      <p:sp>
        <p:nvSpPr>
          <p:cNvPr id="3077" name="Text Box 5"/>
          <p:cNvSpPr txBox="1">
            <a:spLocks noChangeArrowheads="1"/>
          </p:cNvSpPr>
          <p:nvPr/>
        </p:nvSpPr>
        <p:spPr bwMode="auto">
          <a:xfrm>
            <a:off x="97920" y="6613175"/>
            <a:ext cx="4930560" cy="24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Published by AAAS</a:t>
            </a:r>
          </a:p>
        </p:txBody>
      </p:sp>
      <p:sp>
        <p:nvSpPr>
          <p:cNvPr id="2" name="Date Placeholder 1"/>
          <p:cNvSpPr>
            <a:spLocks noGrp="1"/>
          </p:cNvSpPr>
          <p:nvPr>
            <p:ph type="dt" sz="half" idx="10"/>
          </p:nvPr>
        </p:nvSpPr>
        <p:spPr/>
        <p:txBody>
          <a:bodyPr/>
          <a:lstStyle/>
          <a:p>
            <a:r>
              <a:rPr lang="en-US" smtClean="0"/>
              <a:t>11/16/12</a:t>
            </a:r>
            <a:endParaRPr lang="en-US"/>
          </a:p>
        </p:txBody>
      </p:sp>
      <p:sp>
        <p:nvSpPr>
          <p:cNvPr id="3" name="Footer Placeholder 2"/>
          <p:cNvSpPr>
            <a:spLocks noGrp="1"/>
          </p:cNvSpPr>
          <p:nvPr>
            <p:ph type="ftr" sz="quarter" idx="11"/>
          </p:nvPr>
        </p:nvSpPr>
        <p:spPr/>
        <p:txBody>
          <a:bodyPr/>
          <a:lstStyle/>
          <a:p>
            <a:r>
              <a:rPr lang="en-US" smtClean="0"/>
              <a:t>Kathmandu Herring</a:t>
            </a:r>
            <a:endParaRPr lang="en-US"/>
          </a:p>
        </p:txBody>
      </p:sp>
      <p:sp>
        <p:nvSpPr>
          <p:cNvPr id="4" name="Slide Number Placeholder 3"/>
          <p:cNvSpPr>
            <a:spLocks noGrp="1"/>
          </p:cNvSpPr>
          <p:nvPr>
            <p:ph type="sldNum" sz="quarter" idx="12"/>
          </p:nvPr>
        </p:nvSpPr>
        <p:spPr/>
        <p:txBody>
          <a:bodyPr/>
          <a:lstStyle/>
          <a:p>
            <a:fld id="{25FEC739-15C4-EB43-B9F7-7125286B3CC5}" type="slidenum">
              <a:rPr lang="en-US" smtClean="0"/>
              <a:pPr/>
              <a:t>35</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799" y="228600"/>
            <a:ext cx="4346575" cy="1143000"/>
          </a:xfrm>
        </p:spPr>
        <p:txBody>
          <a:bodyPr/>
          <a:lstStyle/>
          <a:p>
            <a:r>
              <a:rPr lang="en-US" dirty="0" smtClean="0"/>
              <a:t>Rupture model</a:t>
            </a:r>
            <a:endParaRPr lang="en-US" dirty="0"/>
          </a:p>
        </p:txBody>
      </p:sp>
      <p:sp>
        <p:nvSpPr>
          <p:cNvPr id="3" name="Content Placeholder 2"/>
          <p:cNvSpPr>
            <a:spLocks noGrp="1"/>
          </p:cNvSpPr>
          <p:nvPr>
            <p:ph idx="1"/>
          </p:nvPr>
        </p:nvSpPr>
        <p:spPr>
          <a:xfrm>
            <a:off x="4800599" y="1295400"/>
            <a:ext cx="4041775" cy="4953000"/>
          </a:xfrm>
        </p:spPr>
        <p:txBody>
          <a:bodyPr>
            <a:normAutofit/>
          </a:bodyPr>
          <a:lstStyle/>
          <a:p>
            <a:r>
              <a:rPr lang="en-US" dirty="0" smtClean="0"/>
              <a:t>Combined rupture model using seismic and geodetic data.</a:t>
            </a:r>
          </a:p>
          <a:p>
            <a:r>
              <a:rPr lang="en-US" dirty="0" smtClean="0"/>
              <a:t>Clearly show different phases of the rupture and that the small F1 event probably triggered the large event.</a:t>
            </a:r>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36</a:t>
            </a:fld>
            <a:endParaRPr lang="en-US"/>
          </a:p>
        </p:txBody>
      </p:sp>
      <p:pic>
        <p:nvPicPr>
          <p:cNvPr id="7" name="Picture 6"/>
          <p:cNvPicPr/>
          <p:nvPr/>
        </p:nvPicPr>
        <p:blipFill>
          <a:blip r:embed="rId2" cstate="print"/>
          <a:srcRect/>
          <a:stretch>
            <a:fillRect/>
          </a:stretch>
        </p:blipFill>
        <p:spPr bwMode="auto">
          <a:xfrm>
            <a:off x="-76200" y="0"/>
            <a:ext cx="4800600" cy="6858000"/>
          </a:xfrm>
          <a:prstGeom prst="rect">
            <a:avLst/>
          </a:prstGeom>
          <a:noFill/>
          <a:ln w="9525">
            <a:noFill/>
            <a:miter lim="800000"/>
            <a:headEnd/>
            <a:tailEnd/>
          </a:ln>
        </p:spPr>
      </p:pic>
    </p:spTree>
    <p:extLst>
      <p:ext uri="{BB962C8B-B14F-4D97-AF65-F5344CB8AC3E}">
        <p14:creationId xmlns:p14="http://schemas.microsoft.com/office/powerpoint/2010/main" val="2083996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for seismology</a:t>
            </a:r>
            <a:endParaRPr lang="en-US" dirty="0"/>
          </a:p>
        </p:txBody>
      </p:sp>
      <p:sp>
        <p:nvSpPr>
          <p:cNvPr id="3" name="Content Placeholder 2"/>
          <p:cNvSpPr>
            <a:spLocks noGrp="1"/>
          </p:cNvSpPr>
          <p:nvPr>
            <p:ph idx="1"/>
          </p:nvPr>
        </p:nvSpPr>
        <p:spPr>
          <a:xfrm>
            <a:off x="301625" y="1447800"/>
            <a:ext cx="8540750" cy="4651375"/>
          </a:xfrm>
        </p:spPr>
        <p:txBody>
          <a:bodyPr/>
          <a:lstStyle/>
          <a:p>
            <a:r>
              <a:rPr lang="en-US" dirty="0"/>
              <a:t>Time history of event (</a:t>
            </a:r>
            <a:r>
              <a:rPr lang="en-US"/>
              <a:t>first </a:t>
            </a:r>
            <a:r>
              <a:rPr lang="en-US" smtClean="0"/>
              <a:t>600 </a:t>
            </a:r>
            <a:r>
              <a:rPr lang="en-US" dirty="0"/>
              <a:t>seconds can also be obtained from GPS as shown on the next few slides)</a:t>
            </a:r>
          </a:p>
          <a:p>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37</a:t>
            </a:fld>
            <a:endParaRPr lang="en-US"/>
          </a:p>
        </p:txBody>
      </p:sp>
      <p:pic>
        <p:nvPicPr>
          <p:cNvPr id="7" name="Content Placeholder 3" descr="bajapbo_100406.pdf"/>
          <p:cNvPicPr>
            <a:picLocks noChangeAspect="1"/>
          </p:cNvPicPr>
          <p:nvPr/>
        </p:nvPicPr>
        <p:blipFill rotWithShape="1">
          <a:blip r:embed="rId2"/>
          <a:srcRect l="-3128" t="22895" r="-2191" b="13577"/>
          <a:stretch/>
        </p:blipFill>
        <p:spPr bwMode="auto">
          <a:xfrm>
            <a:off x="0" y="2878690"/>
            <a:ext cx="5105400" cy="3903110"/>
          </a:xfrm>
          <a:prstGeom prst="rect">
            <a:avLst/>
          </a:prstGeom>
          <a:solidFill>
            <a:schemeClr val="tx1"/>
          </a:solidFill>
          <a:ln w="9525">
            <a:noFill/>
            <a:miter lim="800000"/>
            <a:headEnd/>
            <a:tailEnd/>
          </a:ln>
          <a:effectLst/>
        </p:spPr>
      </p:pic>
    </p:spTree>
    <p:extLst>
      <p:ext uri="{BB962C8B-B14F-4D97-AF65-F5344CB8AC3E}">
        <p14:creationId xmlns:p14="http://schemas.microsoft.com/office/powerpoint/2010/main" val="1124817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49412"/>
            <a:ext cx="7918450" cy="688788"/>
          </a:xfrm>
        </p:spPr>
        <p:txBody>
          <a:bodyPr>
            <a:normAutofit/>
          </a:bodyPr>
          <a:lstStyle/>
          <a:p>
            <a:r>
              <a:rPr lang="en-US" dirty="0" smtClean="0"/>
              <a:t>P494</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8F2BB984-D87A-7442-B99B-FAD33192D9E7}" type="slidenum">
              <a:rPr lang="en-US" smtClean="0"/>
              <a:pPr/>
              <a:t>38</a:t>
            </a:fld>
            <a:endParaRPr lang="en-US"/>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solidFill>
            <a:schemeClr val="tx1"/>
          </a:solidFill>
        </p:spPr>
      </p:pic>
    </p:spTree>
    <p:extLst>
      <p:ext uri="{BB962C8B-B14F-4D97-AF65-F5344CB8AC3E}">
        <p14:creationId xmlns:p14="http://schemas.microsoft.com/office/powerpoint/2010/main" val="31284375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7918450" cy="749860"/>
          </a:xfrm>
        </p:spPr>
        <p:txBody>
          <a:bodyPr>
            <a:normAutofit/>
          </a:bodyPr>
          <a:lstStyle/>
          <a:p>
            <a:r>
              <a:rPr lang="en-US" dirty="0" smtClean="0"/>
              <a:t>P496</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8F2BB984-D87A-7442-B99B-FAD33192D9E7}" type="slidenum">
              <a:rPr lang="en-US" smtClean="0"/>
              <a:pPr/>
              <a:t>39</a:t>
            </a:fld>
            <a:endParaRPr lang="en-US"/>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solidFill>
            <a:schemeClr val="tx1"/>
          </a:solidFill>
        </p:spPr>
      </p:pic>
    </p:spTree>
    <p:extLst>
      <p:ext uri="{BB962C8B-B14F-4D97-AF65-F5344CB8AC3E}">
        <p14:creationId xmlns:p14="http://schemas.microsoft.com/office/powerpoint/2010/main" val="28079146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normAutofit fontScale="92500" lnSpcReduction="10000"/>
          </a:bodyPr>
          <a:lstStyle/>
          <a:p>
            <a:r>
              <a:rPr lang="en-US" dirty="0"/>
              <a:t> </a:t>
            </a:r>
            <a:r>
              <a:rPr lang="en-US" dirty="0" smtClean="0"/>
              <a:t>Global positioning system (GPS), now sometimes referred to as GNSS,  global navigation satellite system, to include the Russian GLONASS system, the European Galileo system, and the Chinese compass system.</a:t>
            </a:r>
          </a:p>
          <a:p>
            <a:pPr lvl="1"/>
            <a:r>
              <a:rPr lang="en-US" dirty="0"/>
              <a:t> </a:t>
            </a:r>
            <a:r>
              <a:rPr lang="en-US" dirty="0" smtClean="0"/>
              <a:t>Dense networks of GPS sites that have almost image like qualities.</a:t>
            </a:r>
          </a:p>
          <a:p>
            <a:r>
              <a:rPr lang="en-US" dirty="0" smtClean="0"/>
              <a:t>Interferometric synthetic aperture radar, </a:t>
            </a:r>
            <a:r>
              <a:rPr lang="en-US" dirty="0" err="1" smtClean="0"/>
              <a:t>InSAR</a:t>
            </a:r>
            <a:r>
              <a:rPr lang="en-US" dirty="0" smtClean="0"/>
              <a:t>. </a:t>
            </a:r>
          </a:p>
          <a:p>
            <a:r>
              <a:rPr lang="en-US" dirty="0" smtClean="0"/>
              <a:t>Airborne laser altimeter systems, LIDAR</a:t>
            </a:r>
          </a:p>
          <a:p>
            <a:r>
              <a:rPr lang="en-US" dirty="0" smtClean="0"/>
              <a:t>Optical image comparisons using satellite and aircraft imagery.</a:t>
            </a:r>
          </a:p>
          <a:p>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4</a:t>
            </a:fld>
            <a:endParaRPr lang="en-US"/>
          </a:p>
        </p:txBody>
      </p:sp>
    </p:spTree>
    <p:extLst>
      <p:ext uri="{BB962C8B-B14F-4D97-AF65-F5344CB8AC3E}">
        <p14:creationId xmlns:p14="http://schemas.microsoft.com/office/powerpoint/2010/main" val="2235092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304800"/>
            <a:ext cx="7918450" cy="788894"/>
          </a:xfrm>
        </p:spPr>
        <p:txBody>
          <a:bodyPr/>
          <a:lstStyle/>
          <a:p>
            <a:r>
              <a:rPr lang="en-US" dirty="0" smtClean="0"/>
              <a:t>P500</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8F2BB984-D87A-7442-B99B-FAD33192D9E7}" type="slidenum">
              <a:rPr lang="en-US" smtClean="0"/>
              <a:pPr/>
              <a:t>40</a:t>
            </a:fld>
            <a:endParaRPr lang="en-US"/>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solidFill>
            <a:schemeClr val="tx1"/>
          </a:solidFill>
        </p:spPr>
      </p:pic>
    </p:spTree>
    <p:extLst>
      <p:ext uri="{BB962C8B-B14F-4D97-AF65-F5344CB8AC3E}">
        <p14:creationId xmlns:p14="http://schemas.microsoft.com/office/powerpoint/2010/main" val="72397493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P066</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8F2BB984-D87A-7442-B99B-FAD33192D9E7}" type="slidenum">
              <a:rPr lang="en-US" smtClean="0"/>
              <a:pPr/>
              <a:t>41</a:t>
            </a:fld>
            <a:endParaRPr lang="en-US"/>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solidFill>
            <a:schemeClr val="tx1"/>
          </a:solidFill>
        </p:spPr>
      </p:pic>
    </p:spTree>
    <p:extLst>
      <p:ext uri="{BB962C8B-B14F-4D97-AF65-F5344CB8AC3E}">
        <p14:creationId xmlns:p14="http://schemas.microsoft.com/office/powerpoint/2010/main" val="1476639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t="8873"/>
          <a:stretch>
            <a:fillRect/>
          </a:stretch>
        </p:blipFill>
        <p:spPr>
          <a:xfrm>
            <a:off x="304800" y="1219200"/>
            <a:ext cx="8293100" cy="5543550"/>
          </a:xfrm>
          <a:prstGeom prst="rect">
            <a:avLst/>
          </a:prstGeom>
          <a:solidFill>
            <a:schemeClr val="tx1"/>
          </a:solidFill>
        </p:spPr>
      </p:pic>
      <p:sp>
        <p:nvSpPr>
          <p:cNvPr id="2" name="Title 1"/>
          <p:cNvSpPr>
            <a:spLocks noGrp="1"/>
          </p:cNvSpPr>
          <p:nvPr>
            <p:ph type="title"/>
          </p:nvPr>
        </p:nvSpPr>
        <p:spPr>
          <a:xfrm>
            <a:off x="685800" y="228600"/>
            <a:ext cx="7772400" cy="914400"/>
          </a:xfrm>
        </p:spPr>
        <p:txBody>
          <a:bodyPr/>
          <a:lstStyle/>
          <a:p>
            <a:r>
              <a:rPr lang="en-US" sz="3200" dirty="0" smtClean="0"/>
              <a:t>P473 (this site is 300 km away on </a:t>
            </a:r>
            <a:br>
              <a:rPr lang="en-US" sz="3200" dirty="0" smtClean="0"/>
            </a:br>
            <a:r>
              <a:rPr lang="en-US" sz="3200" dirty="0" smtClean="0"/>
              <a:t>San Andreas fault).</a:t>
            </a:r>
            <a:endParaRPr lang="en-US" sz="3200" dirty="0"/>
          </a:p>
        </p:txBody>
      </p:sp>
      <p:sp>
        <p:nvSpPr>
          <p:cNvPr id="3" name="Content Placeholder 2"/>
          <p:cNvSpPr>
            <a:spLocks noGrp="1"/>
          </p:cNvSpPr>
          <p:nvPr>
            <p:ph idx="1"/>
          </p:nvPr>
        </p:nvSpPr>
        <p:spPr>
          <a:xfrm>
            <a:off x="1447800" y="5410200"/>
            <a:ext cx="7518400" cy="762000"/>
          </a:xfrm>
        </p:spPr>
        <p:txBody>
          <a:bodyPr/>
          <a:lstStyle/>
          <a:p>
            <a:r>
              <a:rPr lang="en-US" sz="2000" dirty="0" smtClean="0">
                <a:solidFill>
                  <a:schemeClr val="bg1">
                    <a:lumMod val="50000"/>
                  </a:schemeClr>
                </a:solidFill>
              </a:rPr>
              <a:t>We will look at these types of data in Japan next.</a:t>
            </a:r>
            <a:endParaRPr lang="en-US" sz="2000" dirty="0">
              <a:solidFill>
                <a:schemeClr val="bg1">
                  <a:lumMod val="50000"/>
                </a:schemeClr>
              </a:solidFill>
            </a:endParaRPr>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8F2BB984-D87A-7442-B99B-FAD33192D9E7}" type="slidenum">
              <a:rPr lang="en-US" smtClean="0"/>
              <a:pPr/>
              <a:t>42</a:t>
            </a:fld>
            <a:endParaRPr lang="en-US"/>
          </a:p>
        </p:txBody>
      </p:sp>
    </p:spTree>
    <p:extLst>
      <p:ext uri="{BB962C8B-B14F-4D97-AF65-F5344CB8AC3E}">
        <p14:creationId xmlns:p14="http://schemas.microsoft.com/office/powerpoint/2010/main" val="54494019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Tohoku 2011 9.0 Earthquake</a:t>
            </a:r>
            <a:endParaRPr lang="en-US" dirty="0"/>
          </a:p>
        </p:txBody>
      </p:sp>
      <p:sp>
        <p:nvSpPr>
          <p:cNvPr id="6" name="Content Placeholder 5"/>
          <p:cNvSpPr>
            <a:spLocks noGrp="1"/>
          </p:cNvSpPr>
          <p:nvPr>
            <p:ph idx="1"/>
          </p:nvPr>
        </p:nvSpPr>
        <p:spPr/>
        <p:txBody>
          <a:bodyPr/>
          <a:lstStyle/>
          <a:p>
            <a:r>
              <a:rPr lang="en-US" dirty="0"/>
              <a:t>The magnitude 9.0 Tohoku earthquake on March 11, 2011, which occurred near the northeast coast of Honshu, Japan, resulted from thrust faulting on or near the subduction zone plate boundary between the </a:t>
            </a:r>
            <a:r>
              <a:rPr lang="en-US" dirty="0" smtClean="0"/>
              <a:t>Pacific and North America Plates.</a:t>
            </a:r>
          </a:p>
          <a:p>
            <a:r>
              <a:rPr lang="en-US" dirty="0" smtClean="0"/>
              <a:t>Following figures </a:t>
            </a:r>
            <a:r>
              <a:rPr lang="en-US" dirty="0" err="1" smtClean="0"/>
              <a:t>InSAR</a:t>
            </a:r>
            <a:r>
              <a:rPr lang="en-US" dirty="0" smtClean="0"/>
              <a:t> and GPS displacements (up to 3 meters on land, 25 meters underwater)</a:t>
            </a:r>
          </a:p>
          <a:p>
            <a:r>
              <a:rPr lang="en-US" dirty="0" smtClean="0"/>
              <a:t>Density of GPS network in Japan allows the displacement and velocities from earthquake to be tracked.</a:t>
            </a:r>
          </a:p>
          <a:p>
            <a:endParaRPr lang="en-US" dirty="0"/>
          </a:p>
        </p:txBody>
      </p:sp>
      <p:sp>
        <p:nvSpPr>
          <p:cNvPr id="3" name="Date Placeholder 2"/>
          <p:cNvSpPr>
            <a:spLocks noGrp="1"/>
          </p:cNvSpPr>
          <p:nvPr>
            <p:ph type="dt" sz="half" idx="10"/>
          </p:nvPr>
        </p:nvSpPr>
        <p:spPr/>
        <p:txBody>
          <a:bodyPr/>
          <a:lstStyle/>
          <a:p>
            <a:r>
              <a:rPr lang="en-US" smtClean="0"/>
              <a:t>11/16/12</a:t>
            </a:r>
            <a:endParaRPr lang="en-US"/>
          </a:p>
        </p:txBody>
      </p:sp>
      <p:sp>
        <p:nvSpPr>
          <p:cNvPr id="4" name="Footer Placeholder 3"/>
          <p:cNvSpPr>
            <a:spLocks noGrp="1"/>
          </p:cNvSpPr>
          <p:nvPr>
            <p:ph type="ftr" sz="quarter" idx="11"/>
          </p:nvPr>
        </p:nvSpPr>
        <p:spPr/>
        <p:txBody>
          <a:bodyPr/>
          <a:lstStyle/>
          <a:p>
            <a:r>
              <a:rPr lang="en-US" smtClean="0"/>
              <a:t>Kathmandu Herring</a:t>
            </a:r>
            <a:endParaRPr lang="en-US"/>
          </a:p>
        </p:txBody>
      </p:sp>
      <p:sp>
        <p:nvSpPr>
          <p:cNvPr id="5" name="Slide Number Placeholder 4"/>
          <p:cNvSpPr>
            <a:spLocks noGrp="1"/>
          </p:cNvSpPr>
          <p:nvPr>
            <p:ph type="sldNum" sz="quarter" idx="12"/>
          </p:nvPr>
        </p:nvSpPr>
        <p:spPr/>
        <p:txBody>
          <a:bodyPr/>
          <a:lstStyle/>
          <a:p>
            <a:fld id="{424A6996-603F-C54A-9629-D5212EB1480B}" type="slidenum">
              <a:rPr lang="en-US" smtClean="0"/>
              <a:pPr/>
              <a:t>43</a:t>
            </a:fld>
            <a:endParaRPr lang="en-US"/>
          </a:p>
        </p:txBody>
      </p:sp>
    </p:spTree>
    <p:extLst>
      <p:ext uri="{BB962C8B-B14F-4D97-AF65-F5344CB8AC3E}">
        <p14:creationId xmlns:p14="http://schemas.microsoft.com/office/powerpoint/2010/main" val="34590597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Results</a:t>
            </a:r>
            <a:endParaRPr lang="en-US"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FABD700-9AFD-CE45-99F0-BE1619654A9D}" type="slidenum">
              <a:rPr lang="en-US" smtClean="0"/>
              <a:pPr/>
              <a:t>44</a:t>
            </a:fld>
            <a:endParaRPr lang="en-US"/>
          </a:p>
        </p:txBody>
      </p:sp>
      <p:pic>
        <p:nvPicPr>
          <p:cNvPr id="8" name="Picture 7"/>
          <p:cNvPicPr>
            <a:picLocks noChangeAspect="1"/>
          </p:cNvPicPr>
          <p:nvPr/>
        </p:nvPicPr>
        <p:blipFill>
          <a:blip r:embed="rId2"/>
          <a:stretch>
            <a:fillRect/>
          </a:stretch>
        </p:blipFill>
        <p:spPr>
          <a:xfrm>
            <a:off x="76200" y="-38100"/>
            <a:ext cx="6946409" cy="6858000"/>
          </a:xfrm>
          <a:prstGeom prst="rect">
            <a:avLst/>
          </a:prstGeom>
        </p:spPr>
      </p:pic>
      <p:pic>
        <p:nvPicPr>
          <p:cNvPr id="9" name="Picture 8"/>
          <p:cNvPicPr>
            <a:picLocks noChangeAspect="1"/>
          </p:cNvPicPr>
          <p:nvPr/>
        </p:nvPicPr>
        <p:blipFill>
          <a:blip r:embed="rId3"/>
          <a:stretch>
            <a:fillRect/>
          </a:stretch>
        </p:blipFill>
        <p:spPr>
          <a:xfrm>
            <a:off x="5995069" y="0"/>
            <a:ext cx="3123531" cy="6858000"/>
          </a:xfrm>
          <a:prstGeom prst="rect">
            <a:avLst/>
          </a:prstGeom>
        </p:spPr>
      </p:pic>
    </p:spTree>
    <p:extLst>
      <p:ext uri="{BB962C8B-B14F-4D97-AF65-F5344CB8AC3E}">
        <p14:creationId xmlns:p14="http://schemas.microsoft.com/office/powerpoint/2010/main" val="345575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399" y="228600"/>
            <a:ext cx="2974975" cy="3962400"/>
          </a:xfrm>
        </p:spPr>
        <p:txBody>
          <a:bodyPr/>
          <a:lstStyle/>
          <a:p>
            <a:r>
              <a:rPr lang="en-US" dirty="0" smtClean="0"/>
              <a:t>GPS velocity estimates during the Tohoku 2011 earthquake </a:t>
            </a:r>
            <a:endParaRPr lang="en-US" dirty="0"/>
          </a:p>
        </p:txBody>
      </p:sp>
      <p:sp>
        <p:nvSpPr>
          <p:cNvPr id="3" name="Date Placeholder 2"/>
          <p:cNvSpPr>
            <a:spLocks noGrp="1"/>
          </p:cNvSpPr>
          <p:nvPr>
            <p:ph type="dt" sz="half" idx="10"/>
          </p:nvPr>
        </p:nvSpPr>
        <p:spPr/>
        <p:txBody>
          <a:bodyPr/>
          <a:lstStyle/>
          <a:p>
            <a:r>
              <a:rPr lang="en-US" smtClean="0"/>
              <a:t>11/16/12</a:t>
            </a:r>
            <a:endParaRPr lang="en-US"/>
          </a:p>
        </p:txBody>
      </p:sp>
      <p:sp>
        <p:nvSpPr>
          <p:cNvPr id="4" name="Footer Placeholder 3"/>
          <p:cNvSpPr>
            <a:spLocks noGrp="1"/>
          </p:cNvSpPr>
          <p:nvPr>
            <p:ph type="ftr" sz="quarter" idx="11"/>
          </p:nvPr>
        </p:nvSpPr>
        <p:spPr/>
        <p:txBody>
          <a:bodyPr/>
          <a:lstStyle/>
          <a:p>
            <a:r>
              <a:rPr lang="en-US" smtClean="0"/>
              <a:t>Kathmandu Herring</a:t>
            </a:r>
            <a:endParaRPr lang="en-US"/>
          </a:p>
        </p:txBody>
      </p:sp>
      <p:sp>
        <p:nvSpPr>
          <p:cNvPr id="5" name="Slide Number Placeholder 4"/>
          <p:cNvSpPr>
            <a:spLocks noGrp="1"/>
          </p:cNvSpPr>
          <p:nvPr>
            <p:ph type="sldNum" sz="quarter" idx="12"/>
          </p:nvPr>
        </p:nvSpPr>
        <p:spPr/>
        <p:txBody>
          <a:bodyPr/>
          <a:lstStyle/>
          <a:p>
            <a:fld id="{424A6996-603F-C54A-9629-D5212EB1480B}" type="slidenum">
              <a:rPr lang="en-US" smtClean="0"/>
              <a:pPr/>
              <a:t>45</a:t>
            </a:fld>
            <a:endParaRPr lang="en-US"/>
          </a:p>
        </p:txBody>
      </p:sp>
      <p:pic>
        <p:nvPicPr>
          <p:cNvPr id="6" name="ARIA_GPSVelocit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5791200" cy="6858000"/>
          </a:xfrm>
          <a:prstGeom prst="rect">
            <a:avLst/>
          </a:prstGeom>
        </p:spPr>
      </p:pic>
      <p:sp>
        <p:nvSpPr>
          <p:cNvPr id="7" name="TextBox 6"/>
          <p:cNvSpPr txBox="1"/>
          <p:nvPr/>
        </p:nvSpPr>
        <p:spPr>
          <a:xfrm>
            <a:off x="6096000" y="5410200"/>
            <a:ext cx="2971800" cy="923330"/>
          </a:xfrm>
          <a:prstGeom prst="rect">
            <a:avLst/>
          </a:prstGeom>
          <a:noFill/>
        </p:spPr>
        <p:txBody>
          <a:bodyPr wrap="square" rtlCol="0">
            <a:spAutoFit/>
          </a:bodyPr>
          <a:lstStyle/>
          <a:p>
            <a:r>
              <a:rPr lang="en-US" sz="1800" dirty="0"/>
              <a:t>Results from JPL ARIA project</a:t>
            </a:r>
          </a:p>
          <a:p>
            <a:endParaRPr lang="en-US" sz="1800" dirty="0"/>
          </a:p>
        </p:txBody>
      </p:sp>
    </p:spTree>
    <p:extLst>
      <p:ext uri="{BB962C8B-B14F-4D97-AF65-F5344CB8AC3E}">
        <p14:creationId xmlns:p14="http://schemas.microsoft.com/office/powerpoint/2010/main" val="19923048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399" y="228600"/>
            <a:ext cx="2974975" cy="3962400"/>
          </a:xfrm>
        </p:spPr>
        <p:txBody>
          <a:bodyPr/>
          <a:lstStyle/>
          <a:p>
            <a:r>
              <a:rPr lang="en-US" dirty="0" smtClean="0"/>
              <a:t>GPS total displacement estimates during the Tohoku 2011 earthquake </a:t>
            </a:r>
            <a:endParaRPr lang="en-US" dirty="0"/>
          </a:p>
        </p:txBody>
      </p:sp>
      <p:sp>
        <p:nvSpPr>
          <p:cNvPr id="3" name="Date Placeholder 2"/>
          <p:cNvSpPr>
            <a:spLocks noGrp="1"/>
          </p:cNvSpPr>
          <p:nvPr>
            <p:ph type="dt" sz="half" idx="10"/>
          </p:nvPr>
        </p:nvSpPr>
        <p:spPr/>
        <p:txBody>
          <a:bodyPr/>
          <a:lstStyle/>
          <a:p>
            <a:r>
              <a:rPr lang="en-US" smtClean="0"/>
              <a:t>11/16/12</a:t>
            </a:r>
            <a:endParaRPr lang="en-US"/>
          </a:p>
        </p:txBody>
      </p:sp>
      <p:sp>
        <p:nvSpPr>
          <p:cNvPr id="4" name="Footer Placeholder 3"/>
          <p:cNvSpPr>
            <a:spLocks noGrp="1"/>
          </p:cNvSpPr>
          <p:nvPr>
            <p:ph type="ftr" sz="quarter" idx="11"/>
          </p:nvPr>
        </p:nvSpPr>
        <p:spPr/>
        <p:txBody>
          <a:bodyPr/>
          <a:lstStyle/>
          <a:p>
            <a:r>
              <a:rPr lang="en-US" smtClean="0"/>
              <a:t>Kathmandu Herring</a:t>
            </a:r>
            <a:endParaRPr lang="en-US"/>
          </a:p>
        </p:txBody>
      </p:sp>
      <p:sp>
        <p:nvSpPr>
          <p:cNvPr id="5" name="Slide Number Placeholder 4"/>
          <p:cNvSpPr>
            <a:spLocks noGrp="1"/>
          </p:cNvSpPr>
          <p:nvPr>
            <p:ph type="sldNum" sz="quarter" idx="12"/>
          </p:nvPr>
        </p:nvSpPr>
        <p:spPr/>
        <p:txBody>
          <a:bodyPr/>
          <a:lstStyle/>
          <a:p>
            <a:fld id="{424A6996-603F-C54A-9629-D5212EB1480B}" type="slidenum">
              <a:rPr lang="en-US" smtClean="0"/>
              <a:pPr/>
              <a:t>46</a:t>
            </a:fld>
            <a:endParaRPr lang="en-US"/>
          </a:p>
        </p:txBody>
      </p:sp>
      <p:sp>
        <p:nvSpPr>
          <p:cNvPr id="7" name="TextBox 6"/>
          <p:cNvSpPr txBox="1"/>
          <p:nvPr/>
        </p:nvSpPr>
        <p:spPr>
          <a:xfrm>
            <a:off x="6096000" y="5410200"/>
            <a:ext cx="2971800" cy="923330"/>
          </a:xfrm>
          <a:prstGeom prst="rect">
            <a:avLst/>
          </a:prstGeom>
          <a:noFill/>
        </p:spPr>
        <p:txBody>
          <a:bodyPr wrap="square" rtlCol="0">
            <a:spAutoFit/>
          </a:bodyPr>
          <a:lstStyle/>
          <a:p>
            <a:r>
              <a:rPr lang="en-US" sz="1800" dirty="0"/>
              <a:t>Results from JPL ARIA project</a:t>
            </a:r>
          </a:p>
          <a:p>
            <a:endParaRPr lang="en-US" sz="1800" dirty="0"/>
          </a:p>
        </p:txBody>
      </p:sp>
      <p:pic>
        <p:nvPicPr>
          <p:cNvPr id="8" name="ARIA_GPSDisplacemen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5791200" cy="6858000"/>
          </a:xfrm>
          <a:prstGeom prst="rect">
            <a:avLst/>
          </a:prstGeom>
        </p:spPr>
      </p:pic>
    </p:spTree>
    <p:extLst>
      <p:ext uri="{BB962C8B-B14F-4D97-AF65-F5344CB8AC3E}">
        <p14:creationId xmlns:p14="http://schemas.microsoft.com/office/powerpoint/2010/main" val="2319382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Rot="1" noChangeArrowheads="1"/>
          </p:cNvSpPr>
          <p:nvPr>
            <p:ph type="title"/>
          </p:nvPr>
        </p:nvSpPr>
        <p:spPr/>
        <p:txBody>
          <a:bodyPr/>
          <a:lstStyle/>
          <a:p>
            <a:r>
              <a:rPr lang="en-US"/>
              <a:t>Summary</a:t>
            </a:r>
          </a:p>
        </p:txBody>
      </p:sp>
      <p:sp>
        <p:nvSpPr>
          <p:cNvPr id="328707" name="Rectangle 3"/>
          <p:cNvSpPr>
            <a:spLocks noGrp="1" noRot="1" noChangeArrowheads="1"/>
          </p:cNvSpPr>
          <p:nvPr>
            <p:ph idx="1"/>
          </p:nvPr>
        </p:nvSpPr>
        <p:spPr>
          <a:xfrm>
            <a:off x="301625" y="1295400"/>
            <a:ext cx="8540750" cy="4803775"/>
          </a:xfrm>
        </p:spPr>
        <p:txBody>
          <a:bodyPr/>
          <a:lstStyle/>
          <a:p>
            <a:r>
              <a:rPr lang="en-US" sz="2000" dirty="0" smtClean="0"/>
              <a:t>Millimeter </a:t>
            </a:r>
            <a:r>
              <a:rPr lang="en-US" sz="2000" dirty="0"/>
              <a:t>level accuracy positioning available anywhere (above water) on the Earth using GPS.  Time continuous, even to rates of 10-Hz, are possible.</a:t>
            </a:r>
          </a:p>
          <a:p>
            <a:pPr marL="180975"/>
            <a:r>
              <a:rPr lang="en-US" sz="2000" dirty="0" smtClean="0"/>
              <a:t>Modern </a:t>
            </a:r>
            <a:r>
              <a:rPr lang="en-US" sz="2000" dirty="0"/>
              <a:t>positioning systems allow image type data to be used for precise measurements of changes in position</a:t>
            </a:r>
            <a:r>
              <a:rPr lang="en-US" sz="2000" dirty="0" smtClean="0"/>
              <a:t>.  We have looked at some results from:</a:t>
            </a:r>
          </a:p>
          <a:p>
            <a:pPr marL="468313" lvl="1"/>
            <a:r>
              <a:rPr lang="en-US" sz="1600" dirty="0" err="1" smtClean="0"/>
              <a:t>InSAR</a:t>
            </a:r>
            <a:endParaRPr lang="en-US" sz="1600" dirty="0" smtClean="0"/>
          </a:p>
          <a:p>
            <a:pPr marL="468313" lvl="1"/>
            <a:r>
              <a:rPr lang="en-US" sz="1600" dirty="0" smtClean="0"/>
              <a:t>LIDAR</a:t>
            </a:r>
          </a:p>
          <a:p>
            <a:pPr marL="468313" lvl="1"/>
            <a:r>
              <a:rPr lang="en-US" sz="1600" dirty="0" smtClean="0"/>
              <a:t>SPOT image analysis</a:t>
            </a:r>
          </a:p>
          <a:p>
            <a:pPr marL="468313" lvl="1"/>
            <a:r>
              <a:rPr lang="en-US" sz="1600" dirty="0" smtClean="0"/>
              <a:t>Dense GPS networks that can sense deformations moving across the network</a:t>
            </a:r>
            <a:endParaRPr lang="en-US" sz="1600" dirty="0"/>
          </a:p>
          <a:p>
            <a:pPr marL="180975"/>
            <a:r>
              <a:rPr lang="en-US" sz="2000" dirty="0"/>
              <a:t>The registration and time changes of these image type data is made possible by the global positioning system (GPS)</a:t>
            </a:r>
            <a:r>
              <a:rPr lang="en-US" sz="2000" dirty="0" smtClean="0"/>
              <a:t>.</a:t>
            </a:r>
          </a:p>
          <a:p>
            <a:pPr marL="180975"/>
            <a:r>
              <a:rPr lang="en-US" sz="2000" dirty="0" smtClean="0"/>
              <a:t>Current challenge: Application of these types of methods on the seafloor and underground.</a:t>
            </a:r>
            <a:endParaRPr lang="en-US" sz="2000" dirty="0"/>
          </a:p>
        </p:txBody>
      </p:sp>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018F25B2-3AC1-234F-9C0B-6EB51B305DAD}" type="slidenum">
              <a:rPr lang="en-US"/>
              <a:pPr/>
              <a:t>47</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5233B083-FE4F-BD46-B8A0-44E445A6F93E}" type="slidenum">
              <a:rPr lang="en-US"/>
              <a:pPr/>
              <a:t>5</a:t>
            </a:fld>
            <a:endParaRPr lang="en-US"/>
          </a:p>
        </p:txBody>
      </p:sp>
      <p:sp>
        <p:nvSpPr>
          <p:cNvPr id="308226" name="Rectangle 2"/>
          <p:cNvSpPr>
            <a:spLocks noGrp="1" noRot="1" noChangeArrowheads="1"/>
          </p:cNvSpPr>
          <p:nvPr>
            <p:ph type="title"/>
          </p:nvPr>
        </p:nvSpPr>
        <p:spPr/>
        <p:txBody>
          <a:bodyPr/>
          <a:lstStyle/>
          <a:p>
            <a:r>
              <a:rPr lang="en-US"/>
              <a:t>GPS Design</a:t>
            </a:r>
          </a:p>
        </p:txBody>
      </p:sp>
      <p:sp>
        <p:nvSpPr>
          <p:cNvPr id="308227" name="Rectangle 3"/>
          <p:cNvSpPr>
            <a:spLocks noGrp="1" noRot="1" noChangeArrowheads="1"/>
          </p:cNvSpPr>
          <p:nvPr>
            <p:ph type="body" idx="1"/>
          </p:nvPr>
        </p:nvSpPr>
        <p:spPr>
          <a:xfrm>
            <a:off x="301625" y="1295400"/>
            <a:ext cx="8540750" cy="4803775"/>
          </a:xfrm>
        </p:spPr>
        <p:txBody>
          <a:bodyPr/>
          <a:lstStyle/>
          <a:p>
            <a:pPr>
              <a:lnSpc>
                <a:spcPct val="90000"/>
              </a:lnSpc>
            </a:pPr>
            <a:r>
              <a:rPr lang="en-US" sz="2400" dirty="0"/>
              <a:t>Started development in the late 1960s as NAVY/USAF project to replace Doppler positioning system.  First prototype satellite launched in 1978; operational 1992.</a:t>
            </a:r>
          </a:p>
          <a:p>
            <a:pPr>
              <a:lnSpc>
                <a:spcPct val="90000"/>
              </a:lnSpc>
            </a:pPr>
            <a:r>
              <a:rPr lang="en-US" sz="2400" dirty="0">
                <a:solidFill>
                  <a:schemeClr val="folHlink"/>
                </a:solidFill>
              </a:rPr>
              <a:t>Aim:</a:t>
            </a:r>
            <a:r>
              <a:rPr lang="en-US" sz="2400" dirty="0"/>
              <a:t> Real-time positioning to &lt; 10 meters, capable of being used on fast moving vehicles.</a:t>
            </a:r>
          </a:p>
          <a:p>
            <a:pPr>
              <a:lnSpc>
                <a:spcPct val="90000"/>
              </a:lnSpc>
            </a:pPr>
            <a:r>
              <a:rPr lang="en-US" sz="2400" dirty="0"/>
              <a:t>Innovations:</a:t>
            </a:r>
          </a:p>
          <a:p>
            <a:pPr lvl="1">
              <a:lnSpc>
                <a:spcPct val="90000"/>
              </a:lnSpc>
            </a:pPr>
            <a:r>
              <a:rPr lang="en-US" sz="2000" dirty="0"/>
              <a:t>Use multiple satellites (originally 21, now ~28-32)</a:t>
            </a:r>
          </a:p>
          <a:p>
            <a:pPr lvl="1">
              <a:lnSpc>
                <a:spcPct val="90000"/>
              </a:lnSpc>
            </a:pPr>
            <a:r>
              <a:rPr lang="en-US" sz="2000" dirty="0"/>
              <a:t>All satellites transmit at same frequency</a:t>
            </a:r>
          </a:p>
          <a:p>
            <a:pPr lvl="1">
              <a:lnSpc>
                <a:spcPct val="90000"/>
              </a:lnSpc>
            </a:pPr>
            <a:r>
              <a:rPr lang="en-US" sz="2000" dirty="0"/>
              <a:t>Signals encoded with unique “bi-phase, quadrature code” generated by pseudo-random sequence (designated by PRN, PR number): Spread-spectrum transmission.</a:t>
            </a:r>
          </a:p>
          <a:p>
            <a:pPr lvl="1">
              <a:lnSpc>
                <a:spcPct val="90000"/>
              </a:lnSpc>
            </a:pPr>
            <a:r>
              <a:rPr lang="en-US" sz="2000" dirty="0"/>
              <a:t>Dual frequency band transmission:</a:t>
            </a:r>
          </a:p>
          <a:p>
            <a:pPr lvl="2">
              <a:lnSpc>
                <a:spcPct val="90000"/>
              </a:lnSpc>
            </a:pPr>
            <a:r>
              <a:rPr lang="en-US" sz="1800" dirty="0"/>
              <a:t>L1 ~1.575 GHz, L2 ~1.227 </a:t>
            </a:r>
            <a:r>
              <a:rPr lang="en-US" sz="1800" dirty="0" smtClean="0"/>
              <a:t>GHz, L5 ~ 1.177 GHz (II-F satellites)</a:t>
            </a:r>
            <a:endParaRPr lang="en-US" sz="1800" dirty="0"/>
          </a:p>
          <a:p>
            <a:pPr lvl="2">
              <a:lnSpc>
                <a:spcPct val="90000"/>
              </a:lnSpc>
            </a:pPr>
            <a:r>
              <a:rPr lang="en-US" sz="1800" dirty="0"/>
              <a:t>Corresponding wavelengths are 190 </a:t>
            </a:r>
            <a:r>
              <a:rPr lang="en-US" sz="1800" dirty="0" smtClean="0"/>
              <a:t>mm, </a:t>
            </a:r>
            <a:r>
              <a:rPr lang="en-US" sz="1800" dirty="0"/>
              <a:t>244 </a:t>
            </a:r>
            <a:r>
              <a:rPr lang="en-US" sz="1800" dirty="0" smtClean="0"/>
              <a:t>mm, 255 mm.</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r>
              <a:rPr lang="en-US" smtClean="0"/>
              <a:t>11/16/12</a:t>
            </a:r>
            <a:endParaRPr lang="en-US"/>
          </a:p>
        </p:txBody>
      </p:sp>
      <p:sp>
        <p:nvSpPr>
          <p:cNvPr id="7" name="Footer Placeholder 2"/>
          <p:cNvSpPr>
            <a:spLocks noGrp="1"/>
          </p:cNvSpPr>
          <p:nvPr>
            <p:ph type="ftr" sz="quarter" idx="11"/>
          </p:nvPr>
        </p:nvSpPr>
        <p:spPr/>
        <p:txBody>
          <a:bodyPr/>
          <a:lstStyle/>
          <a:p>
            <a:r>
              <a:rPr lang="en-US" smtClean="0"/>
              <a:t>Kathmandu Herring</a:t>
            </a:r>
            <a:endParaRPr lang="en-US"/>
          </a:p>
        </p:txBody>
      </p:sp>
      <p:sp>
        <p:nvSpPr>
          <p:cNvPr id="8" name="Slide Number Placeholder 3"/>
          <p:cNvSpPr>
            <a:spLocks noGrp="1"/>
          </p:cNvSpPr>
          <p:nvPr>
            <p:ph type="sldNum" sz="quarter" idx="12"/>
          </p:nvPr>
        </p:nvSpPr>
        <p:spPr/>
        <p:txBody>
          <a:bodyPr/>
          <a:lstStyle/>
          <a:p>
            <a:fld id="{8C6AB9C7-A3AB-9848-B0FD-F24C5DB28CF1}" type="slidenum">
              <a:rPr lang="en-US"/>
              <a:pPr/>
              <a:t>6</a:t>
            </a:fld>
            <a:endParaRPr lang="en-US"/>
          </a:p>
        </p:txBody>
      </p:sp>
      <p:pic>
        <p:nvPicPr>
          <p:cNvPr id="155650" name="Picture 2" descr="9159"/>
          <p:cNvPicPr>
            <a:picLocks noChangeAspect="1" noChangeArrowheads="1"/>
          </p:cNvPicPr>
          <p:nvPr/>
        </p:nvPicPr>
        <p:blipFill>
          <a:blip r:embed="rId3"/>
          <a:srcRect/>
          <a:stretch>
            <a:fillRect/>
          </a:stretch>
        </p:blipFill>
        <p:spPr bwMode="auto">
          <a:xfrm>
            <a:off x="381000" y="1371600"/>
            <a:ext cx="3556000" cy="5334000"/>
          </a:xfrm>
          <a:prstGeom prst="rect">
            <a:avLst/>
          </a:prstGeom>
          <a:noFill/>
        </p:spPr>
      </p:pic>
      <p:pic>
        <p:nvPicPr>
          <p:cNvPr id="155652" name="Picture 4" descr="10675"/>
          <p:cNvPicPr>
            <a:picLocks noChangeAspect="1" noChangeArrowheads="1"/>
          </p:cNvPicPr>
          <p:nvPr/>
        </p:nvPicPr>
        <p:blipFill rotWithShape="1">
          <a:blip r:embed="rId4"/>
          <a:srcRect l="869" t="9031" r="1302" b="434"/>
          <a:stretch/>
        </p:blipFill>
        <p:spPr bwMode="auto">
          <a:xfrm>
            <a:off x="4343400" y="1066800"/>
            <a:ext cx="4292600" cy="4965701"/>
          </a:xfrm>
          <a:prstGeom prst="rect">
            <a:avLst/>
          </a:prstGeom>
          <a:noFill/>
        </p:spPr>
      </p:pic>
      <p:sp>
        <p:nvSpPr>
          <p:cNvPr id="155653" name="Text Box 5"/>
          <p:cNvSpPr txBox="1">
            <a:spLocks noChangeArrowheads="1"/>
          </p:cNvSpPr>
          <p:nvPr/>
        </p:nvSpPr>
        <p:spPr bwMode="auto">
          <a:xfrm>
            <a:off x="228600" y="228600"/>
            <a:ext cx="42672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dirty="0">
                <a:ea typeface="ＭＳ Ｐゴシック" charset="-128"/>
                <a:cs typeface="ＭＳ Ｐゴシック" charset="-128"/>
              </a:rPr>
              <a:t>GPS Block IIRM satellite</a:t>
            </a:r>
            <a:br>
              <a:rPr lang="en-US" dirty="0">
                <a:ea typeface="ＭＳ Ｐゴシック" charset="-128"/>
                <a:cs typeface="ＭＳ Ｐゴシック" charset="-128"/>
              </a:rPr>
            </a:br>
            <a:r>
              <a:rPr lang="en-US" dirty="0">
                <a:ea typeface="ＭＳ Ｐゴシック" charset="-128"/>
                <a:cs typeface="ＭＳ Ｐゴシック" charset="-128"/>
              </a:rPr>
              <a:t>1100 kg </a:t>
            </a:r>
            <a:r>
              <a:rPr lang="en-US" dirty="0" smtClean="0">
                <a:ea typeface="ＭＳ Ｐゴシック" charset="-128"/>
                <a:cs typeface="ＭＳ Ｐゴシック" charset="-128"/>
              </a:rPr>
              <a:t>weight</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1625" y="228600"/>
            <a:ext cx="3584575" cy="1066800"/>
          </a:xfrm>
        </p:spPr>
        <p:txBody>
          <a:bodyPr/>
          <a:lstStyle/>
          <a:p>
            <a:r>
              <a:rPr lang="en-US" dirty="0" smtClean="0"/>
              <a:t>GPS IIF satellites</a:t>
            </a:r>
            <a:endParaRPr lang="en-US" dirty="0"/>
          </a:p>
        </p:txBody>
      </p:sp>
      <p:sp>
        <p:nvSpPr>
          <p:cNvPr id="2" name="Date Placeholder 1"/>
          <p:cNvSpPr>
            <a:spLocks noGrp="1"/>
          </p:cNvSpPr>
          <p:nvPr>
            <p:ph type="dt" sz="half" idx="10"/>
          </p:nvPr>
        </p:nvSpPr>
        <p:spPr/>
        <p:txBody>
          <a:bodyPr/>
          <a:lstStyle/>
          <a:p>
            <a:r>
              <a:rPr lang="en-US" smtClean="0"/>
              <a:t>11/16/12</a:t>
            </a:r>
            <a:endParaRPr lang="en-US"/>
          </a:p>
        </p:txBody>
      </p:sp>
      <p:sp>
        <p:nvSpPr>
          <p:cNvPr id="3" name="Footer Placeholder 2"/>
          <p:cNvSpPr>
            <a:spLocks noGrp="1"/>
          </p:cNvSpPr>
          <p:nvPr>
            <p:ph type="ftr" sz="quarter" idx="11"/>
          </p:nvPr>
        </p:nvSpPr>
        <p:spPr/>
        <p:txBody>
          <a:bodyPr/>
          <a:lstStyle/>
          <a:p>
            <a:r>
              <a:rPr lang="en-US" smtClean="0"/>
              <a:t>Kathmandu Herring</a:t>
            </a:r>
            <a:endParaRPr lang="en-US"/>
          </a:p>
        </p:txBody>
      </p:sp>
      <p:sp>
        <p:nvSpPr>
          <p:cNvPr id="4" name="Slide Number Placeholder 3"/>
          <p:cNvSpPr>
            <a:spLocks noGrp="1"/>
          </p:cNvSpPr>
          <p:nvPr>
            <p:ph type="sldNum" sz="quarter" idx="12"/>
          </p:nvPr>
        </p:nvSpPr>
        <p:spPr/>
        <p:txBody>
          <a:bodyPr/>
          <a:lstStyle/>
          <a:p>
            <a:fld id="{25FEC739-15C4-EB43-B9F7-7125286B3CC5}" type="slidenum">
              <a:rPr lang="en-US" smtClean="0"/>
              <a:pPr/>
              <a:t>7</a:t>
            </a:fld>
            <a:endParaRPr lang="en-US"/>
          </a:p>
        </p:txBody>
      </p:sp>
      <p:pic>
        <p:nvPicPr>
          <p:cNvPr id="6" name="Picture 5"/>
          <p:cNvPicPr>
            <a:picLocks noChangeAspect="1"/>
          </p:cNvPicPr>
          <p:nvPr/>
        </p:nvPicPr>
        <p:blipFill>
          <a:blip r:embed="rId3"/>
          <a:stretch>
            <a:fillRect/>
          </a:stretch>
        </p:blipFill>
        <p:spPr>
          <a:xfrm>
            <a:off x="0" y="1447800"/>
            <a:ext cx="5976497" cy="5410200"/>
          </a:xfrm>
          <a:prstGeom prst="rect">
            <a:avLst/>
          </a:prstGeom>
        </p:spPr>
      </p:pic>
      <p:pic>
        <p:nvPicPr>
          <p:cNvPr id="7" name="Picture 6"/>
          <p:cNvPicPr>
            <a:picLocks noChangeAspect="1"/>
          </p:cNvPicPr>
          <p:nvPr/>
        </p:nvPicPr>
        <p:blipFill>
          <a:blip r:embed="rId4"/>
          <a:stretch>
            <a:fillRect/>
          </a:stretch>
        </p:blipFill>
        <p:spPr>
          <a:xfrm>
            <a:off x="4064000" y="0"/>
            <a:ext cx="5080000" cy="3175000"/>
          </a:xfrm>
          <a:prstGeom prst="rect">
            <a:avLst/>
          </a:prstGeom>
        </p:spPr>
      </p:pic>
      <p:sp>
        <p:nvSpPr>
          <p:cNvPr id="8" name="TextBox 7"/>
          <p:cNvSpPr txBox="1"/>
          <p:nvPr/>
        </p:nvSpPr>
        <p:spPr>
          <a:xfrm>
            <a:off x="6096000" y="3429000"/>
            <a:ext cx="2667000" cy="2308324"/>
          </a:xfrm>
          <a:prstGeom prst="rect">
            <a:avLst/>
          </a:prstGeom>
          <a:noFill/>
        </p:spPr>
        <p:txBody>
          <a:bodyPr wrap="square" rtlCol="0">
            <a:spAutoFit/>
          </a:bodyPr>
          <a:lstStyle/>
          <a:p>
            <a:r>
              <a:rPr lang="en-US" dirty="0" smtClean="0"/>
              <a:t>First launch May 28, 2010.</a:t>
            </a:r>
          </a:p>
          <a:p>
            <a:r>
              <a:rPr lang="en-US" dirty="0" smtClean="0"/>
              <a:t>Weight 1555 kg</a:t>
            </a:r>
          </a:p>
          <a:p>
            <a:r>
              <a:rPr lang="en-US" dirty="0" smtClean="0"/>
              <a:t>L5 signal transmitted by these satellites</a:t>
            </a:r>
            <a:endParaRPr lang="en-US" dirty="0"/>
          </a:p>
        </p:txBody>
      </p:sp>
    </p:spTree>
    <p:extLst>
      <p:ext uri="{BB962C8B-B14F-4D97-AF65-F5344CB8AC3E}">
        <p14:creationId xmlns:p14="http://schemas.microsoft.com/office/powerpoint/2010/main" val="3814854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11/16/12</a:t>
            </a:r>
            <a:endParaRPr lang="en-US"/>
          </a:p>
        </p:txBody>
      </p:sp>
      <p:sp>
        <p:nvSpPr>
          <p:cNvPr id="5" name="Footer Placeholder 4"/>
          <p:cNvSpPr>
            <a:spLocks noGrp="1"/>
          </p:cNvSpPr>
          <p:nvPr>
            <p:ph type="ftr" sz="quarter" idx="11"/>
          </p:nvPr>
        </p:nvSpPr>
        <p:spPr/>
        <p:txBody>
          <a:bodyPr/>
          <a:lstStyle/>
          <a:p>
            <a:r>
              <a:rPr lang="en-US" smtClean="0"/>
              <a:t>Kathmandu Herring</a:t>
            </a:r>
            <a:endParaRPr lang="en-US"/>
          </a:p>
        </p:txBody>
      </p:sp>
      <p:sp>
        <p:nvSpPr>
          <p:cNvPr id="6" name="Slide Number Placeholder 5"/>
          <p:cNvSpPr>
            <a:spLocks noGrp="1"/>
          </p:cNvSpPr>
          <p:nvPr>
            <p:ph type="sldNum" sz="quarter" idx="12"/>
          </p:nvPr>
        </p:nvSpPr>
        <p:spPr/>
        <p:txBody>
          <a:bodyPr/>
          <a:lstStyle/>
          <a:p>
            <a:fld id="{D56392B5-FEB9-314D-A57F-35F2D2DFCA29}" type="slidenum">
              <a:rPr lang="en-US"/>
              <a:pPr/>
              <a:t>8</a:t>
            </a:fld>
            <a:endParaRPr lang="en-US"/>
          </a:p>
        </p:txBody>
      </p:sp>
      <p:sp>
        <p:nvSpPr>
          <p:cNvPr id="310274" name="Rectangle 2"/>
          <p:cNvSpPr>
            <a:spLocks noGrp="1" noRot="1" noChangeArrowheads="1"/>
          </p:cNvSpPr>
          <p:nvPr>
            <p:ph type="title"/>
          </p:nvPr>
        </p:nvSpPr>
        <p:spPr/>
        <p:txBody>
          <a:bodyPr/>
          <a:lstStyle/>
          <a:p>
            <a:r>
              <a:rPr lang="en-US"/>
              <a:t>Measurements</a:t>
            </a:r>
          </a:p>
        </p:txBody>
      </p:sp>
      <p:sp>
        <p:nvSpPr>
          <p:cNvPr id="310275" name="Rectangle 3"/>
          <p:cNvSpPr>
            <a:spLocks noGrp="1" noRot="1" noChangeArrowheads="1"/>
          </p:cNvSpPr>
          <p:nvPr>
            <p:ph type="body" idx="1"/>
          </p:nvPr>
        </p:nvSpPr>
        <p:spPr/>
        <p:txBody>
          <a:bodyPr>
            <a:normAutofit lnSpcReduction="10000"/>
          </a:bodyPr>
          <a:lstStyle/>
          <a:p>
            <a:pPr marL="228600" indent="-228600">
              <a:lnSpc>
                <a:spcPct val="90000"/>
              </a:lnSpc>
            </a:pPr>
            <a:r>
              <a:rPr lang="en-US" sz="2400" dirty="0" smtClean="0"/>
              <a:t>Main measurements</a:t>
            </a:r>
            <a:r>
              <a:rPr lang="en-US" sz="2400" dirty="0"/>
              <a:t>: </a:t>
            </a:r>
          </a:p>
          <a:p>
            <a:pPr marL="573088" lvl="1" indent="-230188">
              <a:lnSpc>
                <a:spcPct val="90000"/>
              </a:lnSpc>
            </a:pPr>
            <a:r>
              <a:rPr lang="en-US" sz="2000" dirty="0"/>
              <a:t>Time difference between signal transmission from satellite and its arrival at ground station (called “pseudo-range”, precise to 0.1–10 m)</a:t>
            </a:r>
          </a:p>
          <a:p>
            <a:pPr marL="573088" lvl="1" indent="-230188">
              <a:lnSpc>
                <a:spcPct val="90000"/>
              </a:lnSpc>
            </a:pPr>
            <a:r>
              <a:rPr lang="en-US" sz="2000" dirty="0"/>
              <a:t>Carrier phase difference between transmitter and receiver (precise to a few millimeters)</a:t>
            </a:r>
          </a:p>
          <a:p>
            <a:pPr marL="228600" indent="-228600">
              <a:lnSpc>
                <a:spcPct val="90000"/>
              </a:lnSpc>
            </a:pPr>
            <a:r>
              <a:rPr lang="en-US" sz="2400" dirty="0" smtClean="0"/>
              <a:t>All </a:t>
            </a:r>
            <a:r>
              <a:rPr lang="en-US" sz="2400" dirty="0"/>
              <a:t>measurements relative to “clocks” in ground receiver and </a:t>
            </a:r>
            <a:r>
              <a:rPr lang="en-US" sz="2400" dirty="0" smtClean="0"/>
              <a:t>satellites.   By being able to simultaneously make measurements to multiple satellites, these clock errors can be eliminated.</a:t>
            </a:r>
            <a:endParaRPr lang="en-US" sz="2400" dirty="0"/>
          </a:p>
          <a:p>
            <a:pPr marL="228600" indent="-228600">
              <a:lnSpc>
                <a:spcPct val="90000"/>
              </a:lnSpc>
            </a:pPr>
            <a:r>
              <a:rPr lang="en-US" sz="2400" dirty="0"/>
              <a:t>Bi-phase encoding of signals in a pseudo-random pattern (PRN) allows multiple satellites  all transmitting at same frequency to be observed.</a:t>
            </a:r>
          </a:p>
          <a:p>
            <a:pPr marL="228600" indent="-228600">
              <a:lnSpc>
                <a:spcPct val="90000"/>
              </a:lnSpc>
            </a:pPr>
            <a:r>
              <a:rPr lang="en-US" sz="2400" dirty="0"/>
              <a:t>Due to simultaneous observations, clocks and local oscillator phases can be largely eliminated.</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11/16/12</a:t>
            </a:r>
            <a:endParaRPr lang="en-US"/>
          </a:p>
        </p:txBody>
      </p:sp>
      <p:sp>
        <p:nvSpPr>
          <p:cNvPr id="6" name="Footer Placeholder 3"/>
          <p:cNvSpPr>
            <a:spLocks noGrp="1"/>
          </p:cNvSpPr>
          <p:nvPr>
            <p:ph type="ftr" sz="quarter" idx="11"/>
          </p:nvPr>
        </p:nvSpPr>
        <p:spPr/>
        <p:txBody>
          <a:bodyPr/>
          <a:lstStyle/>
          <a:p>
            <a:r>
              <a:rPr lang="en-US" smtClean="0"/>
              <a:t>Kathmandu Herring</a:t>
            </a:r>
            <a:endParaRPr lang="en-US"/>
          </a:p>
        </p:txBody>
      </p:sp>
      <p:sp>
        <p:nvSpPr>
          <p:cNvPr id="7" name="Slide Number Placeholder 4"/>
          <p:cNvSpPr>
            <a:spLocks noGrp="1"/>
          </p:cNvSpPr>
          <p:nvPr>
            <p:ph type="sldNum" sz="quarter" idx="12"/>
          </p:nvPr>
        </p:nvSpPr>
        <p:spPr/>
        <p:txBody>
          <a:bodyPr/>
          <a:lstStyle/>
          <a:p>
            <a:fld id="{5D8B9717-0009-BF40-9756-ECCCBD1F8770}" type="slidenum">
              <a:rPr lang="en-US"/>
              <a:pPr/>
              <a:t>9</a:t>
            </a:fld>
            <a:endParaRPr lang="en-US"/>
          </a:p>
        </p:txBody>
      </p:sp>
      <p:sp>
        <p:nvSpPr>
          <p:cNvPr id="322562" name="Rectangle 2"/>
          <p:cNvSpPr>
            <a:spLocks noGrp="1" noRot="1" noChangeArrowheads="1"/>
          </p:cNvSpPr>
          <p:nvPr>
            <p:ph type="title"/>
          </p:nvPr>
        </p:nvSpPr>
        <p:spPr>
          <a:xfrm>
            <a:off x="685800" y="304800"/>
            <a:ext cx="7772400" cy="1143000"/>
          </a:xfrm>
        </p:spPr>
        <p:txBody>
          <a:bodyPr/>
          <a:lstStyle/>
          <a:p>
            <a:r>
              <a:rPr lang="en-US" sz="2800"/>
              <a:t>GPS Constellation (MEO at 20000km altitude)</a:t>
            </a:r>
            <a:endParaRPr lang="en-US"/>
          </a:p>
        </p:txBody>
      </p:sp>
      <p:sp>
        <p:nvSpPr>
          <p:cNvPr id="322563" name="Text Box 3"/>
          <p:cNvSpPr txBox="1">
            <a:spLocks noChangeArrowheads="1"/>
          </p:cNvSpPr>
          <p:nvPr/>
        </p:nvSpPr>
        <p:spPr bwMode="auto">
          <a:xfrm>
            <a:off x="5791200" y="1752600"/>
            <a:ext cx="3048000" cy="44735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Times" charset="0"/>
              </a:rPr>
              <a:t>• </a:t>
            </a:r>
            <a:r>
              <a:rPr lang="en-US">
                <a:latin typeface="Helvetica" charset="0"/>
              </a:rPr>
              <a:t>Relative sizes correct (inertial space view)</a:t>
            </a:r>
          </a:p>
          <a:p>
            <a:pPr>
              <a:spcBef>
                <a:spcPct val="50000"/>
              </a:spcBef>
            </a:pPr>
            <a:r>
              <a:rPr lang="en-US">
                <a:latin typeface="Helvetica" charset="0"/>
              </a:rPr>
              <a:t>• “Fuzzy” lines not due to orbit perturbations, but due to satellites being in 6-planes at 55</a:t>
            </a:r>
            <a:r>
              <a:rPr lang="en-US" baseline="30000">
                <a:latin typeface="Helvetica" charset="0"/>
              </a:rPr>
              <a:t>o</a:t>
            </a:r>
            <a:r>
              <a:rPr lang="en-US">
                <a:latin typeface="Helvetica" charset="0"/>
              </a:rPr>
              <a:t> inclination.</a:t>
            </a:r>
          </a:p>
          <a:p>
            <a:pPr>
              <a:spcBef>
                <a:spcPct val="50000"/>
              </a:spcBef>
              <a:buFont typeface="Times" charset="0"/>
              <a:buChar char="•"/>
            </a:pPr>
            <a:r>
              <a:rPr lang="en-US">
                <a:latin typeface="Helvetica" charset="0"/>
              </a:rPr>
              <a:t> Originally 21 satellites now 30-32</a:t>
            </a:r>
          </a:p>
        </p:txBody>
      </p:sp>
      <p:pic>
        <p:nvPicPr>
          <p:cNvPr id="322564" name="Picture 4"/>
          <p:cNvPicPr>
            <a:picLocks noChangeAspect="1" noChangeArrowheads="1"/>
          </p:cNvPicPr>
          <p:nvPr/>
        </p:nvPicPr>
        <p:blipFill>
          <a:blip r:embed="rId3"/>
          <a:srcRect l="11511" t="18225" r="17506" b="11751"/>
          <a:stretch>
            <a:fillRect/>
          </a:stretch>
        </p:blipFill>
        <p:spPr bwMode="auto">
          <a:xfrm>
            <a:off x="0" y="1295400"/>
            <a:ext cx="5638800" cy="5562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mpass">
  <a:themeElements>
    <a:clrScheme name="">
      <a:dk1>
        <a:srgbClr val="5B5D6B"/>
      </a:dk1>
      <a:lt1>
        <a:srgbClr val="FFFFFF"/>
      </a:lt1>
      <a:dk2>
        <a:srgbClr val="5A5C6C"/>
      </a:dk2>
      <a:lt2>
        <a:srgbClr val="FFFFCC"/>
      </a:lt2>
      <a:accent1>
        <a:srgbClr val="333333"/>
      </a:accent1>
      <a:accent2>
        <a:srgbClr val="9383B3"/>
      </a:accent2>
      <a:accent3>
        <a:srgbClr val="B5B5BA"/>
      </a:accent3>
      <a:accent4>
        <a:srgbClr val="DADADA"/>
      </a:accent4>
      <a:accent5>
        <a:srgbClr val="ADADAD"/>
      </a:accent5>
      <a:accent6>
        <a:srgbClr val="8576A2"/>
      </a:accent6>
      <a:hlink>
        <a:srgbClr val="D0C215"/>
      </a:hlink>
      <a:folHlink>
        <a:srgbClr val="6FA9B7"/>
      </a:folHlink>
    </a:clrScheme>
    <a:fontScheme name="Comp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Compass 1">
        <a:dk1>
          <a:srgbClr val="860000"/>
        </a:dk1>
        <a:lt1>
          <a:srgbClr val="FFFFFF"/>
        </a:lt1>
        <a:dk2>
          <a:srgbClr val="800000"/>
        </a:dk2>
        <a:lt2>
          <a:srgbClr val="FFFFCC"/>
        </a:lt2>
        <a:accent1>
          <a:srgbClr val="4C0000"/>
        </a:accent1>
        <a:accent2>
          <a:srgbClr val="FF9900"/>
        </a:accent2>
        <a:accent3>
          <a:srgbClr val="C0AAAA"/>
        </a:accent3>
        <a:accent4>
          <a:srgbClr val="DADADA"/>
        </a:accent4>
        <a:accent5>
          <a:srgbClr val="B2AAAA"/>
        </a:accent5>
        <a:accent6>
          <a:srgbClr val="E78A00"/>
        </a:accent6>
        <a:hlink>
          <a:srgbClr val="FFDF57"/>
        </a:hlink>
        <a:folHlink>
          <a:srgbClr val="CC9900"/>
        </a:folHlink>
      </a:clrScheme>
      <a:clrMap bg1="dk2" tx1="lt1" bg2="dk1" tx2="lt2" accent1="accent1" accent2="accent2" accent3="accent3" accent4="accent4" accent5="accent5" accent6="accent6" hlink="hlink" folHlink="folHlink"/>
    </a:extraClrScheme>
    <a:extraClrScheme>
      <a:clrScheme name="Compass 2">
        <a:dk1>
          <a:srgbClr val="AC835E"/>
        </a:dk1>
        <a:lt1>
          <a:srgbClr val="FFFFFF"/>
        </a:lt1>
        <a:dk2>
          <a:srgbClr val="AE8764"/>
        </a:dk2>
        <a:lt2>
          <a:srgbClr val="FFFFCC"/>
        </a:lt2>
        <a:accent1>
          <a:srgbClr val="7A5C40"/>
        </a:accent1>
        <a:accent2>
          <a:srgbClr val="FFFF99"/>
        </a:accent2>
        <a:accent3>
          <a:srgbClr val="D3C3B8"/>
        </a:accent3>
        <a:accent4>
          <a:srgbClr val="DADADA"/>
        </a:accent4>
        <a:accent5>
          <a:srgbClr val="BEB5AF"/>
        </a:accent5>
        <a:accent6>
          <a:srgbClr val="E7E78A"/>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3">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4">
        <a:dk1>
          <a:srgbClr val="007E7B"/>
        </a:dk1>
        <a:lt1>
          <a:srgbClr val="FFFFFF"/>
        </a:lt1>
        <a:dk2>
          <a:srgbClr val="008080"/>
        </a:dk2>
        <a:lt2>
          <a:srgbClr val="FFFF99"/>
        </a:lt2>
        <a:accent1>
          <a:srgbClr val="005452"/>
        </a:accent1>
        <a:accent2>
          <a:srgbClr val="00CC66"/>
        </a:accent2>
        <a:accent3>
          <a:srgbClr val="AAC0C0"/>
        </a:accent3>
        <a:accent4>
          <a:srgbClr val="DADADA"/>
        </a:accent4>
        <a:accent5>
          <a:srgbClr val="AAB3B3"/>
        </a:accent5>
        <a:accent6>
          <a:srgbClr val="00B95C"/>
        </a:accent6>
        <a:hlink>
          <a:srgbClr val="CCFFCC"/>
        </a:hlink>
        <a:folHlink>
          <a:srgbClr val="33CCCC"/>
        </a:folHlink>
      </a:clrScheme>
      <a:clrMap bg1="dk2" tx1="lt1" bg2="dk1" tx2="lt2" accent1="accent1" accent2="accent2" accent3="accent3" accent4="accent4" accent5="accent5" accent6="accent6" hlink="hlink" folHlink="folHlink"/>
    </a:extraClrScheme>
    <a:extraClrScheme>
      <a:clrScheme name="Compass 5">
        <a:dk1>
          <a:srgbClr val="5B5D6B"/>
        </a:dk1>
        <a:lt1>
          <a:srgbClr val="FFFFFF"/>
        </a:lt1>
        <a:dk2>
          <a:srgbClr val="5A5C6C"/>
        </a:dk2>
        <a:lt2>
          <a:srgbClr val="FFFFCC"/>
        </a:lt2>
        <a:accent1>
          <a:srgbClr val="333333"/>
        </a:accent1>
        <a:accent2>
          <a:srgbClr val="9383B3"/>
        </a:accent2>
        <a:accent3>
          <a:srgbClr val="B5B5BA"/>
        </a:accent3>
        <a:accent4>
          <a:srgbClr val="DADADA"/>
        </a:accent4>
        <a:accent5>
          <a:srgbClr val="ADADAD"/>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004800"/>
        </a:accent1>
        <a:accent2>
          <a:srgbClr val="7A9505"/>
        </a:accent2>
        <a:accent3>
          <a:srgbClr val="B2B6AD"/>
        </a:accent3>
        <a:accent4>
          <a:srgbClr val="DADADA"/>
        </a:accent4>
        <a:accent5>
          <a:srgbClr val="AAB1AA"/>
        </a:accent5>
        <a:accent6>
          <a:srgbClr val="6E8704"/>
        </a:accent6>
        <a:hlink>
          <a:srgbClr val="99FF33"/>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676A5C"/>
        </a:dk1>
        <a:lt1>
          <a:srgbClr val="FFFFFF"/>
        </a:lt1>
        <a:dk2>
          <a:srgbClr val="686B5D"/>
        </a:dk2>
        <a:lt2>
          <a:srgbClr val="FFFFCC"/>
        </a:lt2>
        <a:accent1>
          <a:srgbClr val="57574D"/>
        </a:accent1>
        <a:accent2>
          <a:srgbClr val="809EA8"/>
        </a:accent2>
        <a:accent3>
          <a:srgbClr val="B9BAB6"/>
        </a:accent3>
        <a:accent4>
          <a:srgbClr val="DADADA"/>
        </a:accent4>
        <a:accent5>
          <a:srgbClr val="B4B4B2"/>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8">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X:Templates:Presentations:Designs:Compass</Template>
  <TotalTime>25431</TotalTime>
  <Words>2935</Words>
  <Application>Microsoft Macintosh PowerPoint</Application>
  <PresentationFormat>On-screen Show (4:3)</PresentationFormat>
  <Paragraphs>385</Paragraphs>
  <Slides>47</Slides>
  <Notes>26</Notes>
  <HiddenSlides>0</HiddenSlides>
  <MMClips>2</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Compass</vt:lpstr>
      <vt:lpstr>Geodetic Imaging from Space</vt:lpstr>
      <vt:lpstr>Geodetic Imaging</vt:lpstr>
      <vt:lpstr>Overview</vt:lpstr>
      <vt:lpstr>Methods</vt:lpstr>
      <vt:lpstr>GPS Design</vt:lpstr>
      <vt:lpstr>PowerPoint Presentation</vt:lpstr>
      <vt:lpstr>GPS IIF satellites</vt:lpstr>
      <vt:lpstr>Measurements</vt:lpstr>
      <vt:lpstr>GPS Constellation (MEO at 20000km altitude)</vt:lpstr>
      <vt:lpstr>Ground Track </vt:lpstr>
      <vt:lpstr>GPS Receivers (Geodetic)</vt:lpstr>
      <vt:lpstr>GPS Antennas (for precise positioning)</vt:lpstr>
      <vt:lpstr>Styles of Monuments</vt:lpstr>
      <vt:lpstr>PowerPoint Presentation</vt:lpstr>
      <vt:lpstr>PowerPoint Presentation</vt:lpstr>
      <vt:lpstr>PowerPoint Presentation</vt:lpstr>
      <vt:lpstr>EnviSat InSAR satellite</vt:lpstr>
      <vt:lpstr>LIDAR (Laser Altimetry)</vt:lpstr>
      <vt:lpstr>LIDAR method</vt:lpstr>
      <vt:lpstr>LIDAR Visualizations</vt:lpstr>
      <vt:lpstr>Example</vt:lpstr>
      <vt:lpstr>Examples of the applications of these methods </vt:lpstr>
      <vt:lpstr>IGS Network</vt:lpstr>
      <vt:lpstr>Uses of IGS data</vt:lpstr>
      <vt:lpstr>Plate Boundary Observatory (PBO) </vt:lpstr>
      <vt:lpstr>PBO Velocity field</vt:lpstr>
      <vt:lpstr>Monitoring Kilauea</vt:lpstr>
      <vt:lpstr>Recent Large Earthquakes</vt:lpstr>
      <vt:lpstr>El Major-Cucapah Earthquake Apr 2010</vt:lpstr>
      <vt:lpstr>Earthquake analysis</vt:lpstr>
      <vt:lpstr>Coseismic results from April 4, 2010 Baja 7.2 Earthquake (El Major Cucapah earthquake) </vt:lpstr>
      <vt:lpstr>Combined Model Fits</vt:lpstr>
      <vt:lpstr>InSAR Results</vt:lpstr>
      <vt:lpstr>SPOT sub-pixel correlation analysis</vt:lpstr>
      <vt:lpstr>PowerPoint Presentation</vt:lpstr>
      <vt:lpstr>Rupture model</vt:lpstr>
      <vt:lpstr>GPS for seismology</vt:lpstr>
      <vt:lpstr>P494</vt:lpstr>
      <vt:lpstr>P496</vt:lpstr>
      <vt:lpstr>P500</vt:lpstr>
      <vt:lpstr>P066</vt:lpstr>
      <vt:lpstr>P473 (this site is 300 km away on  San Andreas fault).</vt:lpstr>
      <vt:lpstr>Tohoku 2011 9.0 Earthquake</vt:lpstr>
      <vt:lpstr>PowerPoint Presentation</vt:lpstr>
      <vt:lpstr>GPS velocity estimates during the Tohoku 2011 earthquake </vt:lpstr>
      <vt:lpstr>GPS total displacement estimates during the Tohoku 2011 earthquake </vt:lpstr>
      <vt:lpstr>Summary</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Earthscope</dc:title>
  <dc:creator>Thomas Herring</dc:creator>
  <cp:lastModifiedBy>Thomas Herring</cp:lastModifiedBy>
  <cp:revision>106</cp:revision>
  <cp:lastPrinted>2007-04-09T18:56:38Z</cp:lastPrinted>
  <dcterms:created xsi:type="dcterms:W3CDTF">2010-04-19T12:38:29Z</dcterms:created>
  <dcterms:modified xsi:type="dcterms:W3CDTF">2012-11-12T21:30:18Z</dcterms:modified>
</cp:coreProperties>
</file>