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9" r:id="rId3"/>
    <p:sldId id="290" r:id="rId4"/>
    <p:sldId id="257" r:id="rId5"/>
    <p:sldId id="258" r:id="rId6"/>
    <p:sldId id="291" r:id="rId7"/>
    <p:sldId id="259" r:id="rId8"/>
    <p:sldId id="260" r:id="rId9"/>
    <p:sldId id="261" r:id="rId10"/>
    <p:sldId id="262" r:id="rId11"/>
    <p:sldId id="26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3" r:id="rId28"/>
    <p:sldId id="284" r:id="rId29"/>
    <p:sldId id="286" r:id="rId30"/>
    <p:sldId id="287" r:id="rId31"/>
    <p:sldId id="288" r:id="rId32"/>
    <p:sldId id="29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2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1424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4C5DC-77F0-DD49-899B-CC4AC6333350}" type="datetimeFigureOut">
              <a:rPr lang="en-US" smtClean="0"/>
              <a:t>11/10/12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02681-CA20-314F-8634-C39C3CF82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128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2E423-D4A0-F240-9CDC-2077E3453E31}" type="datetimeFigureOut">
              <a:rPr lang="en-US" smtClean="0"/>
              <a:t>11/10/12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754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4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14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15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16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17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071F541-65AE-484F-BECF-372BC716D92C}" type="slidenum">
              <a:rPr lang="en-GB"/>
              <a:pPr/>
              <a:t>18</a:t>
            </a:fld>
            <a:endParaRPr lang="en-GB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2C055A0-B136-354D-891E-A2E7E585BD37}" type="slidenum">
              <a:rPr lang="en-GB"/>
              <a:pPr/>
              <a:t>19</a:t>
            </a:fld>
            <a:endParaRPr lang="en-GB"/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A80073-1275-024F-B472-7AD8039C69F8}" type="slidenum">
              <a:rPr lang="en-GB"/>
              <a:pPr/>
              <a:t>20</a:t>
            </a:fld>
            <a:endParaRPr lang="en-GB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4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21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22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23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5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This flow chart shows the primary control files needed to run globk and glorg.  The (ascii) h-file written by GAMIT and translated to a (binary) globk h-file by htoglb is loosely constrained, so the print (.prt) file written by globk is not a meaningful basis for evaluating the results.  The log file, however, gives the chi2 increments if more than one h-file is input to globk.  The loosely constrained solution (now comb.sol) output by globk is read by glorg and put into a meaningful reference frame using generalized constraints.  The glorg print file (globk_comb.org) is the primary out to be examined.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24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25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16FF2A9-F5EC-0F40-8F87-31682D1A4AEA}" type="slidenum">
              <a:rPr lang="en-GB"/>
              <a:pPr/>
              <a:t>26</a:t>
            </a:fld>
            <a:endParaRPr lang="en-GB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ED9E5A0-268E-9141-9151-32BB657A3BE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6C6BA70-D4E0-E04C-A467-61CDF26613A0}" type="slidenum">
              <a:rPr lang="en-GB"/>
              <a:pPr/>
              <a:t>27</a:t>
            </a:fld>
            <a:endParaRPr lang="en-GB"/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841318E-17AD-244E-B79F-53D48F93BAE9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C88EDD-25CD-F346-85A5-E9D469E0D73E}" type="slidenum">
              <a:rPr lang="en-GB"/>
              <a:pPr/>
              <a:t>28</a:t>
            </a:fld>
            <a:endParaRPr lang="en-GB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F98E380-4815-6B47-BDB4-D8EADB8DD57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7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8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9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10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11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12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13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GLOBK: Combination methods</a:t>
            </a:r>
            <a:br>
              <a:rPr lang="en-US" dirty="0" smtClean="0"/>
            </a:br>
            <a:r>
              <a:rPr lang="en-US" dirty="0" smtClean="0"/>
              <a:t>Lecture 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Herring</a:t>
            </a:r>
          </a:p>
          <a:p>
            <a:r>
              <a:rPr lang="en-US" dirty="0" err="1" smtClean="0"/>
              <a:t>tah@mit.edu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log, </a:t>
            </a:r>
            <a:r>
              <a:rPr lang="en-GB" dirty="0" err="1" smtClean="0"/>
              <a:t>prt</a:t>
            </a:r>
            <a:r>
              <a:rPr lang="en-GB" dirty="0" smtClean="0"/>
              <a:t>, org files are concatenated, so should be removed or renamed unless you want them together (e.g. </a:t>
            </a:r>
            <a:r>
              <a:rPr lang="en-GB" dirty="0" err="1" smtClean="0"/>
              <a:t>glred</a:t>
            </a:r>
            <a:r>
              <a:rPr lang="en-GB" dirty="0" smtClean="0"/>
              <a:t>)‏. The ‘eras’ option can be used in the </a:t>
            </a:r>
            <a:r>
              <a:rPr lang="en-GB" dirty="0" err="1" smtClean="0"/>
              <a:t>prt_opt</a:t>
            </a:r>
            <a:r>
              <a:rPr lang="en-GB" dirty="0" smtClean="0"/>
              <a:t> and </a:t>
            </a:r>
            <a:r>
              <a:rPr lang="en-GB" dirty="0" err="1" smtClean="0"/>
              <a:t>org_opt</a:t>
            </a:r>
            <a:r>
              <a:rPr lang="en-GB" dirty="0" smtClean="0"/>
              <a:t> command in the  </a:t>
            </a:r>
            <a:r>
              <a:rPr lang="en-GB" dirty="0" err="1" smtClean="0"/>
              <a:t>globk</a:t>
            </a:r>
            <a:r>
              <a:rPr lang="en-GB" dirty="0" smtClean="0"/>
              <a:t> command file to erase these files (should not be used with </a:t>
            </a:r>
            <a:r>
              <a:rPr lang="en-GB" dirty="0" err="1" smtClean="0"/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com, </a:t>
            </a:r>
            <a:r>
              <a:rPr lang="en-GB" dirty="0" err="1" smtClean="0"/>
              <a:t>srt</a:t>
            </a:r>
            <a:r>
              <a:rPr lang="en-GB" dirty="0" smtClean="0"/>
              <a:t>, sol files are overwritten; com/sol should not be renamed since the original sol file name is imbedded in the com file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</a:t>
            </a:r>
            <a:r>
              <a:rPr lang="en-GB" dirty="0" err="1" smtClean="0"/>
              <a:t>h</a:t>
            </a:r>
            <a:r>
              <a:rPr lang="en-GB" dirty="0" smtClean="0"/>
              <a:t>-files (i.e., name used depends on name of .</a:t>
            </a:r>
            <a:r>
              <a:rPr lang="en-GB" dirty="0" err="1" smtClean="0"/>
              <a:t>gdl</a:t>
            </a:r>
            <a:r>
              <a:rPr lang="en-GB" dirty="0" smtClean="0"/>
              <a:t> file; needed for parallel processing.)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err="1" smtClean="0"/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</a:t>
            </a:r>
            <a:r>
              <a:rPr lang="en-GB" dirty="0" err="1" smtClean="0"/>
              <a:t>h</a:t>
            </a:r>
            <a:r>
              <a:rPr lang="en-GB" dirty="0" smtClean="0"/>
              <a:t>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</a:t>
            </a:r>
            <a:r>
              <a:rPr lang="en-GB" dirty="0" err="1" smtClean="0"/>
              <a:t>globk</a:t>
            </a:r>
            <a:r>
              <a:rPr lang="en-GB" dirty="0" smtClean="0"/>
              <a:t>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it’s a priori value, use F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Earth Orientation Parameters ( EOP 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Normally used in two forms:</a:t>
            </a:r>
          </a:p>
          <a:p>
            <a:pPr lvl="1"/>
            <a:r>
              <a:rPr lang="en-GB" dirty="0" smtClean="0"/>
              <a:t>Global network of stations (allows rotation in </a:t>
            </a:r>
            <a:r>
              <a:rPr lang="en-GB" dirty="0" err="1" smtClean="0"/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10 10 1 1 </a:t>
            </a:r>
          </a:p>
          <a:p>
            <a:pPr lvl="2">
              <a:buNone/>
            </a:pPr>
            <a:r>
              <a:rPr lang="en-GB" dirty="0" smtClean="0"/>
              <a:t>apr_ut1 10 1</a:t>
            </a:r>
          </a:p>
          <a:p>
            <a:pPr lvl="1"/>
            <a:r>
              <a:rPr lang="en-GB" dirty="0" smtClean="0"/>
              <a:t>Regional network (constrained).  When constrained this way system is not free to rotate so </a:t>
            </a:r>
            <a:r>
              <a:rPr lang="en-GB" dirty="0" err="1" smtClean="0"/>
              <a:t>xrot</a:t>
            </a:r>
            <a:r>
              <a:rPr lang="en-GB" dirty="0" smtClean="0"/>
              <a:t>, </a:t>
            </a:r>
            <a:r>
              <a:rPr lang="en-GB" dirty="0" err="1" smtClean="0"/>
              <a:t>yrot</a:t>
            </a:r>
            <a:r>
              <a:rPr lang="en-GB" dirty="0" smtClean="0"/>
              <a:t>, </a:t>
            </a:r>
            <a:r>
              <a:rPr lang="en-GB" dirty="0" err="1" smtClean="0"/>
              <a:t>zrot</a:t>
            </a:r>
            <a:r>
              <a:rPr lang="en-GB" dirty="0" smtClean="0"/>
              <a:t> should not be used in </a:t>
            </a:r>
            <a:r>
              <a:rPr lang="en-GB" dirty="0" err="1" smtClean="0"/>
              <a:t>pos_org</a:t>
            </a:r>
            <a:r>
              <a:rPr lang="en-GB" dirty="0" smtClean="0"/>
              <a:t> command( see </a:t>
            </a:r>
            <a:r>
              <a:rPr lang="en-GB" dirty="0" err="1" smtClean="0"/>
              <a:t>pos_org</a:t>
            </a:r>
            <a:r>
              <a:rPr lang="en-GB" dirty="0" smtClean="0"/>
              <a:t> in </a:t>
            </a:r>
            <a:r>
              <a:rPr lang="en-GB" dirty="0" err="1" smtClean="0"/>
              <a:t>glorg</a:t>
            </a:r>
            <a:r>
              <a:rPr lang="en-GB" dirty="0" smtClean="0"/>
              <a:t> 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 .2  .2   .02   .02</a:t>
            </a:r>
          </a:p>
          <a:p>
            <a:pPr lvl="2">
              <a:buNone/>
            </a:pPr>
            <a:r>
              <a:rPr lang="en-GB" dirty="0" smtClean="0"/>
              <a:t>apr_ut1  .2  .02</a:t>
            </a:r>
          </a:p>
          <a:p>
            <a:r>
              <a:rPr lang="en-GB" dirty="0" smtClean="0"/>
              <a:t>In many analyses, the global form is used even for regional networks in order to allow rotation estimation in </a:t>
            </a:r>
            <a:r>
              <a:rPr lang="en-GB" dirty="0" err="1" smtClean="0"/>
              <a:t>glorg</a:t>
            </a:r>
            <a:r>
              <a:rPr lang="en-GB" dirty="0" smtClean="0"/>
              <a:t>.  (Care is needed if network is not not surrounded by stations with well defined motions).</a:t>
            </a:r>
          </a:p>
          <a:p>
            <a:r>
              <a:rPr lang="en-GB" dirty="0" smtClean="0"/>
              <a:t>When using BASELINE option in </a:t>
            </a:r>
            <a:r>
              <a:rPr lang="en-GB" dirty="0" err="1" smtClean="0"/>
              <a:t>gamit</a:t>
            </a:r>
            <a:r>
              <a:rPr lang="en-GB" dirty="0" smtClean="0"/>
              <a:t> </a:t>
            </a:r>
            <a:r>
              <a:rPr lang="en-GB" dirty="0" err="1" smtClean="0"/>
              <a:t>sestbl</a:t>
            </a:r>
            <a:r>
              <a:rPr lang="en-GB" dirty="0" smtClean="0"/>
              <a:t>. </a:t>
            </a:r>
            <a:r>
              <a:rPr lang="en-GB" dirty="0" err="1" smtClean="0"/>
              <a:t>apr_wob</a:t>
            </a:r>
            <a:r>
              <a:rPr lang="en-GB" dirty="0" smtClean="0"/>
              <a:t> and apr_ut1 must be used to allow rotations.  For multiday sessions, </a:t>
            </a:r>
            <a:r>
              <a:rPr lang="en-GB" dirty="0" err="1" smtClean="0"/>
              <a:t>mar_wob</a:t>
            </a:r>
            <a:r>
              <a:rPr lang="en-GB" dirty="0" smtClean="0"/>
              <a:t> and mar_ut1 should also be used.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To account for temporal correlations in time series we typically use random-walk (RW) process noise with the </a:t>
            </a:r>
            <a:r>
              <a:rPr lang="en-GB" dirty="0" err="1" smtClean="0"/>
              <a:t>mar_neu</a:t>
            </a:r>
            <a:r>
              <a:rPr lang="en-GB" dirty="0" smtClean="0"/>
              <a:t> command  (units m2/yr )‏</a:t>
            </a:r>
          </a:p>
          <a:p>
            <a:r>
              <a:rPr lang="en-GB" dirty="0" smtClean="0"/>
              <a:t>Typical values are 2.5E-8 (0.5 mm in 1 yr) to  4E-6  (2 mm in 1 yr)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all   2.5E-8  2.5E-8  2.5E8  0  0  0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</a:t>
            </a:r>
            <a:r>
              <a:rPr lang="en-GB" dirty="0" err="1" smtClean="0"/>
              <a:t>chdu</a:t>
            </a:r>
            <a:r>
              <a:rPr lang="en-GB" dirty="0" smtClean="0"/>
              <a:t>  4E-6  4E-6  4e-6  0  0  0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sh_gen_stat</a:t>
            </a:r>
            <a:r>
              <a:rPr lang="en-GB" dirty="0" smtClean="0"/>
              <a:t> command can used to generate process noise estimates provided sufficiently large number of position estimates are available.</a:t>
            </a:r>
          </a:p>
          <a:p>
            <a:r>
              <a:rPr lang="en-GB" dirty="0" smtClean="0"/>
              <a:t>To down-weight noisy segments or equalize continuous and survey-mode data in a combined </a:t>
            </a:r>
            <a:r>
              <a:rPr lang="en-GB" dirty="0" err="1" smtClean="0"/>
              <a:t>h</a:t>
            </a:r>
            <a:r>
              <a:rPr lang="en-GB" dirty="0" smtClean="0"/>
              <a:t>-file, can add random noise (units are </a:t>
            </a:r>
            <a:r>
              <a:rPr lang="en-GB" dirty="0" err="1" smtClean="0"/>
              <a:t>m</a:t>
            </a:r>
            <a:r>
              <a:rPr lang="en-GB" dirty="0" smtClean="0"/>
              <a:t>)‏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all  .001 .001 .003 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.005 .005 .020   2002 10  1 0 0   2002 11 30 24 0 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  EMED0504   .010 .010 .1 </a:t>
            </a:r>
          </a:p>
          <a:p>
            <a:r>
              <a:rPr lang="en-GB" dirty="0" smtClean="0"/>
              <a:t>To remove an outlier, can down-weight severely or rename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.1 .1 .1    2002 10 1 0 0   2002 10 1 24 0</a:t>
            </a:r>
          </a:p>
          <a:p>
            <a:pPr lvl="1">
              <a:buNone/>
            </a:pPr>
            <a:r>
              <a:rPr lang="en-GB" dirty="0" smtClean="0"/>
              <a:t>rename </a:t>
            </a:r>
            <a:r>
              <a:rPr lang="en-GB" dirty="0" err="1" smtClean="0"/>
              <a:t>ankr_gps</a:t>
            </a:r>
            <a:r>
              <a:rPr lang="en-GB" dirty="0" smtClean="0"/>
              <a:t> </a:t>
            </a:r>
            <a:r>
              <a:rPr lang="en-GB" dirty="0" err="1" smtClean="0"/>
              <a:t>ankr_xcl</a:t>
            </a:r>
            <a:r>
              <a:rPr lang="en-GB" dirty="0" smtClean="0"/>
              <a:t> 2002 10 1 0 0  2002 10 1 24 0  ( </a:t>
            </a:r>
            <a:r>
              <a:rPr lang="en-GB" dirty="0" err="1" smtClean="0"/>
              <a:t>eq_file</a:t>
            </a:r>
            <a:r>
              <a:rPr lang="en-GB" dirty="0" smtClean="0"/>
              <a:t> )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</a:t>
            </a:r>
            <a:endParaRPr lang="en-GB"/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/>
              <a:t>globk</a:t>
            </a:r>
            <a:r>
              <a:rPr lang="en-GB" dirty="0" smtClean="0"/>
              <a:t> to apply generalized constraints after </a:t>
            </a:r>
            <a:r>
              <a:rPr lang="en-GB" dirty="0" err="1" smtClean="0"/>
              <a:t>h</a:t>
            </a:r>
            <a:r>
              <a:rPr lang="en-GB" dirty="0" smtClean="0"/>
              <a:t>-files are stacked and loose solution performed; can be run as a separate program using the com/sol files from </a:t>
            </a:r>
            <a:r>
              <a:rPr lang="en-GB" dirty="0" err="1" smtClean="0"/>
              <a:t>globk</a:t>
            </a:r>
            <a:endParaRPr lang="en-GB" dirty="0" smtClean="0"/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(</a:t>
            </a:r>
            <a:r>
              <a:rPr lang="en-GB" dirty="0" err="1" smtClean="0"/>
              <a:t>coodinates</a:t>
            </a:r>
            <a:r>
              <a:rPr lang="en-GB" dirty="0" smtClean="0"/>
              <a:t>, EOP, scale)‏</a:t>
            </a:r>
          </a:p>
          <a:p>
            <a:r>
              <a:rPr lang="en-GB" dirty="0" smtClean="0"/>
              <a:t>GLORG is used to define and refine the reference frame for GLOBK solutions.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Invoking GLORG from </a:t>
            </a:r>
            <a:r>
              <a:rPr lang="en-GB" sz="3600" dirty="0" err="1" smtClean="0"/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/>
              <a:t>glorg</a:t>
            </a:r>
            <a:r>
              <a:rPr lang="en-GB" dirty="0" smtClean="0"/>
              <a:t> to run when </a:t>
            </a:r>
            <a:r>
              <a:rPr lang="en-GB" dirty="0" err="1" smtClean="0"/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/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</a:t>
            </a:r>
            <a:r>
              <a:rPr lang="en-GB" dirty="0" err="1" smtClean="0"/>
              <a:t>org_out</a:t>
            </a:r>
            <a:r>
              <a:rPr lang="en-GB" dirty="0" smtClean="0"/>
              <a:t> is not given then the extent on the print file name is replaced with org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 Commands</a:t>
            </a:r>
            <a:endParaRPr lang="en-GB"/>
          </a:p>
        </p:txBody>
      </p:sp>
      <p:sp>
        <p:nvSpPr>
          <p:cNvPr id="419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/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Controlling Print Output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crt_opt, prt_opt, org_opt specify output options for screen, print and org files</a:t>
            </a:r>
          </a:p>
          <a:p>
            <a:r>
              <a:rPr lang="en-GB" smtClean="0"/>
              <a:t>globk/glorg help gives all options, main ones are:</a:t>
            </a:r>
          </a:p>
          <a:p>
            <a:pPr lvl="1"/>
            <a:r>
              <a:rPr lang="en-GB" smtClean="0"/>
              <a:t>ERAS -- erase file before writing (normally files appended)‏</a:t>
            </a:r>
          </a:p>
          <a:p>
            <a:pPr lvl="1"/>
            <a:r>
              <a:rPr lang="en-GB" smtClean="0"/>
              <a:t>NOPR -- Do not write output ( e.g., for globk when invoking glorg )‏</a:t>
            </a:r>
          </a:p>
          <a:p>
            <a:pPr lvl="1"/>
            <a:r>
              <a:rPr lang="en-GB" smtClean="0"/>
              <a:t>BLEN -- Baseline lengths</a:t>
            </a:r>
          </a:p>
          <a:p>
            <a:pPr lvl="1"/>
            <a:r>
              <a:rPr lang="en-GB" smtClean="0"/>
              <a:t>BRAT -- baseline rates when velocities estimated</a:t>
            </a:r>
          </a:p>
          <a:p>
            <a:pPr lvl="1"/>
            <a:r>
              <a:rPr lang="en-GB" smtClean="0"/>
              <a:t>RNRP -- generates reports on differences in parameter estimates after renames.</a:t>
            </a:r>
          </a:p>
          <a:p>
            <a:pPr lvl="1"/>
            <a:r>
              <a:rPr lang="en-GB" smtClean="0"/>
              <a:t>FIXA -- makes apriori coordinates and velocities consistent when equates are used in glorg (can sometimes fail in complicated rename scenarios--best if apr_file is provided with consistent values)‏</a:t>
            </a:r>
          </a:p>
          <a:p>
            <a:pPr lvl="1"/>
            <a:r>
              <a:rPr lang="en-GB" smtClean="0"/>
              <a:t>VSUM -- Lat/long summary of velocity (needed to plot velocities)‏</a:t>
            </a:r>
          </a:p>
          <a:p>
            <a:pPr lvl="1"/>
            <a:r>
              <a:rPr lang="en-GB" smtClean="0"/>
              <a:t>PSUM -- Lat/long position summary</a:t>
            </a:r>
          </a:p>
          <a:p>
            <a:pPr lvl="1"/>
            <a:r>
              <a:rPr lang="en-GB" smtClean="0"/>
              <a:t>GDLF --Include list of hfiles and chi**2 increments from run</a:t>
            </a:r>
          </a:p>
          <a:p>
            <a:pPr lvl="1"/>
            <a:r>
              <a:rPr lang="en-GB" smtClean="0"/>
              <a:t>CMDS -- Echos globk command file into output file</a:t>
            </a:r>
          </a:p>
          <a:p>
            <a:pPr lvl="1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 smtClean="0"/>
              <a:t>Level 1  ( always necessary )‏</a:t>
            </a:r>
          </a:p>
          <a:p>
            <a:pPr lvl="1">
              <a:buNone/>
            </a:pPr>
            <a:r>
              <a:rPr lang="en-GB" dirty="0" smtClean="0"/>
              <a:t>Rename the site, either automatically  (e.g. </a:t>
            </a:r>
            <a:r>
              <a:rPr lang="en-GB" dirty="0" err="1" smtClean="0"/>
              <a:t>Wenchuan</a:t>
            </a:r>
            <a:r>
              <a:rPr lang="en-GB" dirty="0" smtClean="0"/>
              <a:t>, May 2008) </a:t>
            </a:r>
          </a:p>
          <a:p>
            <a:pPr lvl="1">
              <a:buNone/>
            </a:pPr>
            <a:r>
              <a:rPr lang="en-GB" dirty="0" smtClean="0"/>
              <a:t>              &lt;Code&gt; &lt;Lat&gt; &lt;Long&gt;   &lt;Radius&gt; &lt;Depth&gt;  &lt;epoch&gt;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eq_def</a:t>
            </a:r>
            <a:r>
              <a:rPr lang="en-GB" dirty="0" smtClean="0"/>
              <a:t>  WC  31.099 103.279  1000      20        2008 5 12 6 28 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eq_rename</a:t>
            </a:r>
            <a:r>
              <a:rPr lang="en-GB" dirty="0" smtClean="0"/>
              <a:t> WC       forces rename, e.g. CHDU_GPS --&gt; CHDU_GWC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eq_cosei</a:t>
            </a:r>
            <a:r>
              <a:rPr lang="en-GB" dirty="0" smtClean="0"/>
              <a:t>   to specify spatially dependent constraints on position adjustments</a:t>
            </a:r>
          </a:p>
          <a:p>
            <a:pPr>
              <a:buNone/>
            </a:pPr>
            <a:r>
              <a:rPr lang="en-GB" dirty="0" smtClean="0"/>
              <a:t>  </a:t>
            </a:r>
          </a:p>
          <a:p>
            <a:r>
              <a:rPr lang="en-GB" dirty="0" smtClean="0"/>
              <a:t>or explicitly (for non-tectonic steps)‏</a:t>
            </a:r>
          </a:p>
          <a:p>
            <a:pPr lvl="1">
              <a:buNone/>
            </a:pPr>
            <a:r>
              <a:rPr lang="en-GB" dirty="0" smtClean="0"/>
              <a:t> rename </a:t>
            </a:r>
            <a:r>
              <a:rPr lang="en-GB" dirty="0" err="1" smtClean="0"/>
              <a:t>iisc_gps</a:t>
            </a:r>
            <a:r>
              <a:rPr lang="en-GB" dirty="0" smtClean="0"/>
              <a:t>  iisc_1ps  1995 10 1 2  0  0    1999 12  1  5  0  </a:t>
            </a:r>
          </a:p>
          <a:p>
            <a:pPr lvl="1">
              <a:buNone/>
            </a:pPr>
            <a:r>
              <a:rPr lang="en-GB" dirty="0" smtClean="0"/>
              <a:t>		! Antenna swap from Trimble SST to AOA choke ring</a:t>
            </a:r>
          </a:p>
          <a:p>
            <a:pPr lvl="1">
              <a:buNone/>
            </a:pPr>
            <a:r>
              <a:rPr lang="en-GB" dirty="0" smtClean="0"/>
              <a:t>rename </a:t>
            </a:r>
            <a:r>
              <a:rPr lang="en-GB" dirty="0" err="1" smtClean="0"/>
              <a:t>lake_gps</a:t>
            </a:r>
            <a:r>
              <a:rPr lang="en-GB" dirty="0" smtClean="0"/>
              <a:t>  </a:t>
            </a:r>
            <a:r>
              <a:rPr lang="en-GB" dirty="0" err="1" smtClean="0"/>
              <a:t>lake_xhi</a:t>
            </a:r>
            <a:r>
              <a:rPr lang="en-GB" dirty="0" smtClean="0"/>
              <a:t>  2002  1 12  0  0  2002  1  12  24  0 </a:t>
            </a:r>
          </a:p>
          <a:p>
            <a:endParaRPr lang="en-GB" dirty="0" smtClean="0"/>
          </a:p>
          <a:p>
            <a:r>
              <a:rPr lang="en-GB" dirty="0" smtClean="0"/>
              <a:t>Commands put in the </a:t>
            </a:r>
            <a:r>
              <a:rPr lang="en-GB" dirty="0" err="1" smtClean="0"/>
              <a:t>eq_file</a:t>
            </a:r>
            <a:r>
              <a:rPr lang="en-GB" dirty="0" smtClean="0"/>
              <a:t>  (not </a:t>
            </a:r>
            <a:r>
              <a:rPr lang="en-GB" dirty="0" err="1" smtClean="0"/>
              <a:t>globk</a:t>
            </a:r>
            <a:r>
              <a:rPr lang="en-GB" dirty="0" smtClean="0"/>
              <a:t> command file) </a:t>
            </a:r>
          </a:p>
          <a:p>
            <a:r>
              <a:rPr lang="en-GB" dirty="0" smtClean="0"/>
              <a:t>Effect is to make the site’s coordinates and velocities independent in the solution</a:t>
            </a:r>
          </a:p>
          <a:p>
            <a:r>
              <a:rPr lang="en-US" dirty="0" smtClean="0"/>
              <a:t>The script </a:t>
            </a:r>
            <a:r>
              <a:rPr lang="en-US" dirty="0" err="1" smtClean="0"/>
              <a:t>sh_makeeqdef</a:t>
            </a:r>
            <a:r>
              <a:rPr lang="en-US" dirty="0" smtClean="0"/>
              <a:t> can be used to generate an </a:t>
            </a:r>
            <a:r>
              <a:rPr lang="en-US" dirty="0" err="1" smtClean="0"/>
              <a:t>eq</a:t>
            </a:r>
            <a:r>
              <a:rPr lang="en-US" dirty="0" smtClean="0"/>
              <a:t> definition file bases on the NEIDC seismic catalog and program </a:t>
            </a:r>
            <a:r>
              <a:rPr lang="en-US" dirty="0" err="1" smtClean="0"/>
              <a:t>stinf_to_rename</a:t>
            </a:r>
            <a:r>
              <a:rPr lang="en-US" dirty="0" smtClean="0"/>
              <a:t> can used to generate renames due to antenna changes.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E07-B3B9-DF40-A7AD-3787124D5B6E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481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 smtClean="0"/>
              <a:t>Level 2  ( almost always desirable )‏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 err="1" smtClean="0"/>
              <a:t>glorg</a:t>
            </a:r>
            <a:r>
              <a:rPr lang="en-GB" dirty="0" smtClean="0"/>
              <a:t> equate the velocities, either explicitly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ndot</a:t>
            </a:r>
            <a:r>
              <a:rPr lang="en-GB" dirty="0" smtClean="0"/>
              <a:t>  iisc_1ps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edot</a:t>
            </a:r>
            <a:r>
              <a:rPr lang="en-GB" dirty="0" smtClean="0"/>
              <a:t>  iisc_1ps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udot</a:t>
            </a:r>
            <a:r>
              <a:rPr lang="en-GB" dirty="0" smtClean="0"/>
              <a:t>  iisc_1ps </a:t>
            </a:r>
            <a:r>
              <a:rPr lang="en-GB" dirty="0" err="1" smtClean="0"/>
              <a:t>udot</a:t>
            </a:r>
            <a:r>
              <a:rPr lang="en-GB" dirty="0" smtClean="0"/>
              <a:t> </a:t>
            </a:r>
          </a:p>
          <a:p>
            <a:r>
              <a:rPr lang="en-GB" dirty="0" smtClean="0"/>
              <a:t>or automatically</a:t>
            </a:r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udot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ndot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edot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udot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udot</a:t>
            </a:r>
            <a:r>
              <a:rPr lang="en-GB" dirty="0" smtClean="0"/>
              <a:t>      </a:t>
            </a:r>
          </a:p>
          <a:p>
            <a:r>
              <a:rPr lang="en-GB" dirty="0" smtClean="0"/>
              <a:t>Effect is to (</a:t>
            </a:r>
            <a:r>
              <a:rPr lang="en-GB" dirty="0" err="1" smtClean="0"/>
              <a:t>re)link</a:t>
            </a:r>
            <a:r>
              <a:rPr lang="en-GB" dirty="0" smtClean="0"/>
              <a:t> the adjustment (should be used with the FIXA option)</a:t>
            </a:r>
          </a:p>
          <a:p>
            <a:r>
              <a:rPr lang="en-GB" dirty="0" smtClean="0"/>
              <a:t>Can create a soft link with “constrain” command (so that values are not forced to be exactly the same.  </a:t>
            </a:r>
          </a:p>
          <a:p>
            <a:r>
              <a:rPr lang="en-GB" dirty="0" smtClean="0"/>
              <a:t>Equates are applied to adjustments to apriori coordinates, so in general these should be the same (FIXA option will often do this automatically; </a:t>
            </a:r>
            <a:r>
              <a:rPr lang="en-GB" dirty="0" err="1" smtClean="0"/>
              <a:t>unify_apr</a:t>
            </a:r>
            <a:r>
              <a:rPr lang="en-GB" dirty="0" smtClean="0"/>
              <a:t> is another method).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727-4882-3248-AB6A-3969C76E6F67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Here we review the main features of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err="1" smtClean="0"/>
              <a:t>Globk</a:t>
            </a:r>
            <a:r>
              <a:rPr lang="en-US" dirty="0" smtClean="0"/>
              <a:t> files and estimation rules</a:t>
            </a:r>
          </a:p>
          <a:p>
            <a:pPr lvl="1"/>
            <a:r>
              <a:rPr lang="en-US" dirty="0" err="1" smtClean="0"/>
              <a:t>Glorg</a:t>
            </a:r>
            <a:r>
              <a:rPr lang="en-US" dirty="0" smtClean="0"/>
              <a:t> </a:t>
            </a:r>
            <a:r>
              <a:rPr lang="en-US" dirty="0" err="1" smtClean="0"/>
              <a:t>progam</a:t>
            </a:r>
            <a:r>
              <a:rPr lang="en-US" dirty="0" smtClean="0"/>
              <a:t>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  <a:p>
            <a:pPr lvl="1"/>
            <a:r>
              <a:rPr lang="en-US" dirty="0" err="1" smtClean="0"/>
              <a:t>sh_glred</a:t>
            </a:r>
            <a:r>
              <a:rPr lang="en-US" dirty="0" smtClean="0"/>
              <a:t>: </a:t>
            </a:r>
            <a:r>
              <a:rPr lang="en-US" dirty="0" err="1" smtClean="0"/>
              <a:t>Globk</a:t>
            </a:r>
            <a:r>
              <a:rPr lang="en-US" dirty="0" smtClean="0"/>
              <a:t> equivalent of </a:t>
            </a:r>
            <a:r>
              <a:rPr lang="en-US" dirty="0" err="1" smtClean="0"/>
              <a:t>sh_gamit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501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Level 3  ( often useful to improve far-field velocities )‏</a:t>
            </a:r>
            <a:endParaRPr lang="en-GB" dirty="0" smtClean="0"/>
          </a:p>
          <a:p>
            <a:r>
              <a:rPr lang="en-GB" dirty="0" smtClean="0"/>
              <a:t>Equate the positions when a site within the EQ radius has a small displacement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</a:t>
            </a:r>
            <a:r>
              <a:rPr lang="en-GB" dirty="0" err="1" smtClean="0"/>
              <a:t>npos</a:t>
            </a:r>
            <a:r>
              <a:rPr lang="en-GB" dirty="0" smtClean="0"/>
              <a:t>  </a:t>
            </a:r>
            <a:r>
              <a:rPr lang="en-GB" dirty="0" err="1" smtClean="0"/>
              <a:t>xian_gwc</a:t>
            </a:r>
            <a:r>
              <a:rPr lang="en-GB" dirty="0" smtClean="0"/>
              <a:t> </a:t>
            </a:r>
            <a:r>
              <a:rPr lang="en-GB" dirty="0" err="1" smtClean="0"/>
              <a:t>npos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epos  </a:t>
            </a:r>
            <a:r>
              <a:rPr lang="en-GB" dirty="0" err="1" smtClean="0"/>
              <a:t>xian_gwc</a:t>
            </a:r>
            <a:r>
              <a:rPr lang="en-GB" dirty="0" smtClean="0"/>
              <a:t> epos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</a:t>
            </a:r>
            <a:r>
              <a:rPr lang="en-GB" dirty="0" err="1" smtClean="0"/>
              <a:t>upos</a:t>
            </a:r>
            <a:r>
              <a:rPr lang="en-GB" dirty="0" smtClean="0"/>
              <a:t>  </a:t>
            </a:r>
            <a:r>
              <a:rPr lang="en-GB" dirty="0" err="1" smtClean="0"/>
              <a:t>xian_gwc</a:t>
            </a:r>
            <a:r>
              <a:rPr lang="en-GB" dirty="0" smtClean="0"/>
              <a:t> </a:t>
            </a:r>
            <a:r>
              <a:rPr lang="en-GB" dirty="0" err="1" smtClean="0"/>
              <a:t>upos</a:t>
            </a:r>
            <a:r>
              <a:rPr lang="en-GB" dirty="0" smtClean="0"/>
              <a:t> </a:t>
            </a:r>
          </a:p>
          <a:p>
            <a:r>
              <a:rPr lang="en-GB" dirty="0" smtClean="0"/>
              <a:t>May be used in conjunction with a model, applied as an offset in a rename command (need to be very careful with approach or offsets can applied multiple times). </a:t>
            </a:r>
          </a:p>
          <a:p>
            <a:pPr lvl="1">
              <a:buNone/>
            </a:pPr>
            <a:r>
              <a:rPr lang="en-GB" sz="2581" dirty="0" smtClean="0"/>
              <a:t>rename </a:t>
            </a:r>
            <a:r>
              <a:rPr lang="en-GB" sz="2581" dirty="0" err="1" smtClean="0"/>
              <a:t>xian_gwc</a:t>
            </a:r>
            <a:r>
              <a:rPr lang="en-GB" sz="2581" dirty="0" smtClean="0"/>
              <a:t> </a:t>
            </a:r>
            <a:r>
              <a:rPr lang="en-GB" sz="2581" dirty="0" err="1" smtClean="0"/>
              <a:t>xian_gwc</a:t>
            </a:r>
            <a:r>
              <a:rPr lang="en-GB" sz="2581" dirty="0" smtClean="0"/>
              <a:t> 2008 5 12 6 28  -0.003 0.004 0.001 NEU</a:t>
            </a:r>
          </a:p>
          <a:p>
            <a:endParaRPr lang="en-GB" dirty="0" smtClean="0"/>
          </a:p>
          <a:p>
            <a:r>
              <a:rPr lang="en-GB" dirty="0"/>
              <a:t>O</a:t>
            </a:r>
            <a:r>
              <a:rPr lang="en-GB" dirty="0" smtClean="0"/>
              <a:t>ffsetting the coordinates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apr_file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6479-8617-E847-BA47-2D7FDD46457D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Read all the </a:t>
            </a:r>
            <a:r>
              <a:rPr lang="en-GB" dirty="0" err="1" smtClean="0"/>
              <a:t>h</a:t>
            </a:r>
            <a:r>
              <a:rPr lang="en-GB" dirty="0" smtClean="0"/>
              <a:t>-file headers to determine their contents ( 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</a:t>
            </a:r>
            <a:r>
              <a:rPr lang="en-GB" dirty="0" err="1" smtClean="0"/>
              <a:t>h</a:t>
            </a:r>
            <a:r>
              <a:rPr lang="en-GB" dirty="0" smtClean="0"/>
              <a:t>-file list  forward or backward in time ( </a:t>
            </a:r>
            <a:r>
              <a:rPr lang="en-GB" dirty="0" err="1" smtClean="0"/>
              <a:t>srt_dir</a:t>
            </a:r>
            <a:r>
              <a:rPr lang="en-GB" dirty="0" smtClean="0"/>
              <a:t> ) </a:t>
            </a:r>
          </a:p>
          <a:p>
            <a:r>
              <a:rPr lang="en-GB" dirty="0" smtClean="0"/>
              <a:t>Initialize the Kalman filter with the a priori constraints ( </a:t>
            </a:r>
            <a:r>
              <a:rPr lang="en-GB" dirty="0" err="1" smtClean="0"/>
              <a:t>apr_xxx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Read in the </a:t>
            </a:r>
            <a:r>
              <a:rPr lang="en-GB" dirty="0" err="1" smtClean="0"/>
              <a:t>h</a:t>
            </a:r>
            <a:r>
              <a:rPr lang="en-GB" dirty="0" smtClean="0"/>
              <a:t>-files, one at a time, compute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 ), update the solution and write the chi2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</a:t>
            </a:r>
            <a:r>
              <a:rPr lang="en-GB" dirty="0" err="1" smtClean="0"/>
              <a:t>h</a:t>
            </a:r>
            <a:r>
              <a:rPr lang="en-GB" dirty="0" smtClean="0"/>
              <a:t>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/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 iterative “stabilization” )‏</a:t>
            </a:r>
          </a:p>
          <a:p>
            <a:pPr lvl="1"/>
            <a:r>
              <a:rPr lang="en-GB" dirty="0" smtClean="0"/>
              <a:t>Apply linkage of parameters ( equate, constrain, force ), computing the chi2 increment for each</a:t>
            </a:r>
          </a:p>
          <a:p>
            <a:pPr lvl="1"/>
            <a:r>
              <a:rPr lang="en-GB" dirty="0" smtClean="0"/>
              <a:t>Estimate plate rotations  ( plate command ) </a:t>
            </a:r>
          </a:p>
          <a:p>
            <a:pPr lvl="1"/>
            <a:r>
              <a:rPr lang="en-GB" dirty="0" smtClean="0"/>
              <a:t>Write the solution to the org file  ( </a:t>
            </a:r>
            <a:r>
              <a:rPr lang="en-GB" dirty="0" err="1" smtClean="0"/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 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Repair mistakes in original analysis</a:t>
            </a:r>
          </a:p>
          <a:p>
            <a:pPr lvl="1"/>
            <a:r>
              <a:rPr lang="en-GB" smtClean="0"/>
              <a:t>cycle slips</a:t>
            </a:r>
          </a:p>
          <a:p>
            <a:pPr lvl="1"/>
            <a:r>
              <a:rPr lang="en-GB" smtClean="0"/>
              <a:t>wrong antenna phase center models</a:t>
            </a:r>
          </a:p>
          <a:p>
            <a:r>
              <a:rPr lang="en-GB" smtClean="0"/>
              <a:t>Resolve ambiguities</a:t>
            </a:r>
          </a:p>
          <a:p>
            <a:pPr lvl="1"/>
            <a:r>
              <a:rPr lang="en-GB" smtClean="0"/>
              <a:t> (would make files too large)‏</a:t>
            </a:r>
          </a:p>
          <a:p>
            <a:r>
              <a:rPr lang="en-GB" smtClean="0"/>
              <a:t>Overcome non-linear effects</a:t>
            </a:r>
          </a:p>
          <a:p>
            <a:pPr lvl="1"/>
            <a:r>
              <a:rPr lang="en-GB" smtClean="0"/>
              <a:t>As in GAMIT, adjustments must be less than  ~ 30 cm </a:t>
            </a:r>
          </a:p>
          <a:p>
            <a:r>
              <a:rPr lang="en-GB" smtClean="0"/>
              <a:t>But GLOBK can delete stations</a:t>
            </a:r>
          </a:p>
          <a:p>
            <a:pPr lvl="1"/>
            <a:r>
              <a:rPr lang="en-GB" smtClean="0"/>
              <a:t>can help avoid contaminating solution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Apr Files in GLOBK Processing</a:t>
            </a:r>
            <a:endParaRPr lang="en-GB"/>
          </a:p>
        </p:txBody>
      </p:sp>
      <p:sp>
        <p:nvSpPr>
          <p:cNvPr id="563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mtClean="0"/>
              <a:t>GAMIT</a:t>
            </a:r>
          </a:p>
          <a:p>
            <a:pPr lvl="1"/>
            <a:r>
              <a:rPr lang="en-GB" smtClean="0"/>
              <a:t>10 m accuracy for all sites for cycle-slip repair</a:t>
            </a:r>
          </a:p>
          <a:p>
            <a:pPr lvl="1"/>
            <a:r>
              <a:rPr lang="en-GB" smtClean="0"/>
              <a:t>&lt; 30 cm final adjustment for linearity (1st solution guarantees)‏</a:t>
            </a:r>
          </a:p>
          <a:p>
            <a:pPr lvl="1"/>
            <a:r>
              <a:rPr lang="en-GB" smtClean="0"/>
              <a:t>~5  cm accuracy in constrained site(s) for ambiguity resolution</a:t>
            </a:r>
          </a:p>
          <a:p>
            <a:r>
              <a:rPr lang="en-GB" smtClean="0"/>
              <a:t>globk</a:t>
            </a:r>
          </a:p>
          <a:p>
            <a:pPr lvl="1"/>
            <a:r>
              <a:rPr lang="en-GB" smtClean="0"/>
              <a:t>If invoking glorg for reference frame, apr_file usually optional in globk</a:t>
            </a:r>
          </a:p>
          <a:p>
            <a:pPr lvl="1"/>
            <a:r>
              <a:rPr lang="en-GB" smtClean="0"/>
              <a:t>If not invoking glorg, need accurate apr_file entries for constrained sites</a:t>
            </a:r>
          </a:p>
          <a:p>
            <a:pPr lvl="1"/>
            <a:r>
              <a:rPr lang="en-GB" smtClean="0"/>
              <a:t>For complicated renames and equates, apr_file may be needed in globk</a:t>
            </a:r>
          </a:p>
          <a:p>
            <a:r>
              <a:rPr lang="en-GB" smtClean="0"/>
              <a:t>glorg</a:t>
            </a:r>
          </a:p>
          <a:p>
            <a:pPr lvl="1"/>
            <a:r>
              <a:rPr lang="en-GB" smtClean="0"/>
              <a:t>Apr_file needs coodinates only for reference sites and equates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can go wrong 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H-files not used:  removed automatically for high chi2,  coordinate adjustment, or rotation  ( </a:t>
            </a:r>
            <a:r>
              <a:rPr lang="en-GB" dirty="0" err="1" smtClean="0"/>
              <a:t>max_chii</a:t>
            </a:r>
            <a:r>
              <a:rPr lang="en-GB" dirty="0" smtClean="0"/>
              <a:t>  command )‏</a:t>
            </a:r>
          </a:p>
          <a:p>
            <a:pPr lvl="1"/>
            <a:r>
              <a:rPr lang="en-GB" dirty="0" smtClean="0"/>
              <a:t>High chi2 increment:  inconsistent data</a:t>
            </a:r>
          </a:p>
          <a:p>
            <a:pPr lvl="1"/>
            <a:r>
              <a:rPr lang="en-GB" dirty="0" smtClean="0"/>
              <a:t>Station “missing”:  not present in </a:t>
            </a:r>
            <a:r>
              <a:rPr lang="en-GB" dirty="0" err="1" smtClean="0"/>
              <a:t>h</a:t>
            </a:r>
            <a:r>
              <a:rPr lang="en-GB" dirty="0" smtClean="0"/>
              <a:t>-file or renamed out ( use </a:t>
            </a:r>
            <a:r>
              <a:rPr lang="en-GB" dirty="0" err="1" smtClean="0"/>
              <a:t>glist</a:t>
            </a:r>
            <a:r>
              <a:rPr lang="en-GB" dirty="0" smtClean="0"/>
              <a:t> )‏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Stabilization fails:  too-few sites in stabilization</a:t>
            </a:r>
          </a:p>
          <a:p>
            <a:pPr lvl="1"/>
            <a:r>
              <a:rPr lang="en-GB" dirty="0" smtClean="0"/>
              <a:t>Large uncertainties:  poor stabilization</a:t>
            </a:r>
          </a:p>
          <a:p>
            <a:pPr lvl="1"/>
            <a:r>
              <a:rPr lang="en-GB" dirty="0" smtClean="0"/>
              <a:t>Too-small uncertainties for some stabilization sites:  rotation parameters absorbing coordinate adjustment</a:t>
            </a:r>
          </a:p>
          <a:p>
            <a:pPr lvl="1"/>
            <a:r>
              <a:rPr lang="en-GB" dirty="0" smtClean="0"/>
              <a:t>High chi2 in equate:  inconsistent data </a:t>
            </a:r>
          </a:p>
          <a:p>
            <a:pPr lvl="1"/>
            <a:r>
              <a:rPr lang="en-GB" dirty="0" smtClean="0"/>
              <a:t>Wrong velocity for equated sites:  unmatched apriori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GB" dirty="0" err="1" smtClean="0"/>
              <a:t>htoglb</a:t>
            </a:r>
            <a:r>
              <a:rPr lang="en-GB" dirty="0" smtClean="0"/>
              <a:t> –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</a:t>
            </a:r>
            <a:r>
              <a:rPr lang="en-GB" dirty="0" err="1" smtClean="0"/>
              <a:t>h</a:t>
            </a:r>
            <a:r>
              <a:rPr lang="en-GB" dirty="0" smtClean="0"/>
              <a:t>-files (GAMIT </a:t>
            </a:r>
            <a:r>
              <a:rPr lang="en-GB" dirty="0" err="1" smtClean="0"/>
              <a:t>h</a:t>
            </a:r>
            <a:r>
              <a:rPr lang="en-GB" dirty="0" smtClean="0"/>
              <a:t>-files, SINEX)</a:t>
            </a:r>
          </a:p>
          <a:p>
            <a:pPr lvl="1"/>
            <a:r>
              <a:rPr lang="en-GB" dirty="0" err="1" smtClean="0"/>
              <a:t>glbtosnx</a:t>
            </a:r>
            <a:r>
              <a:rPr lang="en-GB" dirty="0" smtClean="0"/>
              <a:t> -- Generates SINEX files from binary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glist</a:t>
            </a:r>
            <a:r>
              <a:rPr lang="en-GB" dirty="0" smtClean="0"/>
              <a:t> -- lists the contents of a series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hfupd</a:t>
            </a:r>
            <a:r>
              <a:rPr lang="en-GB" dirty="0" smtClean="0"/>
              <a:t> -- Updates binary </a:t>
            </a:r>
            <a:r>
              <a:rPr lang="en-GB" dirty="0" err="1" smtClean="0"/>
              <a:t>h</a:t>
            </a:r>
            <a:r>
              <a:rPr lang="en-GB" dirty="0" smtClean="0"/>
              <a:t>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pPr lvl="1"/>
            <a:r>
              <a:rPr lang="en-GB" dirty="0" err="1" smtClean="0"/>
              <a:t>ensum</a:t>
            </a:r>
            <a:r>
              <a:rPr lang="en-GB" dirty="0" smtClean="0"/>
              <a:t>, </a:t>
            </a:r>
            <a:r>
              <a:rPr lang="en-GB" dirty="0" err="1" smtClean="0"/>
              <a:t>enfit</a:t>
            </a:r>
            <a:r>
              <a:rPr lang="en-GB" dirty="0" smtClean="0"/>
              <a:t>, </a:t>
            </a:r>
            <a:r>
              <a:rPr lang="en-GB" dirty="0" err="1" smtClean="0"/>
              <a:t>tscom</a:t>
            </a:r>
            <a:r>
              <a:rPr lang="en-GB" dirty="0" smtClean="0"/>
              <a:t>, </a:t>
            </a:r>
            <a:r>
              <a:rPr lang="en-GB" dirty="0" err="1" smtClean="0"/>
              <a:t>tsfit</a:t>
            </a:r>
            <a:r>
              <a:rPr lang="en-GB" dirty="0" smtClean="0"/>
              <a:t>  -- time series analysis (batch)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Matlab</a:t>
            </a:r>
            <a:r>
              <a:rPr lang="en-GB" dirty="0" smtClean="0"/>
              <a:t> derived programs (interactive):</a:t>
            </a:r>
          </a:p>
          <a:p>
            <a:pPr lvl="1"/>
            <a:r>
              <a:rPr lang="en-GB" dirty="0" err="1" smtClean="0"/>
              <a:t>velview</a:t>
            </a:r>
            <a:r>
              <a:rPr lang="en-GB" dirty="0" smtClean="0"/>
              <a:t> -- displays and analyzes velocity fields </a:t>
            </a:r>
          </a:p>
          <a:p>
            <a:pPr lvl="1"/>
            <a:r>
              <a:rPr lang="en-GB" dirty="0" err="1" smtClean="0"/>
              <a:t>tsview</a:t>
            </a:r>
            <a:r>
              <a:rPr lang="en-GB" dirty="0" smtClean="0"/>
              <a:t> -- displays and analyses time series.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s</a:t>
            </a:r>
            <a:r>
              <a:rPr lang="en-GB" dirty="0" err="1" smtClean="0"/>
              <a:t>h_glred</a:t>
            </a:r>
            <a:r>
              <a:rPr lang="en-GB" dirty="0" smtClean="0"/>
              <a:t> script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655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 convenient way to run </a:t>
            </a:r>
            <a:r>
              <a:rPr lang="en-GB" dirty="0" err="1" smtClean="0"/>
              <a:t>globk/glorg</a:t>
            </a:r>
            <a:r>
              <a:rPr lang="en-GB" dirty="0" smtClean="0"/>
              <a:t> to generate time series:</a:t>
            </a:r>
            <a:br>
              <a:rPr lang="en-GB" dirty="0" smtClean="0"/>
            </a:br>
            <a:r>
              <a:rPr lang="en-GB" dirty="0" err="1" smtClean="0"/>
              <a:t>sh_glred</a:t>
            </a:r>
            <a:r>
              <a:rPr lang="en-GB" dirty="0" smtClean="0"/>
              <a:t> –</a:t>
            </a:r>
            <a:r>
              <a:rPr lang="en-GB" dirty="0" err="1" smtClean="0"/>
              <a:t>s</a:t>
            </a:r>
            <a:r>
              <a:rPr lang="en-GB" dirty="0" smtClean="0"/>
              <a:t> 2011 256 2011 303 -opt H G E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Requires user-constructed command files in /</a:t>
            </a:r>
            <a:r>
              <a:rPr lang="en-GB" dirty="0" err="1" smtClean="0"/>
              <a:t>gsoln</a:t>
            </a:r>
            <a:r>
              <a:rPr lang="en-GB" dirty="0" smtClean="0"/>
              <a:t> (</a:t>
            </a:r>
            <a:r>
              <a:rPr lang="en-GB" dirty="0" err="1" smtClean="0"/>
              <a:t>globk_comb.cmd</a:t>
            </a:r>
            <a:r>
              <a:rPr lang="en-GB" dirty="0" smtClean="0"/>
              <a:t> and </a:t>
            </a:r>
            <a:r>
              <a:rPr lang="en-GB" dirty="0" err="1" smtClean="0"/>
              <a:t>glorg_comb.cmd</a:t>
            </a:r>
            <a:r>
              <a:rPr lang="en-GB" dirty="0" smtClean="0"/>
              <a:t> : </a:t>
            </a:r>
            <a:r>
              <a:rPr lang="en-GB" dirty="0" err="1" smtClean="0"/>
              <a:t>eq_file</a:t>
            </a:r>
            <a:r>
              <a:rPr lang="en-GB" dirty="0" smtClean="0"/>
              <a:t>, </a:t>
            </a:r>
            <a:r>
              <a:rPr lang="en-GB" dirty="0" err="1" smtClean="0"/>
              <a:t>apr_file</a:t>
            </a:r>
            <a:r>
              <a:rPr lang="en-GB" dirty="0" smtClean="0"/>
              <a:t>, </a:t>
            </a:r>
            <a:r>
              <a:rPr lang="en-GB" dirty="0" err="1" smtClean="0"/>
              <a:t>use_site</a:t>
            </a:r>
            <a:r>
              <a:rPr lang="en-GB" dirty="0" smtClean="0"/>
              <a:t> list, </a:t>
            </a:r>
            <a:r>
              <a:rPr lang="en-GB" dirty="0" err="1" smtClean="0"/>
              <a:t>stab_stie</a:t>
            </a:r>
            <a:r>
              <a:rPr lang="en-GB" dirty="0" smtClean="0"/>
              <a:t> list, .. ) Copy templates from </a:t>
            </a:r>
            <a:r>
              <a:rPr lang="en-GB" dirty="0" err="1" smtClean="0"/>
              <a:t>gg</a:t>
            </a:r>
            <a:r>
              <a:rPr lang="en-GB" dirty="0" smtClean="0"/>
              <a:t>/tables and edit for your network.</a:t>
            </a:r>
          </a:p>
          <a:p>
            <a:r>
              <a:rPr lang="en-GB" dirty="0" smtClean="0"/>
              <a:t>Automatically creates one </a:t>
            </a:r>
            <a:r>
              <a:rPr lang="en-GB" dirty="0" err="1" smtClean="0"/>
              <a:t>gdl</a:t>
            </a:r>
            <a:r>
              <a:rPr lang="en-GB" dirty="0" smtClean="0"/>
              <a:t> file per day (unlike </a:t>
            </a:r>
            <a:r>
              <a:rPr lang="en-GB" dirty="0" err="1" smtClean="0"/>
              <a:t>glred</a:t>
            </a:r>
            <a:r>
              <a:rPr lang="en-GB" dirty="0" smtClean="0"/>
              <a:t> when run directly, which may have a single </a:t>
            </a:r>
            <a:r>
              <a:rPr lang="en-GB" dirty="0" err="1" smtClean="0"/>
              <a:t>gdl</a:t>
            </a:r>
            <a:r>
              <a:rPr lang="en-GB" dirty="0" smtClean="0"/>
              <a:t> file with </a:t>
            </a:r>
            <a:r>
              <a:rPr lang="en-GB" dirty="0" err="1" smtClean="0"/>
              <a:t>h</a:t>
            </a:r>
            <a:r>
              <a:rPr lang="en-GB" dirty="0" smtClean="0"/>
              <a:t>-files for many days</a:t>
            </a:r>
          </a:p>
          <a:p>
            <a:r>
              <a:rPr lang="en-GB" dirty="0" smtClean="0"/>
              <a:t>With the ‘E’ option, will invoke </a:t>
            </a:r>
            <a:r>
              <a:rPr lang="en-GB" dirty="0" err="1" smtClean="0"/>
              <a:t>sh_plotcrd</a:t>
            </a:r>
            <a:r>
              <a:rPr lang="en-GB" dirty="0" smtClean="0"/>
              <a:t> (calling ‘</a:t>
            </a:r>
            <a:r>
              <a:rPr lang="en-GB" dirty="0" err="1" smtClean="0"/>
              <a:t>ensum</a:t>
            </a:r>
            <a:r>
              <a:rPr lang="en-GB" dirty="0" smtClean="0"/>
              <a:t>’) to extract </a:t>
            </a:r>
            <a:r>
              <a:rPr lang="en-GB" dirty="0" err="1" smtClean="0"/>
              <a:t>coordintes</a:t>
            </a:r>
            <a:r>
              <a:rPr lang="en-GB" dirty="0" smtClean="0"/>
              <a:t> from the org files and plot them.</a:t>
            </a:r>
          </a:p>
          <a:p>
            <a:r>
              <a:rPr lang="en-GB" dirty="0" smtClean="0"/>
              <a:t> Additional options allow automatic download of global </a:t>
            </a:r>
            <a:r>
              <a:rPr lang="en-GB" dirty="0" err="1" smtClean="0"/>
              <a:t>h</a:t>
            </a:r>
            <a:r>
              <a:rPr lang="en-GB" dirty="0" smtClean="0"/>
              <a:t>-files from MIT or SOPAC and combination with the local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598-9561-4640-91AC-41C4AA5986B5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Suggested Directory Structure for Multi-year Processing</a:t>
            </a:r>
            <a:endParaRPr lang="en-GB"/>
          </a:p>
        </p:txBody>
      </p:sp>
      <p:sp>
        <p:nvSpPr>
          <p:cNvPr id="675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/project							</a:t>
            </a:r>
          </a:p>
          <a:p>
            <a:pPr>
              <a:buNone/>
            </a:pPr>
            <a:r>
              <a:rPr lang="en-GB" dirty="0" smtClean="0"/>
              <a:t>    /YYY1                                         /YYY2 . . . 	/</a:t>
            </a:r>
            <a:r>
              <a:rPr lang="en-GB" dirty="0" err="1" smtClean="0"/>
              <a:t>vsoln</a:t>
            </a:r>
            <a:r>
              <a:rPr lang="en-GB" dirty="0" smtClean="0"/>
              <a:t>          /tables	 </a:t>
            </a:r>
          </a:p>
          <a:p>
            <a:pPr>
              <a:buNone/>
            </a:pPr>
            <a:r>
              <a:rPr lang="en-GB" dirty="0" smtClean="0"/>
              <a:t>       /tables   /</a:t>
            </a:r>
            <a:r>
              <a:rPr lang="en-GB" dirty="0" err="1" smtClean="0"/>
              <a:t>gsoln</a:t>
            </a:r>
            <a:r>
              <a:rPr lang="en-GB" dirty="0" smtClean="0"/>
              <a:t>   /DDD . . .   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Notes</a:t>
            </a:r>
          </a:p>
          <a:p>
            <a:pPr>
              <a:buNone/>
            </a:pPr>
            <a:r>
              <a:rPr lang="en-GB" dirty="0" smtClean="0"/>
              <a:t>•  Experiment/project directory names do not have to match the </a:t>
            </a:r>
            <a:r>
              <a:rPr lang="en-GB" dirty="0" err="1" smtClean="0"/>
              <a:t>sh_gamit</a:t>
            </a:r>
            <a:r>
              <a:rPr lang="en-GB" dirty="0" smtClean="0"/>
              <a:t> 4-character </a:t>
            </a:r>
            <a:r>
              <a:rPr lang="en-GB" dirty="0" err="1" smtClean="0"/>
              <a:t>expt</a:t>
            </a:r>
            <a:r>
              <a:rPr lang="en-GB" dirty="0" smtClean="0"/>
              <a:t> name</a:t>
            </a:r>
          </a:p>
          <a:p>
            <a:pPr>
              <a:buNone/>
            </a:pPr>
            <a:r>
              <a:rPr lang="en-GB" dirty="0" smtClean="0"/>
              <a:t>•  Experiment-wide tables ( e.g. </a:t>
            </a:r>
            <a:r>
              <a:rPr lang="en-GB" dirty="0" err="1" smtClean="0"/>
              <a:t>apr</a:t>
            </a:r>
            <a:r>
              <a:rPr lang="en-GB" dirty="0" smtClean="0"/>
              <a:t>, </a:t>
            </a:r>
            <a:r>
              <a:rPr lang="en-GB" dirty="0" err="1" smtClean="0"/>
              <a:t>eq</a:t>
            </a:r>
            <a:r>
              <a:rPr lang="en-GB" dirty="0" smtClean="0"/>
              <a:t>/rename, </a:t>
            </a:r>
            <a:r>
              <a:rPr lang="en-GB" dirty="0" err="1" smtClean="0"/>
              <a:t>use_site</a:t>
            </a:r>
            <a:r>
              <a:rPr lang="en-GB" dirty="0" smtClean="0"/>
              <a:t>, edit files ) may reside in top-level or yearly /tables (just get the path right in the </a:t>
            </a:r>
            <a:r>
              <a:rPr lang="en-GB" dirty="0" err="1" smtClean="0"/>
              <a:t>globk/glorg</a:t>
            </a:r>
            <a:r>
              <a:rPr lang="en-GB" dirty="0" smtClean="0"/>
              <a:t> command files)‏</a:t>
            </a:r>
          </a:p>
          <a:p>
            <a:pPr>
              <a:buNone/>
            </a:pPr>
            <a:r>
              <a:rPr lang="en-GB" dirty="0" smtClean="0"/>
              <a:t>•  Can add multiple ‘solution’ directories at the top level for different analyses</a:t>
            </a:r>
          </a:p>
          <a:p>
            <a:pPr>
              <a:buNone/>
            </a:pPr>
            <a:r>
              <a:rPr lang="en-GB" dirty="0" smtClean="0"/>
              <a:t>•  Copy templates for </a:t>
            </a:r>
            <a:r>
              <a:rPr lang="en-GB" dirty="0" err="1" smtClean="0"/>
              <a:t>globk_vel.cmd</a:t>
            </a:r>
            <a:r>
              <a:rPr lang="en-GB" dirty="0" smtClean="0"/>
              <a:t> and </a:t>
            </a:r>
            <a:r>
              <a:rPr lang="en-GB" dirty="0" err="1" smtClean="0"/>
              <a:t>glorg_vel.cmd</a:t>
            </a:r>
            <a:r>
              <a:rPr lang="en-GB" dirty="0" smtClean="0"/>
              <a:t> from </a:t>
            </a:r>
            <a:r>
              <a:rPr lang="en-GB" dirty="0" err="1" smtClean="0"/>
              <a:t>gg</a:t>
            </a:r>
            <a:r>
              <a:rPr lang="en-GB" dirty="0" smtClean="0"/>
              <a:t>/tables to /</a:t>
            </a:r>
            <a:r>
              <a:rPr lang="en-GB" dirty="0" err="1" smtClean="0"/>
              <a:t>vsoln</a:t>
            </a:r>
            <a:r>
              <a:rPr lang="en-GB" dirty="0" smtClean="0"/>
              <a:t> and edit</a:t>
            </a:r>
          </a:p>
          <a:p>
            <a:pPr>
              <a:buNone/>
            </a:pPr>
            <a:r>
              <a:rPr lang="en-GB" dirty="0" smtClean="0"/>
              <a:t>•  Generate </a:t>
            </a:r>
            <a:r>
              <a:rPr lang="en-GB" dirty="0" err="1" smtClean="0"/>
              <a:t>h</a:t>
            </a:r>
            <a:r>
              <a:rPr lang="en-GB" dirty="0" smtClean="0"/>
              <a:t>-file list in /</a:t>
            </a:r>
            <a:r>
              <a:rPr lang="en-GB" dirty="0" err="1" smtClean="0"/>
              <a:t>vsoln</a:t>
            </a:r>
            <a:r>
              <a:rPr lang="en-GB" dirty="0" smtClean="0"/>
              <a:t>  using, .e.g.  ‘ </a:t>
            </a:r>
            <a:r>
              <a:rPr lang="en-GB" dirty="0" err="1" smtClean="0"/>
              <a:t>ls</a:t>
            </a:r>
            <a:r>
              <a:rPr lang="en-GB" dirty="0" smtClean="0"/>
              <a:t> YYY?/</a:t>
            </a:r>
            <a:r>
              <a:rPr lang="en-GB" dirty="0" err="1" smtClean="0"/>
              <a:t>gsoln/h</a:t>
            </a:r>
            <a:r>
              <a:rPr lang="en-GB" dirty="0" smtClean="0"/>
              <a:t>*</a:t>
            </a:r>
            <a:r>
              <a:rPr lang="en-GB" dirty="0" err="1" smtClean="0"/>
              <a:t>glx</a:t>
            </a:r>
            <a:r>
              <a:rPr lang="en-GB" dirty="0" smtClean="0"/>
              <a:t> &gt; </a:t>
            </a:r>
            <a:r>
              <a:rPr lang="en-GB" dirty="0" err="1" smtClean="0"/>
              <a:t>project.gdl</a:t>
            </a:r>
            <a:r>
              <a:rPr lang="en-GB" dirty="0" smtClean="0"/>
              <a:t> ‘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0448-0C83-7445-B3B9-BD84D0D01261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Steps in Multi-year Analysis</a:t>
            </a:r>
          </a:p>
        </p:txBody>
      </p:sp>
      <p:sp>
        <p:nvSpPr>
          <p:cNvPr id="696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Generate daily time series for each year or partial year using sh_glred ; create edit commands as appropriate (sig_neu and/or xcl renames)</a:t>
            </a:r>
          </a:p>
          <a:p>
            <a:r>
              <a:rPr lang="en-GB" smtClean="0"/>
              <a:t>Optionally aggregate the days into weekly, monthly, or survey-length H-files using sh_glred with the –ncomb option and  out_glb specified in globk_comb.cmd.</a:t>
            </a:r>
          </a:p>
          <a:p>
            <a:r>
              <a:rPr lang="en-GB" smtClean="0"/>
              <a:t>Generate a multi-year time series using glred/glorg  and sh_plotcrd; repeat with reweighting</a:t>
            </a:r>
          </a:p>
          <a:p>
            <a:r>
              <a:rPr lang="en-GB" smtClean="0"/>
              <a:t>Perform a velocity solution using globk/glorg;  plot with sh_plotvel</a:t>
            </a:r>
          </a:p>
          <a:p>
            <a:r>
              <a:rPr lang="en-GB" smtClean="0"/>
              <a:t>Extract a new stabilization apr file from the velocity solution</a:t>
            </a:r>
          </a:p>
          <a:p>
            <a:r>
              <a:rPr lang="en-GB" smtClean="0"/>
              <a:t>Repeat the multi-year time series using the new apr file and a stab_site list expanded to include all well-determined CGPS and SGPS sites</a:t>
            </a:r>
          </a:p>
          <a:p>
            <a:endParaRPr lang="en-GB" smtClean="0"/>
          </a:p>
          <a:p>
            <a:r>
              <a:rPr lang="en-GB" smtClean="0"/>
              <a:t>Note: It may be convenient to use the ‘source’ option in globk_comb.cmd and globk_vel.cmd to include use_site, stab_site, and sig_neu lists (see templates)</a:t>
            </a:r>
          </a:p>
          <a:p>
            <a:endParaRPr lang="en-GB" smtClean="0"/>
          </a:p>
          <a:p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54D3-74B5-7144-B1AD-D1F5CE742411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GLOBK Commands for Multi-year Solutions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In /</a:t>
            </a:r>
            <a:r>
              <a:rPr lang="en-US" dirty="0" err="1" smtClean="0"/>
              <a:t>voln</a:t>
            </a:r>
            <a:r>
              <a:rPr lang="en-US" dirty="0" smtClean="0"/>
              <a:t> directory: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Repeatabilities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glred</a:t>
            </a:r>
            <a:r>
              <a:rPr lang="en-US" dirty="0" smtClean="0"/>
              <a:t>  6  </a:t>
            </a:r>
            <a:r>
              <a:rPr lang="en-US" dirty="0" err="1" smtClean="0"/>
              <a:t>globk.comb.prt</a:t>
            </a:r>
            <a:r>
              <a:rPr lang="en-US" dirty="0" smtClean="0"/>
              <a:t>  </a:t>
            </a:r>
            <a:r>
              <a:rPr lang="en-US" dirty="0" err="1" smtClean="0"/>
              <a:t>globk.comb.log</a:t>
            </a:r>
            <a:r>
              <a:rPr lang="en-US" dirty="0" smtClean="0"/>
              <a:t>  </a:t>
            </a:r>
            <a:r>
              <a:rPr lang="en-US" dirty="0" err="1" smtClean="0"/>
              <a:t>project.gdl</a:t>
            </a:r>
            <a:r>
              <a:rPr lang="en-US" dirty="0" smtClean="0"/>
              <a:t>  </a:t>
            </a:r>
            <a:r>
              <a:rPr lang="en-US" dirty="0" err="1" smtClean="0"/>
              <a:t>globk_comb.cmd</a:t>
            </a:r>
            <a:r>
              <a:rPr lang="en-US" dirty="0" smtClean="0"/>
              <a:t>  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sh_plotcrd</a:t>
            </a:r>
            <a:r>
              <a:rPr lang="en-US" dirty="0" smtClean="0"/>
              <a:t>  –</a:t>
            </a:r>
            <a:r>
              <a:rPr lang="en-US" dirty="0" err="1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globk_comb.org</a:t>
            </a:r>
            <a:r>
              <a:rPr lang="en-US" dirty="0" smtClean="0"/>
              <a:t>  –</a:t>
            </a:r>
            <a:r>
              <a:rPr lang="en-US" dirty="0" err="1" smtClean="0"/>
              <a:t>s</a:t>
            </a:r>
            <a:r>
              <a:rPr lang="en-US" dirty="0" smtClean="0"/>
              <a:t> long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Velocities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globk</a:t>
            </a:r>
            <a:r>
              <a:rPr lang="en-US" dirty="0" smtClean="0"/>
              <a:t>  6  </a:t>
            </a:r>
            <a:r>
              <a:rPr lang="en-US" dirty="0" err="1" smtClean="0"/>
              <a:t>globk_vel.prt</a:t>
            </a:r>
            <a:r>
              <a:rPr lang="en-US" dirty="0" smtClean="0"/>
              <a:t>  </a:t>
            </a:r>
            <a:r>
              <a:rPr lang="en-US" dirty="0" err="1" smtClean="0"/>
              <a:t>globk_vel.log</a:t>
            </a:r>
            <a:r>
              <a:rPr lang="en-US" dirty="0" smtClean="0"/>
              <a:t>  </a:t>
            </a:r>
            <a:r>
              <a:rPr lang="en-US" dirty="0" err="1" smtClean="0"/>
              <a:t>project.gdl</a:t>
            </a:r>
            <a:r>
              <a:rPr lang="en-US" dirty="0" smtClean="0"/>
              <a:t>   </a:t>
            </a:r>
            <a:r>
              <a:rPr lang="en-US" dirty="0" err="1" smtClean="0"/>
              <a:t>globk_vel.cmd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sh_plotvel</a:t>
            </a:r>
            <a:r>
              <a:rPr lang="en-US" dirty="0" smtClean="0"/>
              <a:t>   -</a:t>
            </a:r>
            <a:r>
              <a:rPr lang="en-US" dirty="0" err="1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globk_vel.org</a:t>
            </a:r>
            <a:r>
              <a:rPr lang="en-US" dirty="0" smtClean="0"/>
              <a:t>   -R244.5/25140.5/46.5 </a:t>
            </a:r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3E4-2EAC-B042-8951-35C063307276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</a:t>
            </a:r>
            <a:r>
              <a:rPr lang="en-US" dirty="0" err="1" smtClean="0"/>
              <a:t>h</a:t>
            </a:r>
            <a:r>
              <a:rPr lang="en-US" dirty="0" smtClean="0"/>
              <a:t>-files which contain geodetic solutions with loosely constrained full covariance information.   These files can generated from </a:t>
            </a:r>
            <a:r>
              <a:rPr lang="en-US" dirty="0" err="1" smtClean="0"/>
              <a:t>gamit</a:t>
            </a:r>
            <a:r>
              <a:rPr lang="en-US" dirty="0" smtClean="0"/>
              <a:t> solutions or SINEX files.</a:t>
            </a:r>
          </a:p>
          <a:p>
            <a:r>
              <a:rPr lang="en-US" dirty="0" smtClean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 large networks of GPS sites).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Eq_file entry for Maule earthquake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* EQ_DEF M 8.8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1800" dirty="0" err="1" smtClean="0"/>
              <a:t>eq_def</a:t>
            </a:r>
            <a:r>
              <a:rPr lang="en-US" sz="1800" dirty="0" smtClean="0"/>
              <a:t> MA  -36.030  -72.850   3539.0     26.0 2010  2 27  6 34  190.4683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eq_rename</a:t>
            </a:r>
            <a:r>
              <a:rPr lang="en-US" sz="1800" dirty="0" smtClean="0"/>
              <a:t> MA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eq_coseis</a:t>
            </a:r>
            <a:r>
              <a:rPr lang="en-US" sz="1800" dirty="0" smtClean="0"/>
              <a:t> MA  0.001 0.001 0.001    190.468    190.468    190.468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eq_log</a:t>
            </a:r>
            <a:r>
              <a:rPr lang="en-US" sz="1800" dirty="0" smtClean="0"/>
              <a:t> MA  1.0 0.001 0.001 0.001    190.468    190.468    190.468</a:t>
            </a:r>
            <a:br>
              <a:rPr lang="en-US" sz="1800" dirty="0" smtClean="0"/>
            </a:br>
            <a:r>
              <a:rPr lang="en-US" sz="1800" dirty="0" smtClean="0"/>
              <a:t> </a:t>
            </a:r>
          </a:p>
          <a:p>
            <a:pPr>
              <a:buNone/>
            </a:pPr>
            <a:r>
              <a:rPr lang="en-US" dirty="0" smtClean="0"/>
              <a:t>(or ftp the file </a:t>
            </a:r>
            <a:r>
              <a:rPr lang="en-US" dirty="0" err="1" smtClean="0"/>
              <a:t>Maule.eq</a:t>
            </a:r>
            <a:r>
              <a:rPr lang="en-US" dirty="0" smtClean="0"/>
              <a:t> from </a:t>
            </a:r>
            <a:r>
              <a:rPr lang="en-US" dirty="0" err="1" smtClean="0"/>
              <a:t>chandler.mit.edu</a:t>
            </a:r>
            <a:r>
              <a:rPr lang="en-US" dirty="0" smtClean="0"/>
              <a:t>, (</a:t>
            </a:r>
            <a:r>
              <a:rPr lang="en-US" dirty="0" err="1" smtClean="0"/>
              <a:t>mitg</a:t>
            </a:r>
            <a:r>
              <a:rPr lang="en-US" dirty="0" smtClean="0"/>
              <a:t>) </a:t>
            </a:r>
            <a:r>
              <a:rPr lang="en-US" dirty="0" err="1" smtClean="0"/>
              <a:t>dd</a:t>
            </a:r>
            <a:r>
              <a:rPr lang="en-US" dirty="0" smtClean="0"/>
              <a:t> incoming/lima 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4506-5B4E-0F44-821B-083A2E0C2948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Convenient Methods of Creating Edit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buNone/>
              <a:defRPr/>
            </a:pPr>
            <a:r>
              <a:rPr lang="en-US" sz="1600" dirty="0" smtClean="0"/>
              <a:t>To eliminate a data point (station/epoch), you can put into the </a:t>
            </a:r>
            <a:r>
              <a:rPr lang="en-US" sz="1600" dirty="0" err="1" smtClean="0"/>
              <a:t>eq_file</a:t>
            </a:r>
            <a:r>
              <a:rPr lang="en-US" sz="1600" dirty="0" smtClean="0"/>
              <a:t> commands of the form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rename </a:t>
            </a:r>
            <a:r>
              <a:rPr lang="en-US" sz="1600" dirty="0" err="1" smtClean="0"/>
              <a:t>areq</a:t>
            </a:r>
            <a:r>
              <a:rPr lang="en-US" sz="1600" dirty="0" smtClean="0"/>
              <a:t> </a:t>
            </a:r>
            <a:r>
              <a:rPr lang="en-US" sz="1600" dirty="0" err="1" smtClean="0"/>
              <a:t>areq_xcl</a:t>
            </a:r>
            <a:r>
              <a:rPr lang="en-US" sz="1600" dirty="0" smtClean="0"/>
              <a:t>  2009 3 5 0 0  2009 3 5 24 0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which you can create with a specified sigma-cutoff in </a:t>
            </a:r>
            <a:r>
              <a:rPr lang="en-US" sz="1600" dirty="0" err="1" smtClean="0"/>
              <a:t>tsview</a:t>
            </a:r>
            <a:r>
              <a:rPr lang="en-US" sz="1600" dirty="0" smtClean="0"/>
              <a:t> (interactive) or </a:t>
            </a:r>
            <a:r>
              <a:rPr lang="en-US" sz="1600" dirty="0" err="1" smtClean="0"/>
              <a:t>tsfit</a:t>
            </a:r>
            <a:r>
              <a:rPr lang="en-US" sz="1600" dirty="0" smtClean="0"/>
              <a:t> (batch); you can also create the commands with a mouse click in </a:t>
            </a:r>
            <a:r>
              <a:rPr lang="en-US" sz="1600" dirty="0" err="1" smtClean="0"/>
              <a:t>tsview</a:t>
            </a: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To </a:t>
            </a:r>
            <a:r>
              <a:rPr lang="en-US" sz="1600" dirty="0" err="1" smtClean="0"/>
              <a:t>downweight</a:t>
            </a:r>
            <a:r>
              <a:rPr lang="en-US" sz="1600" dirty="0" smtClean="0"/>
              <a:t> horizontal and/or vertical data points (station/epoch), you can put into the </a:t>
            </a:r>
            <a:r>
              <a:rPr lang="en-US" sz="1600" dirty="0" err="1" smtClean="0"/>
              <a:t>globk</a:t>
            </a:r>
            <a:r>
              <a:rPr lang="en-US" sz="1600" dirty="0" smtClean="0"/>
              <a:t> command file (perhaps using ‘source </a:t>
            </a:r>
            <a:r>
              <a:rPr lang="en-US" sz="1600" dirty="0" err="1" smtClean="0"/>
              <a:t>daily.reweights</a:t>
            </a:r>
            <a:r>
              <a:rPr lang="en-US" sz="1600" dirty="0" smtClean="0"/>
              <a:t>’) commands of the form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</a:t>
            </a:r>
            <a:r>
              <a:rPr lang="en-US" sz="1600" dirty="0" err="1" smtClean="0"/>
              <a:t>sig_neu</a:t>
            </a:r>
            <a:r>
              <a:rPr lang="en-US" sz="1600" dirty="0" smtClean="0"/>
              <a:t> </a:t>
            </a:r>
            <a:r>
              <a:rPr lang="en-US" sz="1600" dirty="0" err="1" smtClean="0"/>
              <a:t>areq</a:t>
            </a:r>
            <a:r>
              <a:rPr lang="en-US" sz="1600" dirty="0" smtClean="0"/>
              <a:t>   0.010 .010 .100  2009 3 5 0 0  2009 3 5 24 0  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which you can create with a few keystrokes by using program </a:t>
            </a:r>
            <a:r>
              <a:rPr lang="en-US" sz="1600" dirty="0" err="1" smtClean="0"/>
              <a:t>grw</a:t>
            </a: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</a:t>
            </a:r>
            <a:r>
              <a:rPr lang="en-US" sz="1600" dirty="0" err="1" smtClean="0"/>
              <a:t>grw</a:t>
            </a:r>
            <a:r>
              <a:rPr lang="en-US" sz="1600" dirty="0" smtClean="0"/>
              <a:t> </a:t>
            </a:r>
            <a:r>
              <a:rPr lang="en-US" sz="1600" dirty="0" err="1" smtClean="0"/>
              <a:t>areq</a:t>
            </a:r>
            <a:r>
              <a:rPr lang="en-US" sz="1600" dirty="0" smtClean="0"/>
              <a:t> 09 64 64 10 100  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     (day 64 is 5 March; units here are mm, but </a:t>
            </a:r>
            <a:r>
              <a:rPr lang="en-US" sz="1600" dirty="0" err="1" smtClean="0"/>
              <a:t>m</a:t>
            </a:r>
            <a:r>
              <a:rPr lang="en-US" sz="1600" dirty="0" smtClean="0"/>
              <a:t> in </a:t>
            </a:r>
            <a:r>
              <a:rPr lang="en-US" sz="1600" dirty="0" err="1" smtClean="0"/>
              <a:t>sig_neu</a:t>
            </a:r>
            <a:r>
              <a:rPr lang="en-US" sz="1600" dirty="0" smtClean="0"/>
              <a:t>)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    ( ‘</a:t>
            </a:r>
            <a:r>
              <a:rPr lang="en-US" sz="1600" dirty="0" err="1" smtClean="0"/>
              <a:t>grw</a:t>
            </a:r>
            <a:r>
              <a:rPr lang="en-US" sz="1600" dirty="0" smtClean="0"/>
              <a:t>’ stands for ‘</a:t>
            </a:r>
            <a:r>
              <a:rPr lang="en-US" sz="1600" dirty="0" err="1" smtClean="0"/>
              <a:t>globk</a:t>
            </a:r>
            <a:r>
              <a:rPr lang="en-US" sz="1600" dirty="0" smtClean="0"/>
              <a:t> reweight’</a:t>
            </a:r>
            <a:r>
              <a:rPr lang="en-US" sz="1600" dirty="0" smtClean="0">
                <a:sym typeface="Wingdings"/>
              </a:rPr>
              <a:t>.  It appends to a file </a:t>
            </a:r>
            <a:r>
              <a:rPr lang="en-US" sz="1600" dirty="0" err="1" smtClean="0">
                <a:sym typeface="Wingdings"/>
              </a:rPr>
              <a:t>temp.out</a:t>
            </a:r>
            <a:r>
              <a:rPr lang="en-US" sz="1600" dirty="0" smtClean="0">
                <a:sym typeface="Wingdings"/>
              </a:rPr>
              <a:t>  ) </a:t>
            </a:r>
          </a:p>
          <a:p>
            <a:pPr marL="0">
              <a:buFont typeface="Helvetica" charset="0"/>
              <a:buNone/>
              <a:defRPr/>
            </a:pPr>
            <a:endParaRPr lang="en-US" sz="1600" dirty="0" smtClean="0">
              <a:sym typeface="Wingdings"/>
            </a:endParaRPr>
          </a:p>
          <a:p>
            <a:pPr marL="0">
              <a:buFont typeface="Helvetica" charset="0"/>
              <a:buNone/>
              <a:defRPr/>
            </a:pPr>
            <a:r>
              <a:rPr lang="en-US" sz="1800" dirty="0" smtClean="0"/>
              <a:t>NOTE:  If you are referencing  a combined h-file (more than 1 day), the date range given for the rename or </a:t>
            </a:r>
            <a:r>
              <a:rPr lang="en-US" sz="1800" dirty="0" err="1" smtClean="0"/>
              <a:t>sig_neu</a:t>
            </a:r>
            <a:r>
              <a:rPr lang="en-US" sz="1800" dirty="0" smtClean="0"/>
              <a:t> command must encompass the range of the h-file times. </a:t>
            </a:r>
          </a:p>
          <a:p>
            <a:pPr>
              <a:buFont typeface="Helvetica" charset="0"/>
              <a:buNone/>
              <a:defRPr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CF903-A4C6-A044-B38E-0D14F9D22A85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GLOBK has many features and due to its evolution, there are often multiple ways of doing the same or similar things. </a:t>
            </a:r>
          </a:p>
          <a:p>
            <a:r>
              <a:rPr lang="en-US" dirty="0" smtClean="0"/>
              <a:t>There is extensive help in the ~/</a:t>
            </a:r>
            <a:r>
              <a:rPr lang="en-US" dirty="0" err="1" smtClean="0"/>
              <a:t>gg</a:t>
            </a:r>
            <a:r>
              <a:rPr lang="en-US" dirty="0" smtClean="0"/>
              <a:t>/help/ directory and discussion in the documentation.</a:t>
            </a:r>
          </a:p>
          <a:p>
            <a:r>
              <a:rPr lang="en-US" dirty="0" smtClean="0"/>
              <a:t>GLOBK is where all the major analysis decisions are made and hence can be quite complex for large analyses.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 (e.g., what happens to position/velocity estimates if the </a:t>
            </a:r>
            <a:r>
              <a:rPr lang="en-US" dirty="0" err="1" smtClean="0"/>
              <a:t>apr_tran</a:t>
            </a:r>
            <a:r>
              <a:rPr lang="en-US" dirty="0" smtClean="0"/>
              <a:t>  command is added to the </a:t>
            </a:r>
            <a:r>
              <a:rPr lang="en-US" dirty="0" err="1" smtClean="0"/>
              <a:t>globk</a:t>
            </a:r>
            <a:r>
              <a:rPr lang="en-US" dirty="0" smtClean="0"/>
              <a:t> command file?  How do my estimates and uncertainties change  if the </a:t>
            </a:r>
            <a:r>
              <a:rPr lang="en-US" dirty="0" err="1" smtClean="0"/>
              <a:t>apr_neu</a:t>
            </a:r>
            <a:r>
              <a:rPr lang="en-US" dirty="0" smtClean="0"/>
              <a:t> and </a:t>
            </a:r>
            <a:r>
              <a:rPr lang="en-US" dirty="0" err="1" smtClean="0"/>
              <a:t>mar_neu</a:t>
            </a:r>
            <a:r>
              <a:rPr lang="en-US" dirty="0" smtClean="0"/>
              <a:t> commands are changed?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Common applications of GLOBK</a:t>
            </a:r>
            <a:endParaRPr lang="en-GB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Repeatability analysis ( </a:t>
            </a:r>
            <a:r>
              <a:rPr lang="en-GB" dirty="0" err="1" smtClean="0"/>
              <a:t>glred</a:t>
            </a:r>
            <a:r>
              <a:rPr lang="en-GB" dirty="0" smtClean="0"/>
              <a:t> 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</a:t>
            </a:r>
            <a:r>
              <a:rPr lang="en-GB" dirty="0" err="1" smtClean="0"/>
              <a:t>h</a:t>
            </a:r>
            <a:r>
              <a:rPr lang="en-GB" dirty="0" smtClean="0"/>
              <a:t>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7543-2F45-7E47-8ACE-5F16A9858617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smtClean="0"/>
              <a:t>GLOBK Function and File Flow</a:t>
            </a: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htoglb</a:t>
            </a:r>
            <a:r>
              <a:rPr lang="en-US" dirty="0"/>
              <a:t>:   Translate GAMIT </a:t>
            </a:r>
            <a:r>
              <a:rPr lang="en-US" dirty="0" err="1"/>
              <a:t>h</a:t>
            </a:r>
            <a:r>
              <a:rPr lang="en-US" dirty="0"/>
              <a:t>-files to (e.g., hemeda.10256 ) to </a:t>
            </a:r>
            <a:r>
              <a:rPr lang="en-US" dirty="0" err="1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err="1"/>
              <a:t>h</a:t>
            </a:r>
            <a:r>
              <a:rPr lang="en-US" dirty="0"/>
              <a:t>-files 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 [</a:t>
            </a:r>
            <a:r>
              <a:rPr lang="en-US" dirty="0" err="1">
                <a:sym typeface="Wingdings" charset="2"/>
              </a:rPr>
              <a:t>h</a:t>
            </a:r>
            <a:r>
              <a:rPr lang="en-US" dirty="0">
                <a:sym typeface="Wingdings" charset="2"/>
              </a:rPr>
              <a:t>-file </a:t>
            </a:r>
            <a:r>
              <a:rPr lang="en-US" dirty="0" err="1">
                <a:sym typeface="Wingdings" charset="2"/>
              </a:rPr>
              <a:t>list</a:t>
            </a:r>
            <a:r>
              <a:rPr lang="en-US" dirty="0" err="1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</a:t>
            </a:r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  </a:t>
            </a:r>
          </a:p>
          <a:p>
            <a:r>
              <a:rPr lang="en-US" dirty="0" smtClean="0">
                <a:sym typeface="Wingdings" charset="2"/>
              </a:rPr>
              <a:t> </a:t>
            </a:r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 Itrf08</a:t>
            </a:r>
            <a:r>
              <a:rPr lang="en-US" dirty="0">
                <a:sym typeface="Wingdings" charset="2"/>
              </a:rPr>
              <a:t>.apr                           </a:t>
            </a:r>
          </a:p>
          <a:p>
            <a:r>
              <a:rPr lang="en-US" dirty="0" smtClean="0">
                <a:sym typeface="Wingdings" charset="2"/>
              </a:rPr>
              <a:t> IGS08_101117</a:t>
            </a:r>
            <a:r>
              <a:rPr lang="en-US" dirty="0">
                <a:sym typeface="Wingdings" charset="2"/>
              </a:rPr>
              <a:t>.eq            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</a:t>
            </a:r>
            <a:r>
              <a:rPr lang="en-US" dirty="0" err="1" smtClean="0">
                <a:sym typeface="Wingdings" charset="2"/>
              </a:rPr>
              <a:t>comb.com</a:t>
            </a:r>
            <a:r>
              <a:rPr lang="en-US" dirty="0" smtClean="0">
                <a:sym typeface="Wingdings" charset="2"/>
              </a:rPr>
              <a:t> (binary solution file that can be used in </a:t>
            </a:r>
            <a:r>
              <a:rPr lang="en-US" dirty="0" err="1" smtClean="0"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/>
              <a:t>itrf08.apr</a:t>
            </a:r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GLOBK uses arbitrary file names but there are some conventions used: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h</a:t>
            </a:r>
            <a:r>
              <a:rPr lang="en-US" dirty="0" smtClean="0"/>
              <a:t>-files from </a:t>
            </a:r>
            <a:r>
              <a:rPr lang="en-US" dirty="0" err="1" smtClean="0"/>
              <a:t>htoglb</a:t>
            </a:r>
            <a:r>
              <a:rPr lang="en-US" dirty="0" smtClean="0"/>
              <a:t>: .</a:t>
            </a:r>
            <a:r>
              <a:rPr lang="en-US" dirty="0" err="1" smtClean="0"/>
              <a:t>glx</a:t>
            </a:r>
            <a:r>
              <a:rPr lang="en-US" dirty="0" smtClean="0"/>
              <a:t> is bias fixed, .</a:t>
            </a:r>
            <a:r>
              <a:rPr lang="en-US" dirty="0" err="1" smtClean="0"/>
              <a:t>glr</a:t>
            </a:r>
            <a:r>
              <a:rPr lang="en-US" dirty="0" smtClean="0"/>
              <a:t> is bias free (normally not used)</a:t>
            </a:r>
          </a:p>
          <a:p>
            <a:pPr lvl="1"/>
            <a:r>
              <a:rPr lang="en-US" dirty="0" smtClean="0"/>
              <a:t>List of binary </a:t>
            </a:r>
            <a:r>
              <a:rPr lang="en-US" dirty="0" err="1" smtClean="0"/>
              <a:t>h</a:t>
            </a:r>
            <a:r>
              <a:rPr lang="en-US" dirty="0" smtClean="0"/>
              <a:t>-files to process: .</a:t>
            </a:r>
            <a:r>
              <a:rPr lang="en-US" dirty="0" err="1" smtClean="0"/>
              <a:t>gdl</a:t>
            </a:r>
            <a:r>
              <a:rPr lang="en-US" dirty="0" smtClean="0"/>
              <a:t> extent</a:t>
            </a:r>
          </a:p>
          <a:p>
            <a:pPr lvl="1"/>
            <a:r>
              <a:rPr lang="en-US" dirty="0" smtClean="0"/>
              <a:t>GLOBK and GLORG command files: </a:t>
            </a:r>
            <a:r>
              <a:rPr lang="en-US" dirty="0" err="1" smtClean="0"/>
              <a:t>globk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endParaRPr lang="en-US" dirty="0" smtClean="0"/>
          </a:p>
          <a:p>
            <a:pPr lvl="1"/>
            <a:r>
              <a:rPr lang="en-US" dirty="0" smtClean="0"/>
              <a:t>Output files: print file (no </a:t>
            </a:r>
            <a:r>
              <a:rPr lang="en-US" dirty="0" err="1" smtClean="0"/>
              <a:t>glorg</a:t>
            </a:r>
            <a:r>
              <a:rPr lang="en-US" dirty="0" smtClean="0"/>
              <a:t> reference frame) .</a:t>
            </a:r>
            <a:r>
              <a:rPr lang="en-US" dirty="0" err="1" smtClean="0"/>
              <a:t>prt</a:t>
            </a:r>
            <a:r>
              <a:rPr lang="en-US" dirty="0" smtClean="0"/>
              <a:t> (often not output); </a:t>
            </a:r>
            <a:r>
              <a:rPr lang="en-US" dirty="0" err="1" smtClean="0"/>
              <a:t>glorg</a:t>
            </a:r>
            <a:r>
              <a:rPr lang="en-US" dirty="0" smtClean="0"/>
              <a:t> output .org; log file .log</a:t>
            </a:r>
          </a:p>
          <a:p>
            <a:pPr lvl="1"/>
            <a:r>
              <a:rPr lang="en-US" dirty="0" smtClean="0"/>
              <a:t>Apriori coordinate files: .</a:t>
            </a:r>
            <a:r>
              <a:rPr lang="en-US" dirty="0" err="1" smtClean="0"/>
              <a:t>apr</a:t>
            </a:r>
            <a:endParaRPr lang="en-US" dirty="0" smtClean="0"/>
          </a:p>
          <a:p>
            <a:pPr lvl="1"/>
            <a:r>
              <a:rPr lang="en-US" dirty="0" smtClean="0"/>
              <a:t>Earthquake and rename file: .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Lists of stabilization sites (used with source command): .stab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31D94-7A5D-AB45-96DA-1FD7619C020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6019800" cy="8382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600"/>
              <a:t>Kalman Filtering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343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Equivalent to sequential least-squares estimation but allowing for stochastic processes, usually a 1st-order Gauss-Markov process 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GLOBK allows a random walk for coordinates, EOP, network translation and scale, and satellite parameters;  variance grows linearly with time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Because a Kalman filter works with covariance matrices (rather than normal matrices), all parameters must have a priori constraints (usually loose)‏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900" dirty="0">
              <a:latin typeface="Tahoma" charset="0"/>
            </a:endParaRP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See </a:t>
            </a:r>
            <a:r>
              <a:rPr lang="en-GB" sz="1900" i="1" dirty="0">
                <a:latin typeface="Tahoma" charset="0"/>
              </a:rPr>
              <a:t>Herring et al</a:t>
            </a:r>
            <a:r>
              <a:rPr lang="en-GB" sz="1900" dirty="0">
                <a:latin typeface="Tahoma" charset="0"/>
              </a:rPr>
              <a:t>. [1990]  and </a:t>
            </a:r>
            <a:r>
              <a:rPr lang="en-GB" sz="1900" i="1" dirty="0">
                <a:latin typeface="Tahoma" charset="0"/>
              </a:rPr>
              <a:t>Dong et al</a:t>
            </a:r>
            <a:r>
              <a:rPr lang="en-GB" sz="1900" dirty="0">
                <a:latin typeface="Tahoma" charset="0"/>
              </a:rPr>
              <a:t>. [1998] for a more thorough description as applied to geodetic analysis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Structural Confusions</a:t>
            </a:r>
            <a:endParaRPr lang="en-GB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globk</a:t>
            </a:r>
            <a:r>
              <a:rPr lang="en-GB" dirty="0" smtClean="0"/>
              <a:t> and </a:t>
            </a:r>
            <a:r>
              <a:rPr lang="en-GB" dirty="0" err="1" smtClean="0"/>
              <a:t>glred</a:t>
            </a:r>
            <a:r>
              <a:rPr lang="en-GB" dirty="0" smtClean="0"/>
              <a:t> are the same program with (slightly) different ways of treating the </a:t>
            </a:r>
            <a:r>
              <a:rPr lang="en-GB" dirty="0" err="1" smtClean="0"/>
              <a:t>h</a:t>
            </a:r>
            <a:r>
              <a:rPr lang="en-GB" dirty="0" smtClean="0"/>
              <a:t>-file ( </a:t>
            </a:r>
            <a:r>
              <a:rPr lang="en-GB" dirty="0" err="1" smtClean="0"/>
              <a:t>gdl</a:t>
            </a:r>
            <a:r>
              <a:rPr lang="en-GB" dirty="0" smtClean="0"/>
              <a:t> ) list:</a:t>
            </a:r>
          </a:p>
          <a:p>
            <a:pPr lvl="1"/>
            <a:r>
              <a:rPr lang="en-GB" dirty="0" err="1" smtClean="0"/>
              <a:t>globk</a:t>
            </a:r>
            <a:r>
              <a:rPr lang="en-GB" dirty="0" smtClean="0"/>
              <a:t>:  all </a:t>
            </a:r>
            <a:r>
              <a:rPr lang="en-GB" dirty="0" err="1" smtClean="0"/>
              <a:t>h</a:t>
            </a:r>
            <a:r>
              <a:rPr lang="en-GB" dirty="0" smtClean="0"/>
              <a:t>-files in combined in a single solution</a:t>
            </a:r>
          </a:p>
          <a:p>
            <a:pPr lvl="1"/>
            <a:r>
              <a:rPr lang="en-GB" dirty="0" err="1" smtClean="0"/>
              <a:t>glred</a:t>
            </a:r>
            <a:r>
              <a:rPr lang="en-GB" dirty="0" smtClean="0"/>
              <a:t>: each </a:t>
            </a:r>
            <a:r>
              <a:rPr lang="en-GB" dirty="0" err="1" smtClean="0"/>
              <a:t>h</a:t>
            </a:r>
            <a:r>
              <a:rPr lang="en-GB" dirty="0" smtClean="0"/>
              <a:t>-file generates a separate solution (unless followed by a  + )‏. </a:t>
            </a:r>
            <a:r>
              <a:rPr lang="en-GB" dirty="0" err="1" smtClean="0"/>
              <a:t>glred</a:t>
            </a:r>
            <a:r>
              <a:rPr lang="en-GB" dirty="0" smtClean="0"/>
              <a:t> is a small program that generates sub-set .</a:t>
            </a:r>
            <a:r>
              <a:rPr lang="en-GB" dirty="0" err="1" smtClean="0"/>
              <a:t>gdl</a:t>
            </a:r>
            <a:r>
              <a:rPr lang="en-GB" dirty="0" smtClean="0"/>
              <a:t> files and runs </a:t>
            </a:r>
            <a:r>
              <a:rPr lang="en-GB" dirty="0" err="1" smtClean="0"/>
              <a:t>globk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Two types of solution files:  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h</a:t>
            </a:r>
            <a:r>
              <a:rPr lang="en-GB" dirty="0" smtClean="0"/>
              <a:t>-files for saving and external exchange (backward compatible)‏</a:t>
            </a:r>
          </a:p>
          <a:p>
            <a:pPr lvl="1"/>
            <a:r>
              <a:rPr lang="en-GB" dirty="0" smtClean="0"/>
              <a:t>com/sol file is internal, format changes with versions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glorg</a:t>
            </a:r>
            <a:r>
              <a:rPr lang="en-GB" dirty="0" smtClean="0"/>
              <a:t> called by </a:t>
            </a:r>
            <a:r>
              <a:rPr lang="en-GB" dirty="0" err="1" smtClean="0"/>
              <a:t>globk/glred</a:t>
            </a:r>
            <a:r>
              <a:rPr lang="en-GB" dirty="0" smtClean="0"/>
              <a:t> or run separately to  apply 	generalized constraints to solution and estimate plate rotations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 command files (may include ‘source’ files)‏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gdl</a:t>
            </a:r>
            <a:r>
              <a:rPr lang="en-GB" dirty="0" smtClean="0"/>
              <a:t> list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smtClean="0"/>
              <a:t> binary </a:t>
            </a:r>
            <a:r>
              <a:rPr lang="en-GB" dirty="0" err="1" smtClean="0"/>
              <a:t>h</a:t>
            </a:r>
            <a:r>
              <a:rPr lang="en-GB" dirty="0" smtClean="0"/>
              <a:t>-files (created from SINEX or GAMIT </a:t>
            </a:r>
            <a:r>
              <a:rPr lang="en-GB" dirty="0" err="1" smtClean="0"/>
              <a:t>h</a:t>
            </a:r>
            <a:r>
              <a:rPr lang="en-GB" dirty="0" smtClean="0"/>
              <a:t>-)‏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apr</a:t>
            </a:r>
            <a:r>
              <a:rPr lang="en-GB" dirty="0" smtClean="0"/>
              <a:t> </a:t>
            </a:r>
            <a:r>
              <a:rPr lang="en-GB" dirty="0" err="1" smtClean="0"/>
              <a:t>file(s</a:t>
            </a:r>
            <a:r>
              <a:rPr lang="en-GB" dirty="0" smtClean="0"/>
              <a:t>) (optional but recommended)‏</a:t>
            </a:r>
          </a:p>
          <a:p>
            <a:pPr lvl="1"/>
            <a:r>
              <a:rPr lang="en-GB" dirty="0" smtClean="0"/>
              <a:t> 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Generated by </a:t>
            </a:r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err="1" smtClean="0"/>
              <a:t>srt</a:t>
            </a:r>
            <a:r>
              <a:rPr lang="en-GB" dirty="0" smtClean="0"/>
              <a:t>, com, sol , </a:t>
            </a:r>
            <a:r>
              <a:rPr lang="en-GB" dirty="0" err="1" smtClean="0"/>
              <a:t>svs</a:t>
            </a:r>
            <a:r>
              <a:rPr lang="en-GB" dirty="0" smtClean="0"/>
              <a:t>  (must be named and come first)‏</a:t>
            </a:r>
          </a:p>
          <a:p>
            <a:endParaRPr lang="en-GB" dirty="0" smtClean="0"/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</a:t>
            </a:r>
            <a:r>
              <a:rPr lang="en-GB" dirty="0" err="1" smtClean="0"/>
              <a:t>h</a:t>
            </a:r>
            <a:r>
              <a:rPr lang="en-GB" dirty="0" smtClean="0"/>
              <a:t>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11/17/12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9985</TotalTime>
  <Words>3830</Words>
  <Application>Microsoft Macintosh PowerPoint</Application>
  <PresentationFormat>On-screen Show (4:3)</PresentationFormat>
  <Paragraphs>455</Paragraphs>
  <Slides>32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GLOBK: Combination methods Lecture 03</vt:lpstr>
      <vt:lpstr>GLOBK Overview</vt:lpstr>
      <vt:lpstr>GLOBK Purpose</vt:lpstr>
      <vt:lpstr>Common applications of GLOBK</vt:lpstr>
      <vt:lpstr>GLOBK Function and File Flow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 EOP ) </vt:lpstr>
      <vt:lpstr>Data Editing </vt:lpstr>
      <vt:lpstr>GLORG</vt:lpstr>
      <vt:lpstr>Invoking GLORG from globk command file</vt:lpstr>
      <vt:lpstr>GLORG Commands</vt:lpstr>
      <vt:lpstr>Controlling Print Output</vt:lpstr>
      <vt:lpstr>Handling Steps due to Earthquakes (or instrument changes) </vt:lpstr>
      <vt:lpstr>Handling Steps due to Earthquakes (or instrument changes) </vt:lpstr>
      <vt:lpstr>Handling Steps due to Earthquakes (or instrument changes) </vt:lpstr>
      <vt:lpstr>Program Flow  </vt:lpstr>
      <vt:lpstr>Things GLOBK cannot do</vt:lpstr>
      <vt:lpstr>Apr Files in GLOBK Processing</vt:lpstr>
      <vt:lpstr>What can go wrong ?</vt:lpstr>
      <vt:lpstr>Associated programs</vt:lpstr>
      <vt:lpstr>sh_glred script </vt:lpstr>
      <vt:lpstr>Suggested Directory Structure for Multi-year Processing</vt:lpstr>
      <vt:lpstr>Steps in Multi-year Analysis</vt:lpstr>
      <vt:lpstr>GLOBK Commands for Multi-year Solutions</vt:lpstr>
      <vt:lpstr>Eq_file entry for Maule earthquake</vt:lpstr>
      <vt:lpstr>Convenient Methods of Creating Edit Commands</vt:lpstr>
      <vt:lpstr>Summary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GLOBK: Combination methods Lecture 03</dc:title>
  <dc:creator>Thomas Herring</dc:creator>
  <cp:lastModifiedBy>Thomas Herring</cp:lastModifiedBy>
  <cp:revision>14</cp:revision>
  <cp:lastPrinted>2011-08-06T13:38:01Z</cp:lastPrinted>
  <dcterms:created xsi:type="dcterms:W3CDTF">2011-08-03T17:21:15Z</dcterms:created>
  <dcterms:modified xsi:type="dcterms:W3CDTF">2012-11-10T16:38:58Z</dcterms:modified>
</cp:coreProperties>
</file>