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56" r:id="rId2"/>
    <p:sldId id="283" r:id="rId3"/>
    <p:sldId id="257" r:id="rId4"/>
    <p:sldId id="258" r:id="rId5"/>
    <p:sldId id="259" r:id="rId6"/>
    <p:sldId id="260" r:id="rId7"/>
    <p:sldId id="261" r:id="rId8"/>
    <p:sldId id="262" r:id="rId9"/>
    <p:sldId id="282" r:id="rId10"/>
    <p:sldId id="263" r:id="rId11"/>
    <p:sldId id="264" r:id="rId12"/>
    <p:sldId id="265" r:id="rId13"/>
    <p:sldId id="266" r:id="rId14"/>
    <p:sldId id="267" r:id="rId15"/>
    <p:sldId id="279" r:id="rId16"/>
    <p:sldId id="280" r:id="rId17"/>
    <p:sldId id="268" r:id="rId18"/>
    <p:sldId id="269" r:id="rId19"/>
    <p:sldId id="270" r:id="rId20"/>
    <p:sldId id="271" r:id="rId21"/>
    <p:sldId id="272" r:id="rId22"/>
    <p:sldId id="278" r:id="rId23"/>
    <p:sldId id="274" r:id="rId24"/>
    <p:sldId id="275" r:id="rId25"/>
    <p:sldId id="276" r:id="rId26"/>
    <p:sldId id="277" r:id="rId27"/>
    <p:sldId id="28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5" autoAdjust="0"/>
    <p:restoredTop sz="94660"/>
  </p:normalViewPr>
  <p:slideViewPr>
    <p:cSldViewPr snapToGrid="0" snapToObjects="1" showGuides="1">
      <p:cViewPr>
        <p:scale>
          <a:sx n="100" d="100"/>
          <a:sy n="100" d="100"/>
        </p:scale>
        <p:origin x="-928" y="-3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465138-C277-384B-9045-C53004DDF8E3}" type="datetimeFigureOut">
              <a:rPr lang="en-US" smtClean="0"/>
              <a:t>1/5/12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D91B31-90BE-D64E-AC95-A32A43949245}" type="slidenum">
              <a:rPr lang="en-US" smtClean="0"/>
              <a:t>‹#›</a:t>
            </a:fld>
            <a:endParaRPr lang="en-US"/>
          </a:p>
        </p:txBody>
      </p:sp>
    </p:spTree>
    <p:extLst>
      <p:ext uri="{BB962C8B-B14F-4D97-AF65-F5344CB8AC3E}">
        <p14:creationId xmlns:p14="http://schemas.microsoft.com/office/powerpoint/2010/main" val="37779470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7B144-0BC0-A745-BCA6-407BAEEA11EA}" type="datetimeFigureOut">
              <a:rPr lang="en-US" smtClean="0"/>
              <a:t>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C5B826-FFEF-3144-99AA-E7AF23CAD158}" type="slidenum">
              <a:rPr lang="en-US" smtClean="0"/>
              <a:t>‹#›</a:t>
            </a:fld>
            <a:endParaRPr lang="en-US"/>
          </a:p>
        </p:txBody>
      </p:sp>
    </p:spTree>
    <p:extLst>
      <p:ext uri="{BB962C8B-B14F-4D97-AF65-F5344CB8AC3E}">
        <p14:creationId xmlns:p14="http://schemas.microsoft.com/office/powerpoint/2010/main" val="30378095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C5B826-FFEF-3144-99AA-E7AF23CAD158}"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4"/>
          <p:cNvSpPr>
            <a:spLocks noGrp="1" noChangeArrowheads="1"/>
          </p:cNvSpPr>
          <p:nvPr>
            <p:ph type="hdr" sz="quarter"/>
          </p:nvPr>
        </p:nvSpPr>
        <p:spPr>
          <a:noFill/>
        </p:spPr>
        <p:txBody>
          <a:bodyPr/>
          <a:lstStyle/>
          <a:p>
            <a:r>
              <a:rPr lang="en-GB"/>
              <a:t>WGS-84 Seminar and Workshop</a:t>
            </a:r>
          </a:p>
          <a:p>
            <a:endParaRPr lang="en-GB"/>
          </a:p>
        </p:txBody>
      </p:sp>
      <p:sp>
        <p:nvSpPr>
          <p:cNvPr id="46083" name="Rectangle 5"/>
          <p:cNvSpPr>
            <a:spLocks noGrp="1" noChangeArrowheads="1"/>
          </p:cNvSpPr>
          <p:nvPr>
            <p:ph type="dt" sz="quarter" idx="1"/>
          </p:nvPr>
        </p:nvSpPr>
        <p:spPr>
          <a:noFill/>
        </p:spPr>
        <p:txBody>
          <a:bodyPr/>
          <a:lstStyle/>
          <a:p>
            <a:r>
              <a:rPr lang="en-GB"/>
              <a:t>San Salvador</a:t>
            </a:r>
          </a:p>
          <a:p>
            <a:endParaRPr lang="en-GB"/>
          </a:p>
        </p:txBody>
      </p:sp>
      <p:sp>
        <p:nvSpPr>
          <p:cNvPr id="46084" name="Rectangle 9"/>
          <p:cNvSpPr>
            <a:spLocks noGrp="1" noChangeArrowheads="1"/>
          </p:cNvSpPr>
          <p:nvPr>
            <p:ph type="sldNum" sz="quarter" idx="5"/>
          </p:nvPr>
        </p:nvSpPr>
        <p:spPr>
          <a:noFill/>
        </p:spPr>
        <p:txBody>
          <a:bodyPr/>
          <a:lstStyle/>
          <a:p>
            <a:r>
              <a:rPr lang="en-GB"/>
              <a:t>Page No. </a:t>
            </a:r>
            <a:fld id="{28C6AB17-3851-2F48-A87A-13EC429E36FB}" type="slidenum">
              <a:rPr lang="en-GB"/>
              <a:pPr/>
              <a:t>13</a:t>
            </a:fld>
            <a:endParaRPr lang="en-GB"/>
          </a:p>
        </p:txBody>
      </p:sp>
      <p:sp>
        <p:nvSpPr>
          <p:cNvPr id="46085" name="Text Box 2"/>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prstTxWarp prst="textNoShape">
              <a:avLst/>
            </a:prstTxWarp>
          </a:bodyPr>
          <a:lstStyle/>
          <a:p>
            <a:endParaRPr lang="en-US"/>
          </a:p>
        </p:txBody>
      </p:sp>
      <p:sp>
        <p:nvSpPr>
          <p:cNvPr id="46086" name="Text Box 3"/>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0" algn="l"/>
                <a:tab pos="455750" algn="l"/>
                <a:tab pos="911501" algn="l"/>
                <a:tab pos="1367251" algn="l"/>
                <a:tab pos="1823001" algn="l"/>
                <a:tab pos="2280346" algn="l"/>
                <a:tab pos="2736096" algn="l"/>
                <a:tab pos="3191846" algn="l"/>
                <a:tab pos="3647596" algn="l"/>
                <a:tab pos="4103347" algn="l"/>
                <a:tab pos="4560690" algn="l"/>
                <a:tab pos="5016440" algn="l"/>
                <a:tab pos="5472191" algn="l"/>
                <a:tab pos="5927941" algn="l"/>
                <a:tab pos="6385285" algn="l"/>
                <a:tab pos="6841036" algn="l"/>
                <a:tab pos="7296786" algn="l"/>
                <a:tab pos="7752536" algn="l"/>
                <a:tab pos="8208286" algn="l"/>
                <a:tab pos="8665630" algn="l"/>
                <a:tab pos="9121380" algn="l"/>
              </a:tabLst>
            </a:pPr>
            <a:r>
              <a:rPr lang="en-US" sz="1300" dirty="0">
                <a:ea typeface="DejaVu Sans" charset="0"/>
                <a:cs typeface="DejaVu Sans" charset="0"/>
              </a:rPr>
              <a:t>The three figures on the left show time series of ZHD (bottom), ZWD (middle), and ZTD (top) simulated from a MM5 3-km model simulation of a squall line. The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4"/>
          <p:cNvSpPr>
            <a:spLocks noGrp="1" noChangeArrowheads="1"/>
          </p:cNvSpPr>
          <p:nvPr>
            <p:ph type="hdr" sz="quarter"/>
          </p:nvPr>
        </p:nvSpPr>
        <p:spPr>
          <a:noFill/>
        </p:spPr>
        <p:txBody>
          <a:bodyPr/>
          <a:lstStyle/>
          <a:p>
            <a:r>
              <a:rPr lang="en-GB"/>
              <a:t>WGS-84 Seminar and Workshop</a:t>
            </a:r>
          </a:p>
          <a:p>
            <a:endParaRPr lang="en-GB"/>
          </a:p>
        </p:txBody>
      </p:sp>
      <p:sp>
        <p:nvSpPr>
          <p:cNvPr id="48131" name="Rectangle 5"/>
          <p:cNvSpPr>
            <a:spLocks noGrp="1" noChangeArrowheads="1"/>
          </p:cNvSpPr>
          <p:nvPr>
            <p:ph type="dt" sz="quarter" idx="1"/>
          </p:nvPr>
        </p:nvSpPr>
        <p:spPr>
          <a:noFill/>
        </p:spPr>
        <p:txBody>
          <a:bodyPr/>
          <a:lstStyle/>
          <a:p>
            <a:r>
              <a:rPr lang="en-GB"/>
              <a:t>San Salvador</a:t>
            </a:r>
          </a:p>
          <a:p>
            <a:endParaRPr lang="en-GB"/>
          </a:p>
        </p:txBody>
      </p:sp>
      <p:sp>
        <p:nvSpPr>
          <p:cNvPr id="48132" name="Rectangle 9"/>
          <p:cNvSpPr>
            <a:spLocks noGrp="1" noChangeArrowheads="1"/>
          </p:cNvSpPr>
          <p:nvPr>
            <p:ph type="sldNum" sz="quarter" idx="5"/>
          </p:nvPr>
        </p:nvSpPr>
        <p:spPr>
          <a:noFill/>
        </p:spPr>
        <p:txBody>
          <a:bodyPr/>
          <a:lstStyle/>
          <a:p>
            <a:r>
              <a:rPr lang="en-GB"/>
              <a:t>Page No. </a:t>
            </a:r>
            <a:fld id="{335487C7-DF7A-4744-A715-B29543621183}" type="slidenum">
              <a:rPr lang="en-GB"/>
              <a:pPr/>
              <a:t>14</a:t>
            </a:fld>
            <a:endParaRPr lang="en-GB"/>
          </a:p>
        </p:txBody>
      </p:sp>
      <p:sp>
        <p:nvSpPr>
          <p:cNvPr id="48133" name="Text Box 1026"/>
          <p:cNvSpPr txBox="1">
            <a:spLocks noChangeArrowheads="1"/>
          </p:cNvSpPr>
          <p:nvPr/>
        </p:nvSpPr>
        <p:spPr bwMode="auto">
          <a:xfrm>
            <a:off x="1152792" y="691953"/>
            <a:ext cx="4555592" cy="3418213"/>
          </a:xfrm>
          <a:prstGeom prst="rect">
            <a:avLst/>
          </a:prstGeom>
          <a:solidFill>
            <a:srgbClr val="FFFFFF"/>
          </a:solidFill>
          <a:ln w="9525">
            <a:solidFill>
              <a:srgbClr val="000000"/>
            </a:solidFill>
            <a:miter lim="800000"/>
            <a:headEnd/>
            <a:tailEnd/>
          </a:ln>
        </p:spPr>
        <p:txBody>
          <a:bodyPr wrap="none" lIns="91218" tIns="45610" rIns="91218" bIns="45610" anchor="ctr">
            <a:prstTxWarp prst="textNoShape">
              <a:avLst/>
            </a:prstTxWarp>
          </a:bodyPr>
          <a:lstStyle/>
          <a:p>
            <a:endParaRPr lang="en-US"/>
          </a:p>
        </p:txBody>
      </p:sp>
      <p:sp>
        <p:nvSpPr>
          <p:cNvPr id="48134" name="Text Box 1027"/>
          <p:cNvSpPr>
            <a:spLocks noGrp="1" noChangeArrowheads="1"/>
          </p:cNvSpPr>
          <p:nvPr>
            <p:ph type="body"/>
          </p:nvPr>
        </p:nvSpPr>
        <p:spPr>
          <a:xfrm>
            <a:off x="914612" y="4340284"/>
            <a:ext cx="5027188" cy="4118156"/>
          </a:xfrm>
          <a:solidFill>
            <a:srgbClr val="FFFFFF"/>
          </a:solidFill>
          <a:ln w="9360">
            <a:solidFill>
              <a:srgbClr val="000000"/>
            </a:solidFill>
          </a:ln>
        </p:spPr>
        <p:txBody>
          <a:bodyPr lIns="82042" tIns="41021" rIns="82042" bIns="41021"/>
          <a:lstStyle/>
          <a:p>
            <a:pPr>
              <a:spcBef>
                <a:spcPts val="452"/>
              </a:spcBef>
              <a:tabLst>
                <a:tab pos="721871" algn="l"/>
                <a:tab pos="1443740" algn="l"/>
                <a:tab pos="2165611" algn="l"/>
                <a:tab pos="2887481" algn="l"/>
                <a:tab pos="3609352" algn="l"/>
                <a:tab pos="4332815" algn="l"/>
                <a:tab pos="5054685" algn="l"/>
              </a:tabLst>
            </a:pPr>
            <a:r>
              <a:rPr lang="en-US" sz="2200" dirty="0">
                <a:latin typeface="Arial" charset="0"/>
                <a:ea typeface="DejaVu Sans" charset="0"/>
                <a:cs typeface="DejaVu Sans" charset="0"/>
              </a:rPr>
              <a:t>GOES 8 image at 1309 UTC  and GPS PW/SW for station BURB</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r>
              <a:rPr lang="en-US" baseline="0" dirty="0" smtClean="0"/>
              <a:t> of systematic direction for residuals that may be related to local topography and weather conditions.</a:t>
            </a:r>
            <a:endParaRPr lang="en-US" dirty="0"/>
          </a:p>
        </p:txBody>
      </p:sp>
      <p:sp>
        <p:nvSpPr>
          <p:cNvPr id="4" name="Slide Number Placeholder 3"/>
          <p:cNvSpPr>
            <a:spLocks noGrp="1"/>
          </p:cNvSpPr>
          <p:nvPr>
            <p:ph type="sldNum" sz="quarter" idx="10"/>
          </p:nvPr>
        </p:nvSpPr>
        <p:spPr/>
        <p:txBody>
          <a:bodyPr/>
          <a:lstStyle/>
          <a:p>
            <a:fld id="{DAC5B826-FFEF-3144-99AA-E7AF23CAD158}" type="slidenum">
              <a:rPr lang="en-US" smtClean="0"/>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4"/>
          <p:cNvSpPr>
            <a:spLocks noGrp="1" noChangeArrowheads="1"/>
          </p:cNvSpPr>
          <p:nvPr>
            <p:ph type="hdr" sz="quarter"/>
          </p:nvPr>
        </p:nvSpPr>
        <p:spPr>
          <a:noFill/>
        </p:spPr>
        <p:txBody>
          <a:bodyPr/>
          <a:lstStyle/>
          <a:p>
            <a:r>
              <a:rPr lang="en-GB"/>
              <a:t>WGS-84 Seminar and Workshop</a:t>
            </a:r>
          </a:p>
          <a:p>
            <a:endParaRPr lang="en-GB"/>
          </a:p>
        </p:txBody>
      </p:sp>
      <p:sp>
        <p:nvSpPr>
          <p:cNvPr id="50179" name="Rectangle 5"/>
          <p:cNvSpPr>
            <a:spLocks noGrp="1" noChangeArrowheads="1"/>
          </p:cNvSpPr>
          <p:nvPr>
            <p:ph type="dt" sz="quarter" idx="1"/>
          </p:nvPr>
        </p:nvSpPr>
        <p:spPr>
          <a:noFill/>
        </p:spPr>
        <p:txBody>
          <a:bodyPr/>
          <a:lstStyle/>
          <a:p>
            <a:r>
              <a:rPr lang="en-GB"/>
              <a:t>San Salvador</a:t>
            </a:r>
          </a:p>
          <a:p>
            <a:endParaRPr lang="en-GB"/>
          </a:p>
        </p:txBody>
      </p:sp>
      <p:sp>
        <p:nvSpPr>
          <p:cNvPr id="50180" name="Rectangle 9"/>
          <p:cNvSpPr>
            <a:spLocks noGrp="1" noChangeArrowheads="1"/>
          </p:cNvSpPr>
          <p:nvPr>
            <p:ph type="sldNum" sz="quarter" idx="5"/>
          </p:nvPr>
        </p:nvSpPr>
        <p:spPr>
          <a:noFill/>
        </p:spPr>
        <p:txBody>
          <a:bodyPr/>
          <a:lstStyle/>
          <a:p>
            <a:r>
              <a:rPr lang="en-GB"/>
              <a:t>Page No. </a:t>
            </a:r>
            <a:fld id="{CD159306-BAA4-C246-8476-9D9ED27CD00F}" type="slidenum">
              <a:rPr lang="en-GB"/>
              <a:pPr/>
              <a:t>17</a:t>
            </a:fld>
            <a:endParaRPr lang="en-GB"/>
          </a:p>
        </p:txBody>
      </p:sp>
      <p:sp>
        <p:nvSpPr>
          <p:cNvPr id="50181" name="Text Box 2"/>
          <p:cNvSpPr txBox="1">
            <a:spLocks noChangeArrowheads="1"/>
          </p:cNvSpPr>
          <p:nvPr/>
        </p:nvSpPr>
        <p:spPr bwMode="auto">
          <a:xfrm>
            <a:off x="3885512" y="8686960"/>
            <a:ext cx="2972488" cy="457040"/>
          </a:xfrm>
          <a:prstGeom prst="rect">
            <a:avLst/>
          </a:prstGeom>
          <a:noFill/>
          <a:ln w="9525">
            <a:noFill/>
            <a:round/>
            <a:headEnd/>
            <a:tailEnd/>
          </a:ln>
        </p:spPr>
        <p:txBody>
          <a:bodyPr lIns="80750" tIns="41990" rIns="80750" bIns="41990" anchor="b">
            <a:prstTxWarp prst="textNoShape">
              <a:avLst/>
            </a:prstTxWarp>
          </a:bodyPr>
          <a:lstStyle/>
          <a:p>
            <a:pPr algn="r" defTabSz="409538">
              <a:tabLst>
                <a:tab pos="648568" algn="l"/>
                <a:tab pos="1297135" algn="l"/>
                <a:tab pos="1947297" algn="l"/>
                <a:tab pos="2597458" algn="l"/>
              </a:tabLst>
            </a:pPr>
            <a:fld id="{C8D3A732-F0B7-BE40-941A-6B7B8C15978B}" type="slidenum">
              <a:rPr lang="en-US" sz="1100">
                <a:solidFill>
                  <a:srgbClr val="000000"/>
                </a:solidFill>
                <a:latin typeface="Arial" charset="0"/>
                <a:ea typeface="DejaVu Sans" charset="0"/>
                <a:cs typeface="DejaVu Sans" charset="0"/>
              </a:rPr>
              <a:pPr algn="r" defTabSz="409538">
                <a:tabLst>
                  <a:tab pos="648568" algn="l"/>
                  <a:tab pos="1297135" algn="l"/>
                  <a:tab pos="1947297" algn="l"/>
                  <a:tab pos="2597458" algn="l"/>
                </a:tabLst>
              </a:pPr>
              <a:t>17</a:t>
            </a:fld>
            <a:endParaRPr lang="en-US" sz="1100" dirty="0">
              <a:solidFill>
                <a:srgbClr val="000000"/>
              </a:solidFill>
              <a:latin typeface="Arial" charset="0"/>
              <a:ea typeface="DejaVu Sans" charset="0"/>
              <a:cs typeface="DejaVu Sans" charset="0"/>
            </a:endParaRPr>
          </a:p>
        </p:txBody>
      </p:sp>
      <p:sp>
        <p:nvSpPr>
          <p:cNvPr id="50182" name="Text Box 3"/>
          <p:cNvSpPr txBox="1">
            <a:spLocks noChangeArrowheads="1"/>
          </p:cNvSpPr>
          <p:nvPr/>
        </p:nvSpPr>
        <p:spPr bwMode="auto">
          <a:xfrm>
            <a:off x="1143265" y="685561"/>
            <a:ext cx="4571471" cy="3429400"/>
          </a:xfrm>
          <a:prstGeom prst="rect">
            <a:avLst/>
          </a:prstGeom>
          <a:solidFill>
            <a:srgbClr val="FFFFFF"/>
          </a:solidFill>
          <a:ln w="9525">
            <a:solidFill>
              <a:srgbClr val="000000"/>
            </a:solidFill>
            <a:miter lim="800000"/>
            <a:headEnd/>
            <a:tailEnd/>
          </a:ln>
        </p:spPr>
        <p:txBody>
          <a:bodyPr wrap="none" lIns="91218" tIns="45610" rIns="91218" bIns="45610" anchor="ctr">
            <a:prstTxWarp prst="textNoShape">
              <a:avLst/>
            </a:prstTxWarp>
          </a:bodyPr>
          <a:lstStyle/>
          <a:p>
            <a:endParaRPr lang="en-US"/>
          </a:p>
        </p:txBody>
      </p:sp>
      <p:sp>
        <p:nvSpPr>
          <p:cNvPr id="50183" name="Text Box 4"/>
          <p:cNvSpPr>
            <a:spLocks noGrp="1" noChangeArrowheads="1"/>
          </p:cNvSpPr>
          <p:nvPr>
            <p:ph type="body"/>
          </p:nvPr>
        </p:nvSpPr>
        <p:spPr>
          <a:xfrm>
            <a:off x="914612" y="4341882"/>
            <a:ext cx="5028777" cy="4116558"/>
          </a:xfrm>
          <a:solidFill>
            <a:srgbClr val="FFFFFF"/>
          </a:solidFill>
          <a:ln w="9360">
            <a:solidFill>
              <a:srgbClr val="000000"/>
            </a:solidFill>
          </a:ln>
        </p:spPr>
        <p:txBody>
          <a:bodyPr lIns="82042" tIns="41021" rIns="82042" bIns="41021">
            <a:normAutofit lnSpcReduction="10000"/>
          </a:bodyPr>
          <a:lstStyle/>
          <a:p>
            <a:pPr>
              <a:spcBef>
                <a:spcPts val="452"/>
              </a:spcBef>
              <a:tabLst>
                <a:tab pos="721871" algn="l"/>
                <a:tab pos="1443740" algn="l"/>
                <a:tab pos="2165611" algn="l"/>
                <a:tab pos="2887481" algn="l"/>
                <a:tab pos="3609352" algn="l"/>
                <a:tab pos="4332815" algn="l"/>
                <a:tab pos="5054685" algn="l"/>
              </a:tabLst>
            </a:pPr>
            <a:r>
              <a:rPr lang="en-US" sz="2200" dirty="0">
                <a:latin typeface="Arial" charset="0"/>
                <a:ea typeface="DejaVu Sans" charset="0"/>
                <a:cs typeface="DejaVu Sans" charset="0"/>
              </a:rPr>
              <a:t>The map on the lower left shows </a:t>
            </a:r>
            <a:r>
              <a:rPr lang="en-US" sz="2200" dirty="0" err="1">
                <a:latin typeface="Arial" charset="0"/>
                <a:ea typeface="DejaVu Sans" charset="0"/>
                <a:cs typeface="DejaVu Sans" charset="0"/>
              </a:rPr>
              <a:t>Suominet</a:t>
            </a:r>
            <a:r>
              <a:rPr lang="en-US" sz="2200" dirty="0">
                <a:latin typeface="Arial" charset="0"/>
                <a:ea typeface="DejaVu Sans" charset="0"/>
                <a:cs typeface="DejaVu Sans" charset="0"/>
              </a:rPr>
              <a:t> GPS stations (in blue), and locations of hurricane landfall from 2003-2005. The </a:t>
            </a:r>
            <a:r>
              <a:rPr lang="en-US" sz="2200" dirty="0" err="1">
                <a:latin typeface="Arial" charset="0"/>
                <a:ea typeface="DejaVu Sans" charset="0"/>
                <a:cs typeface="DejaVu Sans" charset="0"/>
              </a:rPr>
              <a:t>scatterplot</a:t>
            </a:r>
            <a:r>
              <a:rPr lang="en-US" sz="2200" dirty="0">
                <a:latin typeface="Arial" charset="0"/>
                <a:ea typeface="DejaVu Sans" charset="0"/>
                <a:cs typeface="DejaVu Sans" charset="0"/>
              </a:rPr>
              <a:t> on the upper right shows the correlation between GPS PW and drop in surface pressure (1013 - </a:t>
            </a:r>
            <a:r>
              <a:rPr lang="en-US" sz="2200" dirty="0" err="1">
                <a:latin typeface="Arial" charset="0"/>
                <a:ea typeface="DejaVu Sans" charset="0"/>
                <a:cs typeface="DejaVu Sans" charset="0"/>
              </a:rPr>
              <a:t>Surf_Press</a:t>
            </a:r>
            <a:r>
              <a:rPr lang="en-US" sz="2200" dirty="0">
                <a:latin typeface="Arial" charset="0"/>
                <a:ea typeface="DejaVu Sans" charset="0"/>
                <a:cs typeface="DejaVu Sans" charset="0"/>
              </a:rPr>
              <a:t>) for stations within 200km of hurricane landfall. The correlation between PW and surface pressure is -0.71. This high correlation is a positive sign that GPS PW can be  used to improve intensity forecasts.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7788D95-0C69-9F46-812E-18BE2E8C8B54}" type="slidenum">
              <a:rPr lang="en-US"/>
              <a:pPr/>
              <a:t>18</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68A5B3F-B4AD-B14A-9DFB-FE304FE49A24}" type="slidenum">
              <a:rPr lang="en-US"/>
              <a:pPr/>
              <a:t>19</a:t>
            </a:fld>
            <a:endParaRPr lang="en-US"/>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Problem is that the distribution of satellites on sky for different latitudes creates a bias in</a:t>
            </a:r>
            <a:r>
              <a:rPr lang="en-US" dirty="0" smtClean="0"/>
              <a:t> height</a:t>
            </a:r>
            <a:r>
              <a:rPr lang="en-US" baseline="0" dirty="0" smtClean="0"/>
              <a:t> estimates.</a:t>
            </a:r>
            <a:endParaRPr lang="en-US" dirty="0" smtClean="0"/>
          </a:p>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529C4B2-00E0-4441-B24B-7404D730C92D}" type="slidenum">
              <a:rPr lang="en-US"/>
              <a:pPr/>
              <a:t>20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F3B0F91F-042C-084A-B472-2E465C3326F4}" type="slidenum">
              <a:rPr lang="en-US"/>
              <a:pPr/>
              <a:t>21</a:t>
            </a:fld>
            <a:endParaRPr lang="en-US"/>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10-day span of ZD estimates from GAMIT at 4 stations, showing…</a:t>
            </a:r>
          </a:p>
          <a:p>
            <a:pPr eaLnBrk="1" hangingPunct="1"/>
            <a:endParaRPr lang="en-US" dirty="0"/>
          </a:p>
          <a:p>
            <a:pPr eaLnBrk="1" hangingPunct="1"/>
            <a:r>
              <a:rPr lang="en-US" dirty="0"/>
              <a:t>DIFFERENCES in ZTD (red) </a:t>
            </a:r>
            <a:r>
              <a:rPr lang="en-US" dirty="0" err="1"/>
              <a:t>vs</a:t>
            </a:r>
            <a:r>
              <a:rPr lang="en-US" dirty="0"/>
              <a:t> differences (ERROR) in pressure (black)</a:t>
            </a:r>
          </a:p>
          <a:p>
            <a:pPr eaLnBrk="1" hangingPunct="1"/>
            <a:r>
              <a:rPr lang="en-US" dirty="0"/>
              <a:t> NOTE high correlation. </a:t>
            </a:r>
            <a:r>
              <a:rPr lang="en-US" dirty="0" smtClean="0"/>
              <a:t> </a:t>
            </a:r>
          </a:p>
          <a:p>
            <a:pPr eaLnBrk="1" hangingPunct="1"/>
            <a:endParaRPr lang="en-US" dirty="0" smtClean="0"/>
          </a:p>
          <a:p>
            <a:pPr eaLnBrk="1" hangingPunct="1"/>
            <a:endParaRPr lang="en-US" dirty="0" smtClean="0"/>
          </a:p>
          <a:p>
            <a:pPr eaLnBrk="1" hangingPunct="1"/>
            <a:r>
              <a:rPr lang="en-US" dirty="0" smtClean="0"/>
              <a:t>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hdr" sz="quarter"/>
          </p:nvPr>
        </p:nvSpPr>
        <p:spPr>
          <a:noFill/>
        </p:spPr>
        <p:txBody>
          <a:bodyPr/>
          <a:lstStyle/>
          <a:p>
            <a:r>
              <a:rPr lang="en-GB" i="0"/>
              <a:t>WGS-84 Seminar and Workshop</a:t>
            </a:r>
          </a:p>
          <a:p>
            <a:endParaRPr lang="en-GB"/>
          </a:p>
        </p:txBody>
      </p:sp>
      <p:sp>
        <p:nvSpPr>
          <p:cNvPr id="47107" name="Rectangle 5"/>
          <p:cNvSpPr>
            <a:spLocks noGrp="1" noChangeArrowheads="1"/>
          </p:cNvSpPr>
          <p:nvPr>
            <p:ph type="dt" sz="quarter"/>
          </p:nvPr>
        </p:nvSpPr>
        <p:spPr>
          <a:noFill/>
        </p:spPr>
        <p:txBody>
          <a:bodyPr/>
          <a:lstStyle/>
          <a:p>
            <a:r>
              <a:rPr lang="en-GB" i="0"/>
              <a:t>San Salvador</a:t>
            </a:r>
          </a:p>
          <a:p>
            <a:endParaRPr lang="en-GB"/>
          </a:p>
        </p:txBody>
      </p:sp>
      <p:sp>
        <p:nvSpPr>
          <p:cNvPr id="47108" name="Rectangle 9"/>
          <p:cNvSpPr>
            <a:spLocks noGrp="1" noChangeArrowheads="1"/>
          </p:cNvSpPr>
          <p:nvPr>
            <p:ph type="sldNum" sz="quarter"/>
          </p:nvPr>
        </p:nvSpPr>
        <p:spPr>
          <a:noFill/>
        </p:spPr>
        <p:txBody>
          <a:bodyPr/>
          <a:lstStyle/>
          <a:p>
            <a:r>
              <a:rPr lang="en-GB"/>
              <a:t>Page No. </a:t>
            </a:r>
            <a:fld id="{CD454740-4E67-D546-B6DC-044540B8F9F8}" type="slidenum">
              <a:rPr lang="en-GB"/>
              <a:pPr/>
              <a:t>22</a:t>
            </a:fld>
            <a:endParaRPr lang="en-GB"/>
          </a:p>
        </p:txBody>
      </p:sp>
      <p:sp>
        <p:nvSpPr>
          <p:cNvPr id="47109" name="Rectangle 2"/>
          <p:cNvSpPr>
            <a:spLocks noGrp="1" noRot="1" noChangeAspect="1" noChangeArrowheads="1" noTextEdit="1"/>
          </p:cNvSpPr>
          <p:nvPr>
            <p:ph type="sldImg"/>
          </p:nvPr>
        </p:nvSpPr>
        <p:spPr>
          <a:xfrm>
            <a:off x="1143000" y="685800"/>
            <a:ext cx="4573588" cy="3429000"/>
          </a:xfrm>
          <a:ln/>
        </p:spPr>
      </p:sp>
      <p:sp>
        <p:nvSpPr>
          <p:cNvPr id="47110" name="Rectangle 3"/>
          <p:cNvSpPr>
            <a:spLocks noGrp="1" noChangeArrowheads="1"/>
          </p:cNvSpPr>
          <p:nvPr>
            <p:ph type="body" idx="1"/>
          </p:nvPr>
        </p:nvSpPr>
        <p:spPr>
          <a:xfrm>
            <a:off x="914400" y="4343520"/>
            <a:ext cx="5029200" cy="4114246"/>
          </a:xfrm>
          <a:solidFill>
            <a:srgbClr val="FFFFFF"/>
          </a:solidFill>
          <a:ln>
            <a:solidFill>
              <a:srgbClr val="000000"/>
            </a:solidFill>
            <a:miter lim="800000"/>
          </a:ln>
        </p:spPr>
        <p:txBody>
          <a:bodyPr lIns="91998" tIns="45999" rIns="91998" bIns="45999"/>
          <a:lstStyle/>
          <a:p>
            <a:r>
              <a:rPr lang="en-US"/>
              <a:t>The only loading effect we currently account for in our processing are those from ocean tides.   For these the current models are quite good for most parts of the world, but probably inadequate for high latitudes (above the TOPEX altimeter coverage) and around some complicated shorelines.   (High local tides do not mean large errors, however, because it’s the total mass of the water that matters.)   </a:t>
            </a:r>
          </a:p>
          <a:p>
            <a:endParaRPr lang="en-US"/>
          </a:p>
          <a:p>
            <a:r>
              <a:rPr lang="en-US"/>
              <a:t>This map is taken from a paper by Danan Dong (former MIT student) and his colleagues at JPL, Scripps, and GSI in Japan.  They estimated annual and semi-annual terms in vertical GPS station position and attempted to match these with predicted motions derived from a variety of sources.  They could not obtain sufficient correlation overall to validate the models, but they’ve given us rough estimates of the amplitudes and geographical distribution of the induced displacements.  </a:t>
            </a:r>
          </a:p>
          <a:p>
            <a:endParaRPr lang="en-US"/>
          </a:p>
          <a:p>
            <a:r>
              <a:rPr lang="en-US"/>
              <a:t>Tom Herring, with Tonie VanDam first detected atmospheric loading effects in VLBI data 10 years ago but neither the global pressure fields nor the data coverage were sufficient to develop and test good models.   There’s now an operational program to use the NCEP and European Center analyses to compute loading corrections on a global grid and we’re planning to test these in our GPS analyses over the next few months.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6D16F0E-E8B0-2040-AD9B-C245A0EC1B39}" type="slidenum">
              <a:rPr lang="en-US"/>
              <a:pPr/>
              <a:t>23</a:t>
            </a:fld>
            <a:endParaRPr lang="en-US"/>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The next three slides are from a study by Leonid Petrov and Jean-Paul Boy at Goddard to repeat the Herring and VanDam study with current pressure fields and VLBI data.  This slide shows a 3-year time series  and spectra for vertical and horizontal loading at </a:t>
            </a:r>
            <a:r>
              <a:rPr lang="en-US" b="1"/>
              <a:t>low latitudes</a:t>
            </a:r>
            <a:r>
              <a:rPr lang="en-US"/>
              <a:t>  The horizontal signal is quite small, the vertical is quite detectable with GPS or VLBI measurements.  The dominant signals are diurnal and semi-diurnal (narrow spikes to right), and wide-band annual and semiannual.  There is relatively little power at periods below 10 days.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64035F3-85F7-2B40-8363-309F15D97B12}" type="slidenum">
              <a:rPr lang="en-US"/>
              <a:pPr/>
              <a:t>3</a:t>
            </a:fld>
            <a:endParaRPr lang="en-US"/>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t>Signal prop affects show up in phase residuals – motions do not.</a:t>
            </a:r>
          </a:p>
          <a:p>
            <a:pPr eaLnBrk="1" hangingPunct="1"/>
            <a:r>
              <a:rPr lang="en-US" b="1"/>
              <a:t>Any of these CAN be dominant in height estimates; also can be negligible</a:t>
            </a:r>
          </a:p>
          <a:p>
            <a:pPr eaLnBrk="1" hangingPunct="1"/>
            <a:r>
              <a:rPr lang="en-US" b="1"/>
              <a:t>     all also show up in horizontal </a:t>
            </a:r>
          </a:p>
          <a:p>
            <a:pPr eaLnBrk="1" hangingPunct="1"/>
            <a:endParaRPr lang="en-US" b="1"/>
          </a:p>
          <a:p>
            <a:pPr eaLnBrk="1" hangingPunct="1"/>
            <a:r>
              <a:rPr lang="en-US" b="1"/>
              <a:t>Scattering and monument instability influence site selection</a:t>
            </a:r>
          </a:p>
          <a:p>
            <a:pPr eaLnBrk="1" hangingPunct="1"/>
            <a:r>
              <a:rPr lang="en-US" b="1"/>
              <a:t>Atm and loading influence modeling approach.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F8D775D-C2F4-0749-A799-DA0088844033}" type="slidenum">
              <a:rPr lang="en-US"/>
              <a:pPr/>
              <a:t>24</a:t>
            </a:fld>
            <a:endParaRPr lang="en-US"/>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At mid-latitudes, the circulation of low and high pressure systems with periods of 5-10 days is typical, and the annual and semiannual signal is relatively weak.  (The inverted barometer assumption for the oceanic response may not be valid at these short periods.)  Effect larger and the horizontal signal can be significant.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DA9DB43-0B60-7D43-9506-6BA25C911071}" type="slidenum">
              <a:rPr lang="en-US"/>
              <a:pPr/>
              <a:t>25</a:t>
            </a:fld>
            <a:endParaRPr lang="en-US"/>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The autocorrelation functions tell us a lot about what we should see in the data and how to design our measurements.  We expect to get a lot of cancellation when we’re measuring regional networks of less than 1000 km.  And we will expect to average out a lot of the temporal variation (at mid-latitudes) if we separate measurements of a given station by more than two days. </a:t>
            </a:r>
          </a:p>
          <a:p>
            <a:pPr eaLnBrk="1" hangingPunct="1"/>
            <a:endParaRPr lang="en-US"/>
          </a:p>
          <a:p>
            <a:pPr eaLnBrk="1" hangingPunct="1"/>
            <a:r>
              <a:rPr lang="en-US"/>
              <a:t>LAST SLIDE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EB4BD78-607A-F940-A2BF-3F4079ABAC84}" type="slidenum">
              <a:rPr lang="en-US"/>
              <a:pPr/>
              <a:t>26</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A1507E9-4CC5-CC42-AF1D-BC9C291D59EC}" type="slidenum">
              <a:rPr lang="en-US"/>
              <a:pPr/>
              <a:t>4</a:t>
            </a:fld>
            <a:endParaRPr lang="en-US"/>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Typical time series for a moderately well-behaved continuous site: eastern Oregon (low rainfaill)</a:t>
            </a:r>
          </a:p>
          <a:p>
            <a:pPr eaLnBrk="1" hangingPunct="1"/>
            <a:r>
              <a:rPr lang="en-US"/>
              <a:t>      2 mm horz (best are &lt; 1 mm)   5.5 mm vertical (best are &lt; 3 mm).  </a:t>
            </a:r>
          </a:p>
          <a:p>
            <a:pPr eaLnBrk="1" hangingPunct="1"/>
            <a:r>
              <a:rPr lang="en-US"/>
              <a:t>Height noise could be any combination of the four effects we’re considering . </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r>
              <a:rPr lang="en-US"/>
              <a:t>Ignore here:</a:t>
            </a:r>
          </a:p>
          <a:p>
            <a:pPr eaLnBrk="1" hangingPunct="1"/>
            <a:r>
              <a:rPr lang="en-US"/>
              <a:t>Nearly full continuous time series for BURN (4.5 yrs).  Note the formal (white noise) rate uncertainties are less than 0.1 mm/yr, but the residuals are not random.  We’ll compare these rates with those estimated from a 2-yr subset of the data in the next slide.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BB02A91-E11E-344D-9AD5-387E360CFBDF}" type="slidenum">
              <a:rPr lang="en-US"/>
              <a:pPr/>
              <a:t>5</a:t>
            </a:fld>
            <a:endParaRPr lang="en-US"/>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The first problem we have is that the phase-response pattern of any physical antenna is not spherical.  So the effective phase center ---the point to which you want to refer the location of the ground monument---varies as a function of elevation angle, and hence changes if you use a different minimum cutoff—which can happen when you change receivers or cables because of the change in SNR.  Sometimes, the patterns also vary with azimuth, as with the Leica and Rascal antennas here, but most of the antennas used for high precision work have symmetric patterns.  L1 phase variations for antennas tested by UNAVCO.  Zenith values at the center and values for 10 degrees elevation at the edges.  10 deg L1 phase = 5 mm.  From Rocken et a.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4F40247-D063-5B41-A368-A0DD4E0ECD35}" type="slidenum">
              <a:rPr lang="en-US"/>
              <a:pPr/>
              <a:t>6</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FDB0926C-98BF-954C-A116-32345D4D303F}" type="slidenum">
              <a:rPr lang="en-US"/>
              <a:pPr/>
              <a:t>7</a:t>
            </a:fld>
            <a:endParaRPr lang="en-US"/>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Review of sky plots:  North to the right; red lines are satellite paths in the sky; green and red for positive and negative residuals (sign not important, visual aid); red bar is scale (10 mm).  Plots are for the same 12-hour period on two successive days. Repeating high-frequency patterns are multipath; patterns that do not repeat are water vapor.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A9F1F55-6D3C-624C-816B-A19C4F52F29A}" type="slidenum">
              <a:rPr lang="en-US"/>
              <a:pPr/>
              <a:t>8</a:t>
            </a:fld>
            <a:endParaRPr lang="en-US"/>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Review of phase vs elevation plots: black dots are the residuals (as in last slide) with all satellites lumped together and plotted versus height above the horizon.  Red line is the mean; green lines are GAMIT’s model for weighting the observations. Mutlipath and lower-frequency signal scattering (reflections within the antenna + mount) are a function of the type of mount, height above the ground, and the reflective environment around the antenna. We now routinely create phase vs elevation plots in all of our processing.  Here are two examples from continuous stations from the west US,  The top one is a new PBO station in Eastern Washington.  Except for the thin rods supporting the antenna, the support and the area around the antenna is “clean”, and the phase pattern quite flat.  An older continuous station, mounted on a pillar. Note the low-frequency reflections at low elevation angles, indicative of higher multipath and/or an inadequate model for the antenna (+ mount) phase center variations. </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D244891-3E5D-9F47-88B5-928373951F0B}" type="slidenum">
              <a:rPr lang="en-US"/>
              <a:pPr/>
              <a:t>10</a:t>
            </a:fld>
            <a:endParaRPr lang="en-US"/>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The GPS research group at Harvard noticed that the height they estimated for the pillar at the Haystack Observatory (near Boston) was sensitive to the cutoff angle they used in their processing (upper right).  The phase vs elevation plot (upper left) show swhy: notice the bend in the curve, indicative of a poor model for the antenna phase center variations.  They related the pattern not the antenna itself but to the metal plate imbedded in the top of the concrete pillar. When they put microwave absorbing material beneath the antenna, the pattern flattened and the sensitivity to cutoff angle went away.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88B3D08-DF22-514C-9AB1-12413A56B7C0}" type="slidenum">
              <a:rPr lang="en-US"/>
              <a:pPr/>
              <a:t>11</a:t>
            </a:fld>
            <a:endParaRPr lang="en-US"/>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This model for the period of reflections as a function of height of the antenna illustrates the problem when an antenna is mounted within about a wavelength of a reflective surface. For an antenna mounted 1-2 m above the surface, the variations will be of the order of minutes, and tend to have low, though still significant correlatations with the signature of the station’s coordinates and the atmospheric delay.  Once you get within a half-meter, though, the longer period variations are a real problem.  And this is even without taking into account the interaction with the antenna structure.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01/10/12</a:t>
            </a:r>
            <a:endParaRPr lang="en-US"/>
          </a:p>
        </p:txBody>
      </p:sp>
      <p:sp>
        <p:nvSpPr>
          <p:cNvPr id="5" name="Footer Placeholder 4"/>
          <p:cNvSpPr>
            <a:spLocks noGrp="1"/>
          </p:cNvSpPr>
          <p:nvPr>
            <p:ph type="ftr" sz="quarter" idx="11"/>
          </p:nvPr>
        </p:nvSpPr>
        <p:spPr/>
        <p:txBody>
          <a:bodyPr/>
          <a:lstStyle/>
          <a:p>
            <a:r>
              <a:rPr lang="en-US" smtClean="0"/>
              <a:t>Modeling Details Lec04</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01/10/12</a:t>
            </a:r>
            <a:endParaRPr lang="en-US"/>
          </a:p>
        </p:txBody>
      </p:sp>
      <p:sp>
        <p:nvSpPr>
          <p:cNvPr id="5" name="Footer Placeholder 4"/>
          <p:cNvSpPr>
            <a:spLocks noGrp="1"/>
          </p:cNvSpPr>
          <p:nvPr>
            <p:ph type="ftr" sz="quarter" idx="11"/>
          </p:nvPr>
        </p:nvSpPr>
        <p:spPr/>
        <p:txBody>
          <a:bodyPr/>
          <a:lstStyle/>
          <a:p>
            <a:r>
              <a:rPr lang="en-US" smtClean="0"/>
              <a:t>Modeling Details Lec04</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01/10/12</a:t>
            </a:r>
            <a:endParaRPr lang="en-US"/>
          </a:p>
        </p:txBody>
      </p:sp>
      <p:sp>
        <p:nvSpPr>
          <p:cNvPr id="5" name="Footer Placeholder 4"/>
          <p:cNvSpPr>
            <a:spLocks noGrp="1"/>
          </p:cNvSpPr>
          <p:nvPr>
            <p:ph type="ftr" sz="quarter" idx="11"/>
          </p:nvPr>
        </p:nvSpPr>
        <p:spPr/>
        <p:txBody>
          <a:bodyPr/>
          <a:lstStyle/>
          <a:p>
            <a:r>
              <a:rPr lang="en-US" smtClean="0"/>
              <a:t>Modeling Details Lec04</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01/10/12</a:t>
            </a:r>
            <a:endParaRPr lang="en-US"/>
          </a:p>
        </p:txBody>
      </p:sp>
      <p:sp>
        <p:nvSpPr>
          <p:cNvPr id="5" name="Footer Placeholder 4"/>
          <p:cNvSpPr>
            <a:spLocks noGrp="1"/>
          </p:cNvSpPr>
          <p:nvPr>
            <p:ph type="ftr" sz="quarter" idx="11"/>
          </p:nvPr>
        </p:nvSpPr>
        <p:spPr/>
        <p:txBody>
          <a:bodyPr/>
          <a:lstStyle/>
          <a:p>
            <a:r>
              <a:rPr lang="en-US" smtClean="0"/>
              <a:t>Modeling Details Lec04</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01/10/12</a:t>
            </a:r>
            <a:endParaRPr lang="en-US"/>
          </a:p>
        </p:txBody>
      </p:sp>
      <p:sp>
        <p:nvSpPr>
          <p:cNvPr id="5" name="Footer Placeholder 4"/>
          <p:cNvSpPr>
            <a:spLocks noGrp="1"/>
          </p:cNvSpPr>
          <p:nvPr>
            <p:ph type="ftr" sz="quarter" idx="11"/>
          </p:nvPr>
        </p:nvSpPr>
        <p:spPr/>
        <p:txBody>
          <a:bodyPr/>
          <a:lstStyle/>
          <a:p>
            <a:r>
              <a:rPr lang="en-US" smtClean="0"/>
              <a:t>Modeling Details Lec04</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01/10/12</a:t>
            </a:r>
            <a:endParaRPr lang="en-US"/>
          </a:p>
        </p:txBody>
      </p:sp>
      <p:sp>
        <p:nvSpPr>
          <p:cNvPr id="6" name="Footer Placeholder 5"/>
          <p:cNvSpPr>
            <a:spLocks noGrp="1"/>
          </p:cNvSpPr>
          <p:nvPr>
            <p:ph type="ftr" sz="quarter" idx="11"/>
          </p:nvPr>
        </p:nvSpPr>
        <p:spPr/>
        <p:txBody>
          <a:bodyPr/>
          <a:lstStyle/>
          <a:p>
            <a:r>
              <a:rPr lang="en-US" smtClean="0"/>
              <a:t>Modeling Details Lec04</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01/10/12</a:t>
            </a:r>
            <a:endParaRPr lang="en-US"/>
          </a:p>
        </p:txBody>
      </p:sp>
      <p:sp>
        <p:nvSpPr>
          <p:cNvPr id="8" name="Footer Placeholder 7"/>
          <p:cNvSpPr>
            <a:spLocks noGrp="1"/>
          </p:cNvSpPr>
          <p:nvPr>
            <p:ph type="ftr" sz="quarter" idx="11"/>
          </p:nvPr>
        </p:nvSpPr>
        <p:spPr/>
        <p:txBody>
          <a:bodyPr/>
          <a:lstStyle/>
          <a:p>
            <a:r>
              <a:rPr lang="en-US" smtClean="0"/>
              <a:t>Modeling Details Lec04</a:t>
            </a:r>
            <a:endParaRPr lang="en-US"/>
          </a:p>
        </p:txBody>
      </p:sp>
      <p:sp>
        <p:nvSpPr>
          <p:cNvPr id="9" name="Slide Number Placeholder 8"/>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01/10/12</a:t>
            </a:r>
            <a:endParaRPr lang="en-US"/>
          </a:p>
        </p:txBody>
      </p:sp>
      <p:sp>
        <p:nvSpPr>
          <p:cNvPr id="4" name="Footer Placeholder 3"/>
          <p:cNvSpPr>
            <a:spLocks noGrp="1"/>
          </p:cNvSpPr>
          <p:nvPr>
            <p:ph type="ftr" sz="quarter" idx="11"/>
          </p:nvPr>
        </p:nvSpPr>
        <p:spPr/>
        <p:txBody>
          <a:bodyPr/>
          <a:lstStyle/>
          <a:p>
            <a:r>
              <a:rPr lang="en-US" smtClean="0"/>
              <a:t>Modeling Details Lec04</a:t>
            </a:r>
            <a:endParaRPr lang="en-US"/>
          </a:p>
        </p:txBody>
      </p:sp>
      <p:sp>
        <p:nvSpPr>
          <p:cNvPr id="5" name="Slide Number Placeholder 4"/>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01/10/12</a:t>
            </a:r>
            <a:endParaRPr lang="en-US"/>
          </a:p>
        </p:txBody>
      </p:sp>
      <p:sp>
        <p:nvSpPr>
          <p:cNvPr id="3" name="Footer Placeholder 2"/>
          <p:cNvSpPr>
            <a:spLocks noGrp="1"/>
          </p:cNvSpPr>
          <p:nvPr>
            <p:ph type="ftr" sz="quarter" idx="11"/>
          </p:nvPr>
        </p:nvSpPr>
        <p:spPr/>
        <p:txBody>
          <a:bodyPr/>
          <a:lstStyle/>
          <a:p>
            <a:r>
              <a:rPr lang="en-US" smtClean="0"/>
              <a:t>Modeling Details Lec04</a:t>
            </a:r>
            <a:endParaRPr lang="en-US"/>
          </a:p>
        </p:txBody>
      </p:sp>
      <p:sp>
        <p:nvSpPr>
          <p:cNvPr id="4" name="Slide Number Placeholder 3"/>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01/10/12</a:t>
            </a:r>
            <a:endParaRPr lang="en-US"/>
          </a:p>
        </p:txBody>
      </p:sp>
      <p:sp>
        <p:nvSpPr>
          <p:cNvPr id="6" name="Footer Placeholder 5"/>
          <p:cNvSpPr>
            <a:spLocks noGrp="1"/>
          </p:cNvSpPr>
          <p:nvPr>
            <p:ph type="ftr" sz="quarter" idx="11"/>
          </p:nvPr>
        </p:nvSpPr>
        <p:spPr/>
        <p:txBody>
          <a:bodyPr/>
          <a:lstStyle/>
          <a:p>
            <a:r>
              <a:rPr lang="en-US" smtClean="0"/>
              <a:t>Modeling Details Lec04</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01/10/12</a:t>
            </a:r>
            <a:endParaRPr lang="en-US"/>
          </a:p>
        </p:txBody>
      </p:sp>
      <p:sp>
        <p:nvSpPr>
          <p:cNvPr id="6" name="Footer Placeholder 5"/>
          <p:cNvSpPr>
            <a:spLocks noGrp="1"/>
          </p:cNvSpPr>
          <p:nvPr>
            <p:ph type="ftr" sz="quarter" idx="11"/>
          </p:nvPr>
        </p:nvSpPr>
        <p:spPr/>
        <p:txBody>
          <a:bodyPr/>
          <a:lstStyle/>
          <a:p>
            <a:r>
              <a:rPr lang="en-US" smtClean="0"/>
              <a:t>Modeling Details Lec04</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01/10/12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Modeling Details Lec04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0029F-1530-E341-B47E-ACE1863AC7B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tah@mit.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GAMIT Modeling Aspects</a:t>
            </a:r>
            <a:br>
              <a:rPr lang="en-US" dirty="0" smtClean="0"/>
            </a:br>
            <a:r>
              <a:rPr lang="en-US" dirty="0" smtClean="0"/>
              <a:t>Lecture 04</a:t>
            </a:r>
            <a:endParaRPr lang="en-US" dirty="0"/>
          </a:p>
        </p:txBody>
      </p:sp>
      <p:sp>
        <p:nvSpPr>
          <p:cNvPr id="3" name="Subtitle 2"/>
          <p:cNvSpPr>
            <a:spLocks noGrp="1"/>
          </p:cNvSpPr>
          <p:nvPr>
            <p:ph type="subTitle" idx="1"/>
          </p:nvPr>
        </p:nvSpPr>
        <p:spPr/>
        <p:txBody>
          <a:bodyPr/>
          <a:lstStyle/>
          <a:p>
            <a:r>
              <a:rPr lang="en-US" dirty="0" smtClean="0"/>
              <a:t>Thomas Herring</a:t>
            </a:r>
          </a:p>
          <a:p>
            <a:r>
              <a:rPr lang="en-US" dirty="0" smtClean="0">
                <a:hlinkClick r:id="rId2"/>
              </a:rPr>
              <a:t>tah@mit.edu</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762000" y="3962400"/>
            <a:ext cx="4876800" cy="1803400"/>
          </a:xfrm>
          <a:prstGeom prst="rect">
            <a:avLst/>
          </a:prstGeom>
          <a:noFill/>
          <a:ln w="9525">
            <a:noFill/>
            <a:miter lim="800000"/>
            <a:headEnd/>
            <a:tailEnd/>
          </a:ln>
        </p:spPr>
        <p:txBody>
          <a:bodyPr>
            <a:prstTxWarp prst="textNoShape">
              <a:avLst/>
            </a:prstTxWarp>
            <a:spAutoFit/>
          </a:bodyPr>
          <a:lstStyle/>
          <a:p>
            <a:r>
              <a:rPr lang="en-US" sz="1600" i="1" dirty="0">
                <a:solidFill>
                  <a:srgbClr val="000000"/>
                </a:solidFill>
              </a:rPr>
              <a:t>Left</a:t>
            </a:r>
            <a:r>
              <a:rPr lang="en-US" sz="1600" dirty="0">
                <a:solidFill>
                  <a:srgbClr val="000000"/>
                </a:solidFill>
              </a:rPr>
              <a:t>: Phase residuals versus elevation for Westford pillar, without (top) and with (bottom) microwave absorber.</a:t>
            </a:r>
          </a:p>
          <a:p>
            <a:endParaRPr lang="en-US" sz="1600" dirty="0">
              <a:solidFill>
                <a:srgbClr val="000000"/>
              </a:solidFill>
            </a:endParaRPr>
          </a:p>
          <a:p>
            <a:r>
              <a:rPr lang="en-US" sz="1600" i="1" dirty="0">
                <a:solidFill>
                  <a:srgbClr val="000000"/>
                </a:solidFill>
              </a:rPr>
              <a:t>Right</a:t>
            </a:r>
            <a:r>
              <a:rPr lang="en-US" sz="1600" dirty="0">
                <a:solidFill>
                  <a:srgbClr val="000000"/>
                </a:solidFill>
              </a:rPr>
              <a:t>: Change in height estimate as a function of minimum elevation angle of observations; solid line is with the unmodified pillar, dashed with microwave absorber added</a:t>
            </a:r>
          </a:p>
        </p:txBody>
      </p:sp>
      <p:pic>
        <p:nvPicPr>
          <p:cNvPr id="39939" name="Picture 3"/>
          <p:cNvPicPr>
            <a:picLocks noChangeAspect="1" noChangeArrowheads="1"/>
          </p:cNvPicPr>
          <p:nvPr/>
        </p:nvPicPr>
        <p:blipFill>
          <a:blip r:embed="rId3"/>
          <a:srcRect/>
          <a:stretch>
            <a:fillRect/>
          </a:stretch>
        </p:blipFill>
        <p:spPr bwMode="auto">
          <a:xfrm>
            <a:off x="4038600" y="457200"/>
            <a:ext cx="4343400" cy="2333625"/>
          </a:xfrm>
          <a:prstGeom prst="rect">
            <a:avLst/>
          </a:prstGeom>
          <a:noFill/>
          <a:ln w="9525">
            <a:noFill/>
            <a:miter lim="800000"/>
            <a:headEnd/>
            <a:tailEnd/>
          </a:ln>
        </p:spPr>
      </p:pic>
      <p:pic>
        <p:nvPicPr>
          <p:cNvPr id="39940" name="Picture 4"/>
          <p:cNvPicPr>
            <a:picLocks noChangeAspect="1" noChangeArrowheads="1"/>
          </p:cNvPicPr>
          <p:nvPr/>
        </p:nvPicPr>
        <p:blipFill>
          <a:blip r:embed="rId4"/>
          <a:srcRect/>
          <a:stretch>
            <a:fillRect/>
          </a:stretch>
        </p:blipFill>
        <p:spPr bwMode="auto">
          <a:xfrm>
            <a:off x="5943600" y="3048000"/>
            <a:ext cx="2011363" cy="2971800"/>
          </a:xfrm>
          <a:prstGeom prst="rect">
            <a:avLst/>
          </a:prstGeom>
          <a:noFill/>
          <a:ln w="9525">
            <a:noFill/>
            <a:miter lim="800000"/>
            <a:headEnd/>
            <a:tailEnd/>
          </a:ln>
        </p:spPr>
      </p:pic>
      <p:pic>
        <p:nvPicPr>
          <p:cNvPr id="39941" name="Picture 5"/>
          <p:cNvPicPr>
            <a:picLocks noChangeAspect="1" noChangeArrowheads="1"/>
          </p:cNvPicPr>
          <p:nvPr/>
        </p:nvPicPr>
        <p:blipFill>
          <a:blip r:embed="rId5"/>
          <a:srcRect/>
          <a:stretch>
            <a:fillRect/>
          </a:stretch>
        </p:blipFill>
        <p:spPr bwMode="auto">
          <a:xfrm>
            <a:off x="457200" y="381000"/>
            <a:ext cx="3171825" cy="3000375"/>
          </a:xfrm>
          <a:prstGeom prst="rect">
            <a:avLst/>
          </a:prstGeom>
          <a:noFill/>
          <a:ln w="9525">
            <a:noFill/>
            <a:miter lim="800000"/>
            <a:headEnd/>
            <a:tailEnd/>
          </a:ln>
        </p:spPr>
      </p:pic>
      <p:sp>
        <p:nvSpPr>
          <p:cNvPr id="39942" name="Text Box 6"/>
          <p:cNvSpPr txBox="1">
            <a:spLocks noChangeArrowheads="1"/>
          </p:cNvSpPr>
          <p:nvPr/>
        </p:nvSpPr>
        <p:spPr bwMode="auto">
          <a:xfrm>
            <a:off x="746125" y="6137275"/>
            <a:ext cx="2513013" cy="457200"/>
          </a:xfrm>
          <a:prstGeom prst="rect">
            <a:avLst/>
          </a:prstGeom>
          <a:noFill/>
          <a:ln w="9525">
            <a:noFill/>
            <a:miter lim="800000"/>
            <a:headEnd/>
            <a:tailEnd/>
          </a:ln>
        </p:spPr>
        <p:txBody>
          <a:bodyPr wrap="none">
            <a:prstTxWarp prst="textNoShape">
              <a:avLst/>
            </a:prstTxWarp>
            <a:spAutoFit/>
          </a:bodyPr>
          <a:lstStyle/>
          <a:p>
            <a:r>
              <a:rPr lang="en-US" sz="1600">
                <a:solidFill>
                  <a:schemeClr val="bg1"/>
                </a:solidFill>
              </a:rPr>
              <a:t>[From </a:t>
            </a:r>
            <a:r>
              <a:rPr lang="en-US" sz="1600" i="1">
                <a:solidFill>
                  <a:schemeClr val="bg1"/>
                </a:solidFill>
              </a:rPr>
              <a:t>Elosequi et al</a:t>
            </a:r>
            <a:r>
              <a:rPr lang="en-US" sz="1600">
                <a:solidFill>
                  <a:schemeClr val="bg1"/>
                </a:solidFill>
              </a:rPr>
              <a:t>.,1995]</a:t>
            </a:r>
            <a:r>
              <a:rPr lang="en-US">
                <a:solidFill>
                  <a:schemeClr val="bg1"/>
                </a:solidFill>
              </a:rPr>
              <a:t> </a:t>
            </a:r>
          </a:p>
        </p:txBody>
      </p:sp>
      <p:sp>
        <p:nvSpPr>
          <p:cNvPr id="7" name="Date Placeholder 6"/>
          <p:cNvSpPr>
            <a:spLocks noGrp="1"/>
          </p:cNvSpPr>
          <p:nvPr>
            <p:ph type="dt" sz="half" idx="10"/>
          </p:nvPr>
        </p:nvSpPr>
        <p:spPr/>
        <p:txBody>
          <a:bodyPr/>
          <a:lstStyle/>
          <a:p>
            <a:r>
              <a:rPr lang="en-US" smtClean="0"/>
              <a:t>01/10/12</a:t>
            </a:r>
            <a:endParaRPr lang="en-US"/>
          </a:p>
        </p:txBody>
      </p:sp>
      <p:sp>
        <p:nvSpPr>
          <p:cNvPr id="8" name="Slide Number Placeholder 7"/>
          <p:cNvSpPr>
            <a:spLocks noGrp="1"/>
          </p:cNvSpPr>
          <p:nvPr>
            <p:ph type="sldNum" sz="quarter" idx="12"/>
          </p:nvPr>
        </p:nvSpPr>
        <p:spPr/>
        <p:txBody>
          <a:bodyPr/>
          <a:lstStyle/>
          <a:p>
            <a:fld id="{17E0029F-1530-E341-B47E-ACE1863AC7B8}" type="slidenum">
              <a:rPr lang="en-US" smtClean="0"/>
              <a:t>10</a:t>
            </a:fld>
            <a:endParaRPr lang="en-US"/>
          </a:p>
        </p:txBody>
      </p:sp>
      <p:sp>
        <p:nvSpPr>
          <p:cNvPr id="9" name="Footer Placeholder 8"/>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a:stretch>
            <a:fillRect/>
          </a:stretch>
        </p:blipFill>
        <p:spPr bwMode="auto">
          <a:xfrm>
            <a:off x="228600" y="381000"/>
            <a:ext cx="3095625" cy="2105025"/>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3657600" y="228600"/>
            <a:ext cx="3209925" cy="4457700"/>
          </a:xfrm>
          <a:prstGeom prst="rect">
            <a:avLst/>
          </a:prstGeom>
          <a:noFill/>
          <a:ln w="9525">
            <a:noFill/>
            <a:miter lim="800000"/>
            <a:headEnd/>
            <a:tailEnd/>
          </a:ln>
        </p:spPr>
      </p:pic>
      <p:sp>
        <p:nvSpPr>
          <p:cNvPr id="41988" name="Text Box 4"/>
          <p:cNvSpPr txBox="1">
            <a:spLocks noChangeArrowheads="1"/>
          </p:cNvSpPr>
          <p:nvPr/>
        </p:nvSpPr>
        <p:spPr bwMode="auto">
          <a:xfrm>
            <a:off x="609600" y="3048000"/>
            <a:ext cx="2835275" cy="615553"/>
          </a:xfrm>
          <a:prstGeom prst="rect">
            <a:avLst/>
          </a:prstGeom>
          <a:noFill/>
          <a:ln w="9525">
            <a:noFill/>
            <a:miter lim="800000"/>
            <a:headEnd/>
            <a:tailEnd/>
          </a:ln>
        </p:spPr>
        <p:txBody>
          <a:bodyPr>
            <a:prstTxWarp prst="textNoShape">
              <a:avLst/>
            </a:prstTxWarp>
            <a:spAutoFit/>
          </a:bodyPr>
          <a:lstStyle/>
          <a:p>
            <a:r>
              <a:rPr lang="en-US" sz="1600" dirty="0">
                <a:solidFill>
                  <a:srgbClr val="000000"/>
                </a:solidFill>
              </a:rPr>
              <a:t>Simple geometry for incidence of a direct and reflected signal</a:t>
            </a:r>
            <a:r>
              <a:rPr lang="en-US" dirty="0">
                <a:solidFill>
                  <a:srgbClr val="000000"/>
                </a:solidFill>
              </a:rPr>
              <a:t> </a:t>
            </a:r>
          </a:p>
        </p:txBody>
      </p:sp>
      <p:sp>
        <p:nvSpPr>
          <p:cNvPr id="41989" name="Text Box 5"/>
          <p:cNvSpPr txBox="1">
            <a:spLocks noChangeArrowheads="1"/>
          </p:cNvSpPr>
          <p:nvPr/>
        </p:nvSpPr>
        <p:spPr bwMode="auto">
          <a:xfrm>
            <a:off x="898525" y="4994275"/>
            <a:ext cx="6950075" cy="641350"/>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Multipath contributions to observed phase for three different antenna heights  [From </a:t>
            </a:r>
            <a:r>
              <a:rPr lang="en-US" sz="1800" i="1" dirty="0" err="1">
                <a:solidFill>
                  <a:srgbClr val="000000"/>
                </a:solidFill>
              </a:rPr>
              <a:t>Elosegui</a:t>
            </a:r>
            <a:r>
              <a:rPr lang="en-US" sz="1800" i="1" dirty="0">
                <a:solidFill>
                  <a:srgbClr val="000000"/>
                </a:solidFill>
              </a:rPr>
              <a:t> et al</a:t>
            </a:r>
            <a:r>
              <a:rPr lang="en-US" sz="1800" dirty="0">
                <a:solidFill>
                  <a:srgbClr val="000000"/>
                </a:solidFill>
              </a:rPr>
              <a:t>, 1995]</a:t>
            </a:r>
          </a:p>
        </p:txBody>
      </p:sp>
      <p:sp>
        <p:nvSpPr>
          <p:cNvPr id="41990" name="Text Box 6"/>
          <p:cNvSpPr txBox="1">
            <a:spLocks noChangeArrowheads="1"/>
          </p:cNvSpPr>
          <p:nvPr/>
        </p:nvSpPr>
        <p:spPr bwMode="auto">
          <a:xfrm>
            <a:off x="7010400" y="914400"/>
            <a:ext cx="758741" cy="338554"/>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rPr>
              <a:t>0.15 </a:t>
            </a:r>
            <a:r>
              <a:rPr lang="en-US" sz="1600" dirty="0" err="1">
                <a:solidFill>
                  <a:srgbClr val="000000"/>
                </a:solidFill>
              </a:rPr>
              <a:t>m</a:t>
            </a:r>
            <a:endParaRPr lang="en-US" dirty="0">
              <a:solidFill>
                <a:srgbClr val="000000"/>
              </a:solidFill>
            </a:endParaRPr>
          </a:p>
        </p:txBody>
      </p:sp>
      <p:sp>
        <p:nvSpPr>
          <p:cNvPr id="41991" name="Text Box 7"/>
          <p:cNvSpPr txBox="1">
            <a:spLocks noChangeArrowheads="1"/>
          </p:cNvSpPr>
          <p:nvPr/>
        </p:nvSpPr>
        <p:spPr bwMode="auto">
          <a:xfrm>
            <a:off x="6934200" y="228600"/>
            <a:ext cx="1127125" cy="336550"/>
          </a:xfrm>
          <a:prstGeom prst="rect">
            <a:avLst/>
          </a:prstGeom>
          <a:noFill/>
          <a:ln w="9525">
            <a:noFill/>
            <a:miter lim="800000"/>
            <a:headEnd/>
            <a:tailEnd/>
          </a:ln>
        </p:spPr>
        <p:txBody>
          <a:bodyPr wrap="none">
            <a:prstTxWarp prst="textNoShape">
              <a:avLst/>
            </a:prstTxWarp>
            <a:spAutoFit/>
          </a:bodyPr>
          <a:lstStyle/>
          <a:p>
            <a:r>
              <a:rPr lang="en-US" sz="1600" dirty="0"/>
              <a:t>Antenna Ht</a:t>
            </a:r>
            <a:endParaRPr lang="en-US" dirty="0"/>
          </a:p>
        </p:txBody>
      </p:sp>
      <p:sp>
        <p:nvSpPr>
          <p:cNvPr id="41992" name="Text Box 8"/>
          <p:cNvSpPr txBox="1">
            <a:spLocks noChangeArrowheads="1"/>
          </p:cNvSpPr>
          <p:nvPr/>
        </p:nvSpPr>
        <p:spPr bwMode="auto">
          <a:xfrm>
            <a:off x="7010400" y="2362200"/>
            <a:ext cx="654747" cy="338554"/>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rPr>
              <a:t>0.6 </a:t>
            </a:r>
            <a:r>
              <a:rPr lang="en-US" sz="1600" dirty="0" err="1">
                <a:solidFill>
                  <a:srgbClr val="000000"/>
                </a:solidFill>
              </a:rPr>
              <a:t>m</a:t>
            </a:r>
            <a:endParaRPr lang="en-US" sz="1600" dirty="0">
              <a:solidFill>
                <a:srgbClr val="000000"/>
              </a:solidFill>
            </a:endParaRPr>
          </a:p>
        </p:txBody>
      </p:sp>
      <p:sp>
        <p:nvSpPr>
          <p:cNvPr id="41993" name="Text Box 9"/>
          <p:cNvSpPr txBox="1">
            <a:spLocks noChangeArrowheads="1"/>
          </p:cNvSpPr>
          <p:nvPr/>
        </p:nvSpPr>
        <p:spPr bwMode="auto">
          <a:xfrm>
            <a:off x="7086600" y="3581400"/>
            <a:ext cx="495300" cy="336550"/>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rPr>
              <a:t>1 </a:t>
            </a:r>
            <a:r>
              <a:rPr lang="en-US" sz="1600" dirty="0" err="1">
                <a:solidFill>
                  <a:srgbClr val="000000"/>
                </a:solidFill>
              </a:rPr>
              <a:t>m</a:t>
            </a:r>
            <a:endParaRPr lang="en-US" dirty="0">
              <a:solidFill>
                <a:srgbClr val="000000"/>
              </a:solidFill>
            </a:endParaRPr>
          </a:p>
        </p:txBody>
      </p:sp>
      <p:sp>
        <p:nvSpPr>
          <p:cNvPr id="10" name="Date Placeholder 9"/>
          <p:cNvSpPr>
            <a:spLocks noGrp="1"/>
          </p:cNvSpPr>
          <p:nvPr>
            <p:ph type="dt" sz="half" idx="10"/>
          </p:nvPr>
        </p:nvSpPr>
        <p:spPr/>
        <p:txBody>
          <a:bodyPr/>
          <a:lstStyle/>
          <a:p>
            <a:r>
              <a:rPr lang="en-US" smtClean="0"/>
              <a:t>01/10/12</a:t>
            </a:r>
            <a:endParaRPr lang="en-US"/>
          </a:p>
        </p:txBody>
      </p:sp>
      <p:sp>
        <p:nvSpPr>
          <p:cNvPr id="11" name="Slide Number Placeholder 10"/>
          <p:cNvSpPr>
            <a:spLocks noGrp="1"/>
          </p:cNvSpPr>
          <p:nvPr>
            <p:ph type="sldNum" sz="quarter" idx="12"/>
          </p:nvPr>
        </p:nvSpPr>
        <p:spPr/>
        <p:txBody>
          <a:bodyPr/>
          <a:lstStyle/>
          <a:p>
            <a:fld id="{17E0029F-1530-E341-B47E-ACE1863AC7B8}" type="slidenum">
              <a:rPr lang="en-US" smtClean="0"/>
              <a:t>11</a:t>
            </a:fld>
            <a:endParaRPr lang="en-US"/>
          </a:p>
        </p:txBody>
      </p:sp>
      <p:sp>
        <p:nvSpPr>
          <p:cNvPr id="12" name="Footer Placeholder 11"/>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974725" y="533400"/>
            <a:ext cx="184150" cy="384175"/>
          </a:xfrm>
          <a:prstGeom prst="rect">
            <a:avLst/>
          </a:prstGeom>
          <a:noFill/>
          <a:ln w="9525">
            <a:noFill/>
            <a:miter lim="800000"/>
            <a:headEnd/>
            <a:tailEnd/>
          </a:ln>
        </p:spPr>
        <p:txBody>
          <a:bodyPr wrap="none">
            <a:prstTxWarp prst="textNoShape">
              <a:avLst/>
            </a:prstTxWarp>
            <a:spAutoFit/>
          </a:bodyPr>
          <a:lstStyle/>
          <a:p>
            <a:endParaRPr lang="en-US"/>
          </a:p>
        </p:txBody>
      </p:sp>
      <p:pic>
        <p:nvPicPr>
          <p:cNvPr id="44035" name="Picture 3" descr="Slant_Zenith"/>
          <p:cNvPicPr>
            <a:picLocks noChangeAspect="1" noChangeArrowheads="1"/>
          </p:cNvPicPr>
          <p:nvPr/>
        </p:nvPicPr>
        <p:blipFill>
          <a:blip r:embed="rId2"/>
          <a:srcRect/>
          <a:stretch>
            <a:fillRect/>
          </a:stretch>
        </p:blipFill>
        <p:spPr bwMode="auto">
          <a:xfrm>
            <a:off x="304800" y="1371600"/>
            <a:ext cx="8485188" cy="3416300"/>
          </a:xfrm>
          <a:prstGeom prst="rect">
            <a:avLst/>
          </a:prstGeom>
          <a:noFill/>
          <a:ln w="9525">
            <a:noFill/>
            <a:miter lim="800000"/>
            <a:headEnd/>
            <a:tailEnd/>
          </a:ln>
        </p:spPr>
      </p:pic>
      <p:sp>
        <p:nvSpPr>
          <p:cNvPr id="44036" name="Text Box 4"/>
          <p:cNvSpPr txBox="1">
            <a:spLocks noChangeArrowheads="1"/>
          </p:cNvSpPr>
          <p:nvPr/>
        </p:nvSpPr>
        <p:spPr bwMode="auto">
          <a:xfrm>
            <a:off x="3287033" y="533400"/>
            <a:ext cx="2569934" cy="430887"/>
          </a:xfrm>
          <a:prstGeom prst="rect">
            <a:avLst/>
          </a:prstGeom>
          <a:noFill/>
          <a:ln w="9525">
            <a:noFill/>
            <a:miter lim="800000"/>
            <a:headEnd/>
            <a:tailEnd/>
          </a:ln>
        </p:spPr>
        <p:txBody>
          <a:bodyPr wrap="square">
            <a:prstTxWarp prst="textNoShape">
              <a:avLst/>
            </a:prstTxWarp>
            <a:spAutoFit/>
          </a:bodyPr>
          <a:lstStyle/>
          <a:p>
            <a:r>
              <a:rPr lang="en-US" sz="2200" dirty="0" smtClean="0">
                <a:solidFill>
                  <a:srgbClr val="000000"/>
                </a:solidFill>
                <a:latin typeface="Arial" charset="0"/>
              </a:rPr>
              <a:t>Atmospheric Delay</a:t>
            </a:r>
            <a:endParaRPr lang="en-US" sz="1800" dirty="0">
              <a:solidFill>
                <a:srgbClr val="000000"/>
              </a:solidFill>
              <a:latin typeface="Arial" charset="0"/>
            </a:endParaRPr>
          </a:p>
        </p:txBody>
      </p:sp>
      <p:sp>
        <p:nvSpPr>
          <p:cNvPr id="44037" name="Text Box 5"/>
          <p:cNvSpPr txBox="1">
            <a:spLocks noChangeArrowheads="1"/>
          </p:cNvSpPr>
          <p:nvPr/>
        </p:nvSpPr>
        <p:spPr bwMode="auto">
          <a:xfrm>
            <a:off x="4572000" y="1676400"/>
            <a:ext cx="793750" cy="384175"/>
          </a:xfrm>
          <a:prstGeom prst="rect">
            <a:avLst/>
          </a:prstGeom>
          <a:solidFill>
            <a:schemeClr val="bg1"/>
          </a:solidFill>
          <a:ln w="9525">
            <a:noFill/>
            <a:miter lim="800000"/>
            <a:headEnd/>
            <a:tailEnd/>
          </a:ln>
        </p:spPr>
        <p:txBody>
          <a:bodyPr wrap="none">
            <a:prstTxWarp prst="textNoShape">
              <a:avLst/>
            </a:prstTxWarp>
            <a:spAutoFit/>
          </a:bodyPr>
          <a:lstStyle/>
          <a:p>
            <a:r>
              <a:rPr lang="en-US"/>
              <a:t>        </a:t>
            </a:r>
          </a:p>
        </p:txBody>
      </p:sp>
      <p:sp>
        <p:nvSpPr>
          <p:cNvPr id="44038" name="Text Box 6"/>
          <p:cNvSpPr txBox="1">
            <a:spLocks noChangeArrowheads="1"/>
          </p:cNvSpPr>
          <p:nvPr/>
        </p:nvSpPr>
        <p:spPr bwMode="auto">
          <a:xfrm>
            <a:off x="6477000" y="2895600"/>
            <a:ext cx="609600" cy="384175"/>
          </a:xfrm>
          <a:prstGeom prst="rect">
            <a:avLst/>
          </a:prstGeom>
          <a:solidFill>
            <a:srgbClr val="680E62"/>
          </a:solidFill>
          <a:ln w="9525">
            <a:noFill/>
            <a:miter lim="800000"/>
            <a:headEnd/>
            <a:tailEnd/>
          </a:ln>
        </p:spPr>
        <p:txBody>
          <a:bodyPr>
            <a:prstTxWarp prst="textNoShape">
              <a:avLst/>
            </a:prstTxWarp>
            <a:spAutoFit/>
          </a:bodyPr>
          <a:lstStyle/>
          <a:p>
            <a:r>
              <a:rPr lang="en-US"/>
              <a:t>          </a:t>
            </a:r>
          </a:p>
        </p:txBody>
      </p:sp>
      <p:sp>
        <p:nvSpPr>
          <p:cNvPr id="44039" name="Text Box 7"/>
          <p:cNvSpPr txBox="1">
            <a:spLocks noChangeArrowheads="1"/>
          </p:cNvSpPr>
          <p:nvPr/>
        </p:nvSpPr>
        <p:spPr bwMode="auto">
          <a:xfrm>
            <a:off x="1066800" y="5181600"/>
            <a:ext cx="7467600" cy="1465263"/>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latin typeface="Arial" charset="0"/>
              </a:rPr>
              <a:t>The signal from each GPS satellite is delayed by an amount dependent on the pressure and humidity and its elevation above the horizon.  We invert the measurements to estimate the average delay at the zenith (green bar).</a:t>
            </a:r>
          </a:p>
          <a:p>
            <a:r>
              <a:rPr lang="en-US" sz="1800" dirty="0">
                <a:solidFill>
                  <a:srgbClr val="000000"/>
                </a:solidFill>
                <a:latin typeface="Arial" charset="0"/>
              </a:rPr>
              <a:t>                                                                ( </a:t>
            </a:r>
            <a:r>
              <a:rPr lang="en-US" sz="1400" dirty="0">
                <a:solidFill>
                  <a:srgbClr val="000000"/>
                </a:solidFill>
                <a:latin typeface="Arial" charset="0"/>
              </a:rPr>
              <a:t>Figure courtesy of COSMIC Program </a:t>
            </a:r>
            <a:r>
              <a:rPr lang="en-US" sz="1800" dirty="0">
                <a:solidFill>
                  <a:srgbClr val="000000"/>
                </a:solidFill>
                <a:latin typeface="Arial" charset="0"/>
              </a:rPr>
              <a:t>)</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4065588" y="6156325"/>
            <a:ext cx="184150" cy="701675"/>
          </a:xfrm>
          <a:prstGeom prst="rect">
            <a:avLst/>
          </a:prstGeom>
          <a:noFill/>
          <a:ln w="9525">
            <a:noFill/>
            <a:round/>
            <a:headEnd/>
            <a:tailEnd/>
          </a:ln>
        </p:spPr>
        <p:txBody>
          <a:bodyPr wrap="none" anchor="ctr">
            <a:prstTxWarp prst="textNoShape">
              <a:avLst/>
            </a:prstTxWarp>
          </a:bodyPr>
          <a:lstStyle/>
          <a:p>
            <a:endParaRPr lang="en-US"/>
          </a:p>
        </p:txBody>
      </p:sp>
      <p:sp>
        <p:nvSpPr>
          <p:cNvPr id="45059" name="Rectangle 3"/>
          <p:cNvSpPr>
            <a:spLocks noChangeArrowheads="1"/>
          </p:cNvSpPr>
          <p:nvPr/>
        </p:nvSpPr>
        <p:spPr bwMode="auto">
          <a:xfrm>
            <a:off x="457200" y="228600"/>
            <a:ext cx="8305800" cy="457200"/>
          </a:xfrm>
          <a:prstGeom prst="rect">
            <a:avLst/>
          </a:prstGeom>
          <a:noFill/>
          <a:ln w="9525">
            <a:noFill/>
            <a:round/>
            <a:headEnd/>
            <a:tailEnd/>
          </a:ln>
        </p:spPr>
        <p:txBody>
          <a:bodyPr lIns="81966" tIns="40166" rIns="81966" bIns="40166" anchor="b">
            <a:prstTxWarp prst="textNoShape">
              <a:avLst/>
            </a:prstTxWarp>
          </a:bodyPr>
          <a:lstStyle/>
          <a:p>
            <a:pPr algn="ct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2200" dirty="0">
                <a:solidFill>
                  <a:srgbClr val="000000"/>
                </a:solidFill>
                <a:latin typeface="Arial" charset="0"/>
              </a:rPr>
              <a:t>Zenith Delay from Wet and Dry Components of the Atmosphere </a:t>
            </a:r>
            <a:r>
              <a:rPr lang="en-US" sz="1800" dirty="0">
                <a:solidFill>
                  <a:srgbClr val="000000"/>
                </a:solidFill>
                <a:latin typeface="Arial" charset="0"/>
              </a:rPr>
              <a:t>  </a:t>
            </a:r>
          </a:p>
        </p:txBody>
      </p:sp>
      <p:pic>
        <p:nvPicPr>
          <p:cNvPr id="45060" name="Picture 4"/>
          <p:cNvPicPr>
            <a:picLocks noChangeAspect="1" noChangeArrowheads="1"/>
          </p:cNvPicPr>
          <p:nvPr/>
        </p:nvPicPr>
        <p:blipFill>
          <a:blip r:embed="rId3"/>
          <a:srcRect l="6650" t="13654" b="4909"/>
          <a:stretch>
            <a:fillRect/>
          </a:stretch>
        </p:blipFill>
        <p:spPr bwMode="auto">
          <a:xfrm>
            <a:off x="304800" y="914400"/>
            <a:ext cx="4791075" cy="5091113"/>
          </a:xfrm>
          <a:prstGeom prst="rect">
            <a:avLst/>
          </a:prstGeom>
          <a:noFill/>
          <a:ln w="9525">
            <a:noFill/>
            <a:round/>
            <a:headEnd/>
            <a:tailEnd/>
          </a:ln>
        </p:spPr>
      </p:pic>
      <p:sp>
        <p:nvSpPr>
          <p:cNvPr id="45061" name="Text Box 5"/>
          <p:cNvSpPr txBox="1">
            <a:spLocks noChangeArrowheads="1"/>
          </p:cNvSpPr>
          <p:nvPr/>
        </p:nvSpPr>
        <p:spPr bwMode="auto">
          <a:xfrm>
            <a:off x="5334000" y="4343400"/>
            <a:ext cx="3070225" cy="151447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Hydrostatic delay is ~2.2 meters; little variability between satellites or over time; well calibrated by surface pressure.</a:t>
            </a:r>
          </a:p>
        </p:txBody>
      </p:sp>
      <p:sp>
        <p:nvSpPr>
          <p:cNvPr id="45062" name="Text Box 6"/>
          <p:cNvSpPr txBox="1">
            <a:spLocks noChangeArrowheads="1"/>
          </p:cNvSpPr>
          <p:nvPr/>
        </p:nvSpPr>
        <p:spPr bwMode="auto">
          <a:xfrm>
            <a:off x="5334000" y="2743200"/>
            <a:ext cx="3352800" cy="122872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Wet delay is ~0.2 meters</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Obtained by subtracting the hydrostatic (dry) delay. </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endParaRPr lang="en-US" sz="1800" dirty="0">
              <a:solidFill>
                <a:srgbClr val="000000"/>
              </a:solidFill>
              <a:latin typeface="Arial" charset="0"/>
            </a:endParaRPr>
          </a:p>
        </p:txBody>
      </p:sp>
      <p:sp>
        <p:nvSpPr>
          <p:cNvPr id="45063" name="Text Box 7"/>
          <p:cNvSpPr txBox="1">
            <a:spLocks noChangeArrowheads="1"/>
          </p:cNvSpPr>
          <p:nvPr/>
        </p:nvSpPr>
        <p:spPr bwMode="auto">
          <a:xfrm>
            <a:off x="5257800" y="1371600"/>
            <a:ext cx="3505200" cy="942975"/>
          </a:xfrm>
          <a:prstGeom prst="rect">
            <a:avLst/>
          </a:prstGeom>
          <a:noFill/>
          <a:ln w="9525">
            <a:noFill/>
            <a:round/>
            <a:headEnd/>
            <a:tailEnd/>
          </a:ln>
        </p:spPr>
        <p:txBody>
          <a:bodyPr lIns="81639" tIns="42452" rIns="81639" bIns="42452">
            <a:prstTxWarp prst="textNoShape">
              <a:avLst/>
            </a:prstTxWarp>
            <a:spAutoFit/>
          </a:bodyPr>
          <a:lstStyle/>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Total delay is ~2.5 meters</a:t>
            </a:r>
          </a:p>
          <a:p>
            <a:pPr defTabSz="414338">
              <a:lnSpc>
                <a:spcPct val="104000"/>
              </a:lnSpc>
              <a:tabLst>
                <a:tab pos="0" algn="l"/>
                <a:tab pos="414338" algn="l"/>
                <a:tab pos="828675" algn="l"/>
                <a:tab pos="1244600" algn="l"/>
                <a:tab pos="1658938" algn="l"/>
                <a:tab pos="2073275" algn="l"/>
                <a:tab pos="2487613" algn="l"/>
                <a:tab pos="2903538" algn="l"/>
                <a:tab pos="3317875" algn="l"/>
                <a:tab pos="3732213" algn="l"/>
                <a:tab pos="4146550" algn="l"/>
                <a:tab pos="4562475" algn="l"/>
                <a:tab pos="4976813" algn="l"/>
                <a:tab pos="5391150" algn="l"/>
                <a:tab pos="5805488" algn="l"/>
                <a:tab pos="6221413" algn="l"/>
                <a:tab pos="6635750" algn="l"/>
                <a:tab pos="7050088" algn="l"/>
                <a:tab pos="7464425" algn="l"/>
                <a:tab pos="7880350" algn="l"/>
                <a:tab pos="8294688" algn="l"/>
              </a:tabLst>
            </a:pPr>
            <a:r>
              <a:rPr lang="en-US" sz="1800" dirty="0">
                <a:solidFill>
                  <a:srgbClr val="000000"/>
                </a:solidFill>
                <a:latin typeface="Arial" charset="0"/>
              </a:rPr>
              <a:t>Variability mostly caused by wet component.</a:t>
            </a:r>
          </a:p>
        </p:txBody>
      </p:sp>
      <p:sp>
        <p:nvSpPr>
          <p:cNvPr id="45064" name="Text Box 8"/>
          <p:cNvSpPr txBox="1">
            <a:spLocks noChangeArrowheads="1"/>
          </p:cNvSpPr>
          <p:nvPr/>
        </p:nvSpPr>
        <p:spPr bwMode="auto">
          <a:xfrm>
            <a:off x="5257800" y="914400"/>
            <a:ext cx="3439200" cy="369332"/>
          </a:xfrm>
          <a:prstGeom prst="rect">
            <a:avLst/>
          </a:prstGeom>
          <a:noFill/>
          <a:ln w="9525">
            <a:noFill/>
            <a:miter lim="800000"/>
            <a:headEnd/>
            <a:tailEnd/>
          </a:ln>
        </p:spPr>
        <p:txBody>
          <a:bodyPr wrap="none">
            <a:prstTxWarp prst="textNoShape">
              <a:avLst/>
            </a:prstTxWarp>
            <a:spAutoFit/>
          </a:bodyPr>
          <a:lstStyle/>
          <a:p>
            <a:r>
              <a:rPr lang="en-US" sz="1800" dirty="0">
                <a:solidFill>
                  <a:srgbClr val="C0504D"/>
                </a:solidFill>
                <a:latin typeface="Arial" charset="0"/>
              </a:rPr>
              <a:t>Colors are for different satellites</a:t>
            </a:r>
            <a:r>
              <a:rPr lang="en-US" dirty="0">
                <a:solidFill>
                  <a:srgbClr val="C0504D"/>
                </a:solidFill>
              </a:rPr>
              <a:t> </a:t>
            </a:r>
          </a:p>
        </p:txBody>
      </p:sp>
      <p:sp>
        <p:nvSpPr>
          <p:cNvPr id="45065" name="Text Box 9"/>
          <p:cNvSpPr txBox="1">
            <a:spLocks noChangeArrowheads="1"/>
          </p:cNvSpPr>
          <p:nvPr/>
        </p:nvSpPr>
        <p:spPr bwMode="auto">
          <a:xfrm>
            <a:off x="1203325" y="6211888"/>
            <a:ext cx="3115356" cy="369332"/>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latin typeface="Arial" charset="0"/>
              </a:rPr>
              <a:t>Plot courtesy of J. Braun, UCAR</a:t>
            </a:r>
            <a:r>
              <a:rPr lang="en-US" dirty="0">
                <a:solidFill>
                  <a:srgbClr val="000000"/>
                </a:solidFill>
              </a:rPr>
              <a:t> </a:t>
            </a:r>
          </a:p>
        </p:txBody>
      </p:sp>
      <p:sp>
        <p:nvSpPr>
          <p:cNvPr id="10" name="Date Placeholder 9"/>
          <p:cNvSpPr>
            <a:spLocks noGrp="1"/>
          </p:cNvSpPr>
          <p:nvPr>
            <p:ph type="dt" sz="half" idx="10"/>
          </p:nvPr>
        </p:nvSpPr>
        <p:spPr/>
        <p:txBody>
          <a:bodyPr/>
          <a:lstStyle/>
          <a:p>
            <a:r>
              <a:rPr lang="en-US" smtClean="0"/>
              <a:t>01/10/12</a:t>
            </a:r>
            <a:endParaRPr lang="en-US"/>
          </a:p>
        </p:txBody>
      </p:sp>
      <p:sp>
        <p:nvSpPr>
          <p:cNvPr id="11" name="Slide Number Placeholder 10"/>
          <p:cNvSpPr>
            <a:spLocks noGrp="1"/>
          </p:cNvSpPr>
          <p:nvPr>
            <p:ph type="sldNum" sz="quarter" idx="12"/>
          </p:nvPr>
        </p:nvSpPr>
        <p:spPr/>
        <p:txBody>
          <a:bodyPr/>
          <a:lstStyle/>
          <a:p>
            <a:fld id="{17E0029F-1530-E341-B47E-ACE1863AC7B8}" type="slidenum">
              <a:rPr lang="en-US" smtClean="0"/>
              <a:t>13</a:t>
            </a:fld>
            <a:endParaRPr lang="en-US"/>
          </a:p>
        </p:txBody>
      </p:sp>
      <p:sp>
        <p:nvSpPr>
          <p:cNvPr id="12" name="Footer Placeholder 11"/>
          <p:cNvSpPr>
            <a:spLocks noGrp="1"/>
          </p:cNvSpPr>
          <p:nvPr>
            <p:ph type="ftr" sz="quarter" idx="11"/>
          </p:nvPr>
        </p:nvSpPr>
        <p:spPr/>
        <p:txBody>
          <a:bodyPr/>
          <a:lstStyle/>
          <a:p>
            <a:r>
              <a:rPr lang="en-US" smtClean="0"/>
              <a:t>Modeling Details Lec04</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066800" y="0"/>
            <a:ext cx="6248400" cy="457200"/>
          </a:xfrm>
          <a:prstGeom prst="rect">
            <a:avLst/>
          </a:prstGeom>
          <a:noFill/>
          <a:ln w="9525">
            <a:noFill/>
            <a:round/>
            <a:headEnd/>
            <a:tailEnd/>
          </a:ln>
        </p:spPr>
        <p:txBody>
          <a:bodyPr lIns="81966" tIns="40166" rIns="81966" bIns="40166" anchor="b">
            <a:prstTxWarp prst="textNoShape">
              <a:avLst/>
            </a:prstTxWarp>
          </a:bodyPr>
          <a:lstStyle/>
          <a:p>
            <a:pPr algn="ctr" defTabSz="414338">
              <a:tabLst>
                <a:tab pos="657225" algn="l"/>
                <a:tab pos="1312863" algn="l"/>
                <a:tab pos="1970088" algn="l"/>
                <a:tab pos="2627313" algn="l"/>
                <a:tab pos="3282950" algn="l"/>
                <a:tab pos="3940175" algn="l"/>
                <a:tab pos="4595813" algn="l"/>
                <a:tab pos="5253038" algn="l"/>
                <a:tab pos="5910263" algn="l"/>
              </a:tabLst>
            </a:pPr>
            <a:r>
              <a:rPr lang="en-US" sz="1900" dirty="0">
                <a:solidFill>
                  <a:srgbClr val="000000"/>
                </a:solidFill>
                <a:latin typeface="Arial" charset="0"/>
              </a:rPr>
              <a:t>Example of GPS Water Vapor Time Series</a:t>
            </a:r>
            <a:endParaRPr lang="en-US" sz="1800" dirty="0">
              <a:solidFill>
                <a:srgbClr val="000000"/>
              </a:solidFill>
              <a:latin typeface="Arial" charset="0"/>
            </a:endParaRPr>
          </a:p>
        </p:txBody>
      </p:sp>
      <p:grpSp>
        <p:nvGrpSpPr>
          <p:cNvPr id="2" name="Group 3"/>
          <p:cNvGrpSpPr>
            <a:grpSpLocks/>
          </p:cNvGrpSpPr>
          <p:nvPr/>
        </p:nvGrpSpPr>
        <p:grpSpPr bwMode="auto">
          <a:xfrm>
            <a:off x="304800" y="838200"/>
            <a:ext cx="4356100" cy="4117975"/>
            <a:chOff x="144" y="741"/>
            <a:chExt cx="3026" cy="2859"/>
          </a:xfrm>
        </p:grpSpPr>
        <p:pic>
          <p:nvPicPr>
            <p:cNvPr id="47114" name="Picture 4"/>
            <p:cNvPicPr>
              <a:picLocks noChangeAspect="1" noChangeArrowheads="1"/>
            </p:cNvPicPr>
            <p:nvPr/>
          </p:nvPicPr>
          <p:blipFill>
            <a:blip r:embed="rId3"/>
            <a:srcRect/>
            <a:stretch>
              <a:fillRect/>
            </a:stretch>
          </p:blipFill>
          <p:spPr bwMode="auto">
            <a:xfrm>
              <a:off x="144" y="741"/>
              <a:ext cx="3027" cy="2860"/>
            </a:xfrm>
            <a:prstGeom prst="rect">
              <a:avLst/>
            </a:prstGeom>
            <a:noFill/>
            <a:ln w="9525">
              <a:noFill/>
              <a:round/>
              <a:headEnd/>
              <a:tailEnd/>
            </a:ln>
          </p:spPr>
        </p:pic>
        <p:sp>
          <p:nvSpPr>
            <p:cNvPr id="47115" name="AutoShape 5"/>
            <p:cNvSpPr>
              <a:spLocks noChangeArrowheads="1"/>
            </p:cNvSpPr>
            <p:nvPr/>
          </p:nvSpPr>
          <p:spPr bwMode="auto">
            <a:xfrm>
              <a:off x="2218" y="2039"/>
              <a:ext cx="138" cy="167"/>
            </a:xfrm>
            <a:custGeom>
              <a:avLst/>
              <a:gdLst>
                <a:gd name="T0" fmla="*/ 85 w 125"/>
                <a:gd name="T1" fmla="*/ 0 h 152"/>
                <a:gd name="T2" fmla="*/ 0 w 125"/>
                <a:gd name="T3" fmla="*/ 77 h 152"/>
                <a:gd name="T4" fmla="*/ 32 w 125"/>
                <a:gd name="T5" fmla="*/ 201 h 152"/>
                <a:gd name="T6" fmla="*/ 137 w 125"/>
                <a:gd name="T7" fmla="*/ 201 h 152"/>
                <a:gd name="T8" fmla="*/ 168 w 125"/>
                <a:gd name="T9" fmla="*/ 77 h 152"/>
                <a:gd name="T10" fmla="*/ 0 60000 65536"/>
                <a:gd name="T11" fmla="*/ 0 60000 65536"/>
                <a:gd name="T12" fmla="*/ 0 60000 65536"/>
                <a:gd name="T13" fmla="*/ 0 60000 65536"/>
                <a:gd name="T14" fmla="*/ 0 60000 65536"/>
                <a:gd name="T15" fmla="*/ 39 w 125"/>
                <a:gd name="T16" fmla="*/ 58 h 152"/>
                <a:gd name="T17" fmla="*/ 86 w 125"/>
                <a:gd name="T18" fmla="*/ 116 h 152"/>
              </a:gdLst>
              <a:ahLst/>
              <a:cxnLst>
                <a:cxn ang="T10">
                  <a:pos x="T0" y="T1"/>
                </a:cxn>
                <a:cxn ang="T11">
                  <a:pos x="T2" y="T3"/>
                </a:cxn>
                <a:cxn ang="T12">
                  <a:pos x="T4" y="T5"/>
                </a:cxn>
                <a:cxn ang="T13">
                  <a:pos x="T6" y="T7"/>
                </a:cxn>
                <a:cxn ang="T14">
                  <a:pos x="T8" y="T9"/>
                </a:cxn>
              </a:cxnLst>
              <a:rect l="T15" t="T16" r="T17" b="T18"/>
              <a:pathLst>
                <a:path w="125" h="152">
                  <a:moveTo>
                    <a:pt x="0" y="58"/>
                  </a:moveTo>
                  <a:lnTo>
                    <a:pt x="48" y="58"/>
                  </a:lnTo>
                  <a:lnTo>
                    <a:pt x="63" y="0"/>
                  </a:lnTo>
                  <a:lnTo>
                    <a:pt x="77" y="58"/>
                  </a:lnTo>
                  <a:lnTo>
                    <a:pt x="125" y="58"/>
                  </a:lnTo>
                  <a:lnTo>
                    <a:pt x="86" y="94"/>
                  </a:lnTo>
                  <a:lnTo>
                    <a:pt x="101" y="152"/>
                  </a:lnTo>
                  <a:lnTo>
                    <a:pt x="63" y="116"/>
                  </a:lnTo>
                  <a:lnTo>
                    <a:pt x="24" y="152"/>
                  </a:lnTo>
                  <a:lnTo>
                    <a:pt x="39" y="94"/>
                  </a:lnTo>
                  <a:close/>
                </a:path>
              </a:pathLst>
            </a:custGeom>
            <a:solidFill>
              <a:srgbClr val="FF0000"/>
            </a:solidFill>
            <a:ln w="12600">
              <a:solidFill>
                <a:srgbClr val="FF0000"/>
              </a:solidFill>
              <a:miter lim="800000"/>
              <a:headEnd/>
              <a:tailEnd/>
            </a:ln>
          </p:spPr>
          <p:txBody>
            <a:bodyPr wrap="none" anchor="ctr">
              <a:prstTxWarp prst="textNoShape">
                <a:avLst/>
              </a:prstTxWarp>
            </a:bodyPr>
            <a:lstStyle/>
            <a:p>
              <a:endParaRPr lang="en-US"/>
            </a:p>
          </p:txBody>
        </p:sp>
      </p:grpSp>
      <p:grpSp>
        <p:nvGrpSpPr>
          <p:cNvPr id="3" name="Group 6"/>
          <p:cNvGrpSpPr>
            <a:grpSpLocks/>
          </p:cNvGrpSpPr>
          <p:nvPr/>
        </p:nvGrpSpPr>
        <p:grpSpPr bwMode="auto">
          <a:xfrm>
            <a:off x="4800600" y="838200"/>
            <a:ext cx="4191000" cy="4724400"/>
            <a:chOff x="3264" y="635"/>
            <a:chExt cx="2953" cy="3372"/>
          </a:xfrm>
        </p:grpSpPr>
        <p:grpSp>
          <p:nvGrpSpPr>
            <p:cNvPr id="4" name="Group 7"/>
            <p:cNvGrpSpPr>
              <a:grpSpLocks/>
            </p:cNvGrpSpPr>
            <p:nvPr/>
          </p:nvGrpSpPr>
          <p:grpSpPr bwMode="auto">
            <a:xfrm>
              <a:off x="3264" y="635"/>
              <a:ext cx="2953" cy="3372"/>
              <a:chOff x="3264" y="635"/>
              <a:chExt cx="2953" cy="3372"/>
            </a:xfrm>
          </p:grpSpPr>
          <p:pic>
            <p:nvPicPr>
              <p:cNvPr id="47112" name="Picture 8"/>
              <p:cNvPicPr>
                <a:picLocks noChangeAspect="1" noChangeArrowheads="1"/>
              </p:cNvPicPr>
              <p:nvPr/>
            </p:nvPicPr>
            <p:blipFill>
              <a:blip r:embed="rId4"/>
              <a:srcRect t="20604"/>
              <a:stretch>
                <a:fillRect/>
              </a:stretch>
            </p:blipFill>
            <p:spPr bwMode="auto">
              <a:xfrm>
                <a:off x="3264" y="635"/>
                <a:ext cx="2954" cy="1678"/>
              </a:xfrm>
              <a:prstGeom prst="rect">
                <a:avLst/>
              </a:prstGeom>
              <a:noFill/>
              <a:ln w="9525">
                <a:noFill/>
                <a:round/>
                <a:headEnd/>
                <a:tailEnd/>
              </a:ln>
            </p:spPr>
          </p:pic>
          <p:pic>
            <p:nvPicPr>
              <p:cNvPr id="47113" name="Picture 9"/>
              <p:cNvPicPr>
                <a:picLocks noChangeAspect="1" noChangeArrowheads="1"/>
              </p:cNvPicPr>
              <p:nvPr/>
            </p:nvPicPr>
            <p:blipFill>
              <a:blip r:embed="rId5"/>
              <a:srcRect t="17589"/>
              <a:stretch>
                <a:fillRect/>
              </a:stretch>
            </p:blipFill>
            <p:spPr bwMode="auto">
              <a:xfrm>
                <a:off x="3264" y="1957"/>
                <a:ext cx="2596" cy="2051"/>
              </a:xfrm>
              <a:prstGeom prst="rect">
                <a:avLst/>
              </a:prstGeom>
              <a:noFill/>
              <a:ln w="9525">
                <a:noFill/>
                <a:round/>
                <a:headEnd/>
                <a:tailEnd/>
              </a:ln>
            </p:spPr>
          </p:pic>
        </p:grpSp>
        <p:sp>
          <p:nvSpPr>
            <p:cNvPr id="47111" name="Line 10"/>
            <p:cNvSpPr>
              <a:spLocks noChangeShapeType="1"/>
            </p:cNvSpPr>
            <p:nvPr/>
          </p:nvSpPr>
          <p:spPr bwMode="auto">
            <a:xfrm>
              <a:off x="4839" y="1989"/>
              <a:ext cx="1" cy="216"/>
            </a:xfrm>
            <a:prstGeom prst="line">
              <a:avLst/>
            </a:prstGeom>
            <a:noFill/>
            <a:ln w="12600">
              <a:solidFill>
                <a:srgbClr val="FF0000"/>
              </a:solidFill>
              <a:miter lim="800000"/>
              <a:headEnd/>
              <a:tailEnd type="triangle" w="med" len="med"/>
            </a:ln>
          </p:spPr>
          <p:txBody>
            <a:bodyPr>
              <a:prstTxWarp prst="textNoShape">
                <a:avLst/>
              </a:prstTxWarp>
            </a:bodyPr>
            <a:lstStyle/>
            <a:p>
              <a:endParaRPr lang="en-US"/>
            </a:p>
          </p:txBody>
        </p:sp>
      </p:grpSp>
      <p:sp>
        <p:nvSpPr>
          <p:cNvPr id="47109" name="Text Box 11"/>
          <p:cNvSpPr txBox="1">
            <a:spLocks noChangeArrowheads="1"/>
          </p:cNvSpPr>
          <p:nvPr/>
        </p:nvSpPr>
        <p:spPr bwMode="auto">
          <a:xfrm>
            <a:off x="150813" y="5638800"/>
            <a:ext cx="8991600" cy="1063625"/>
          </a:xfrm>
          <a:prstGeom prst="rect">
            <a:avLst/>
          </a:prstGeom>
          <a:noFill/>
          <a:ln w="9525">
            <a:noFill/>
            <a:round/>
            <a:headEnd/>
            <a:tailEnd/>
          </a:ln>
        </p:spPr>
        <p:txBody>
          <a:bodyPr lIns="81639" tIns="42452" rIns="81639" bIns="42452">
            <a:prstTxWarp prst="textNoShape">
              <a:avLst/>
            </a:prstTxWarp>
            <a:spAutoFit/>
          </a:bodyPr>
          <a:lstStyle/>
          <a:p>
            <a:pPr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US" sz="1600" dirty="0">
                <a:latin typeface="Arial" charset="0"/>
              </a:rPr>
              <a:t>GOES IR satellite image of central US on left with location of GPS station shown as red star. </a:t>
            </a:r>
          </a:p>
          <a:p>
            <a:pPr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US" sz="1600" dirty="0">
                <a:latin typeface="Arial" charset="0"/>
              </a:rPr>
              <a:t>Time series of temperature, dew point, wind speed, and accumulated rain shown in top right. GPS PW is shown in bottom right. Increase in PW of more than 20mm due to convective system shown in satellite image. </a:t>
            </a:r>
          </a:p>
        </p:txBody>
      </p:sp>
      <p:sp>
        <p:nvSpPr>
          <p:cNvPr id="12" name="Date Placeholder 11"/>
          <p:cNvSpPr>
            <a:spLocks noGrp="1"/>
          </p:cNvSpPr>
          <p:nvPr>
            <p:ph type="dt" sz="half" idx="10"/>
          </p:nvPr>
        </p:nvSpPr>
        <p:spPr/>
        <p:txBody>
          <a:bodyPr/>
          <a:lstStyle/>
          <a:p>
            <a:r>
              <a:rPr lang="en-US" smtClean="0"/>
              <a:t>01/10/12</a:t>
            </a:r>
            <a:endParaRPr lang="en-US"/>
          </a:p>
        </p:txBody>
      </p:sp>
      <p:sp>
        <p:nvSpPr>
          <p:cNvPr id="13" name="Slide Number Placeholder 12"/>
          <p:cNvSpPr>
            <a:spLocks noGrp="1"/>
          </p:cNvSpPr>
          <p:nvPr>
            <p:ph type="sldNum" sz="quarter" idx="12"/>
          </p:nvPr>
        </p:nvSpPr>
        <p:spPr/>
        <p:txBody>
          <a:bodyPr/>
          <a:lstStyle/>
          <a:p>
            <a:fld id="{17E0029F-1530-E341-B47E-ACE1863AC7B8}" type="slidenum">
              <a:rPr lang="en-US" smtClean="0"/>
              <a:t>14</a:t>
            </a:fld>
            <a:endParaRPr lang="en-US"/>
          </a:p>
        </p:txBody>
      </p:sp>
      <p:sp>
        <p:nvSpPr>
          <p:cNvPr id="14" name="Footer Placeholder 13"/>
          <p:cNvSpPr>
            <a:spLocks noGrp="1"/>
          </p:cNvSpPr>
          <p:nvPr>
            <p:ph type="ftr" sz="quarter" idx="11"/>
          </p:nvPr>
        </p:nvSpPr>
        <p:spPr/>
        <p:txBody>
          <a:bodyPr/>
          <a:lstStyle/>
          <a:p>
            <a:r>
              <a:rPr lang="en-US" smtClean="0"/>
              <a:t>Modeling Details Lec04</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01/10/12</a:t>
            </a:r>
            <a:endParaRPr lang="en-US">
              <a:latin typeface="Times" charset="0"/>
            </a:endParaRPr>
          </a:p>
        </p:txBody>
      </p:sp>
      <p:sp>
        <p:nvSpPr>
          <p:cNvPr id="5" name="Footer Placeholder 3"/>
          <p:cNvSpPr>
            <a:spLocks noGrp="1"/>
          </p:cNvSpPr>
          <p:nvPr>
            <p:ph type="ftr" sz="quarter" idx="11"/>
          </p:nvPr>
        </p:nvSpPr>
        <p:spPr/>
        <p:txBody>
          <a:bodyPr/>
          <a:lstStyle/>
          <a:p>
            <a:r>
              <a:rPr lang="en-US" smtClean="0"/>
              <a:t>Modeling Details Lec04</a:t>
            </a:r>
            <a:endParaRPr lang="en-US">
              <a:latin typeface="Times" charset="0"/>
            </a:endParaRPr>
          </a:p>
        </p:txBody>
      </p:sp>
      <p:sp>
        <p:nvSpPr>
          <p:cNvPr id="6" name="Slide Number Placeholder 4"/>
          <p:cNvSpPr>
            <a:spLocks noGrp="1"/>
          </p:cNvSpPr>
          <p:nvPr>
            <p:ph type="sldNum" sz="quarter" idx="12"/>
          </p:nvPr>
        </p:nvSpPr>
        <p:spPr/>
        <p:txBody>
          <a:bodyPr/>
          <a:lstStyle/>
          <a:p>
            <a:fld id="{746B3A88-8B97-CD42-A0BA-B365C50D8E2C}" type="slidenum">
              <a:rPr lang="en-US"/>
              <a:pPr/>
              <a:t>15</a:t>
            </a:fld>
            <a:endParaRPr lang="en-US">
              <a:latin typeface="Times" charset="0"/>
            </a:endParaRPr>
          </a:p>
        </p:txBody>
      </p:sp>
      <p:pic>
        <p:nvPicPr>
          <p:cNvPr id="45058" name="Content Placeholder 6" descr="P549.png"/>
          <p:cNvPicPr>
            <a:picLocks noGrp="1" noChangeAspect="1"/>
          </p:cNvPicPr>
          <p:nvPr>
            <p:ph idx="4294967295"/>
          </p:nvPr>
        </p:nvPicPr>
        <p:blipFill>
          <a:blip r:embed="rId3"/>
          <a:srcRect l="-858" b="-639"/>
          <a:stretch>
            <a:fillRect/>
          </a:stretch>
        </p:blipFill>
        <p:spPr>
          <a:xfrm>
            <a:off x="0" y="609600"/>
            <a:ext cx="9144000" cy="6248400"/>
          </a:xfrm>
        </p:spPr>
      </p:pic>
      <p:sp>
        <p:nvSpPr>
          <p:cNvPr id="45059" name="Title 7"/>
          <p:cNvSpPr>
            <a:spLocks noGrp="1"/>
          </p:cNvSpPr>
          <p:nvPr>
            <p:ph type="title"/>
          </p:nvPr>
        </p:nvSpPr>
        <p:spPr>
          <a:xfrm>
            <a:off x="685800" y="152400"/>
            <a:ext cx="7772400" cy="533400"/>
          </a:xfrm>
        </p:spPr>
        <p:txBody>
          <a:bodyPr>
            <a:normAutofit fontScale="90000"/>
          </a:bodyPr>
          <a:lstStyle/>
          <a:p>
            <a:pPr eaLnBrk="1" hangingPunct="1"/>
            <a:r>
              <a:rPr lang="en-US" smtClean="0">
                <a:ea typeface="ＭＳ Ｐゴシック" charset="-128"/>
                <a:cs typeface="ＭＳ Ｐゴシック" charset="-128"/>
              </a:rPr>
              <a:t>P549 Position residuals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r>
              <a:rPr lang="en-US" smtClean="0"/>
              <a:t>01/10/12</a:t>
            </a:r>
            <a:endParaRPr lang="en-US">
              <a:latin typeface="Times" charset="0"/>
            </a:endParaRPr>
          </a:p>
        </p:txBody>
      </p:sp>
      <p:sp>
        <p:nvSpPr>
          <p:cNvPr id="5" name="Footer Placeholder 3"/>
          <p:cNvSpPr>
            <a:spLocks noGrp="1"/>
          </p:cNvSpPr>
          <p:nvPr>
            <p:ph type="ftr" sz="quarter" idx="11"/>
          </p:nvPr>
        </p:nvSpPr>
        <p:spPr/>
        <p:txBody>
          <a:bodyPr/>
          <a:lstStyle/>
          <a:p>
            <a:r>
              <a:rPr lang="en-US" smtClean="0"/>
              <a:t>Modeling Details Lec04</a:t>
            </a:r>
            <a:endParaRPr lang="en-US">
              <a:latin typeface="Times" charset="0"/>
            </a:endParaRPr>
          </a:p>
        </p:txBody>
      </p:sp>
      <p:sp>
        <p:nvSpPr>
          <p:cNvPr id="6" name="Slide Number Placeholder 4"/>
          <p:cNvSpPr>
            <a:spLocks noGrp="1"/>
          </p:cNvSpPr>
          <p:nvPr>
            <p:ph type="sldNum" sz="quarter" idx="12"/>
          </p:nvPr>
        </p:nvSpPr>
        <p:spPr/>
        <p:txBody>
          <a:bodyPr/>
          <a:lstStyle/>
          <a:p>
            <a:fld id="{82150882-938B-2D42-B0D6-3A9845B33863}" type="slidenum">
              <a:rPr lang="en-US"/>
              <a:pPr/>
              <a:t>16</a:t>
            </a:fld>
            <a:endParaRPr lang="en-US">
              <a:latin typeface="Times" charset="0"/>
            </a:endParaRPr>
          </a:p>
        </p:txBody>
      </p:sp>
      <p:pic>
        <p:nvPicPr>
          <p:cNvPr id="73732" name="Picture 4" descr="&#10;P549GE.jpg                                                     000FC3DAMacintosh HD                   C361C625:"/>
          <p:cNvPicPr>
            <a:picLocks noChangeAspect="1" noChangeArrowheads="1"/>
          </p:cNvPicPr>
          <p:nvPr/>
        </p:nvPicPr>
        <p:blipFill>
          <a:blip r:embed="rId2"/>
          <a:srcRect/>
          <a:stretch>
            <a:fillRect/>
          </a:stretch>
        </p:blipFill>
        <p:spPr bwMode="auto">
          <a:xfrm>
            <a:off x="285750" y="96838"/>
            <a:ext cx="8572500" cy="6662737"/>
          </a:xfrm>
          <a:prstGeom prst="rect">
            <a:avLst/>
          </a:prstGeom>
          <a:noFill/>
        </p:spPr>
      </p:pic>
      <p:sp>
        <p:nvSpPr>
          <p:cNvPr id="73730" name="Rectangle 2"/>
          <p:cNvSpPr>
            <a:spLocks noGrp="1" noChangeArrowheads="1"/>
          </p:cNvSpPr>
          <p:nvPr>
            <p:ph type="title" idx="4294967295"/>
          </p:nvPr>
        </p:nvSpPr>
        <p:spPr>
          <a:xfrm>
            <a:off x="990600" y="228600"/>
            <a:ext cx="7772400" cy="990600"/>
          </a:xfrm>
        </p:spPr>
        <p:txBody>
          <a:bodyPr/>
          <a:lstStyle/>
          <a:p>
            <a:r>
              <a:rPr lang="en-US" sz="2400">
                <a:ea typeface="ＭＳ Ｐゴシック" charset="-128"/>
                <a:cs typeface="ＭＳ Ｐゴシック" charset="-128"/>
              </a:rPr>
              <a:t>Location of P549 (Google Earth)</a:t>
            </a:r>
            <a:endParaRPr lang="en-US">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srcRect l="5556" t="17360" r="5724" b="6931"/>
          <a:stretch>
            <a:fillRect/>
          </a:stretch>
        </p:blipFill>
        <p:spPr bwMode="auto">
          <a:xfrm>
            <a:off x="228600" y="1219200"/>
            <a:ext cx="4724400" cy="3729038"/>
          </a:xfrm>
          <a:prstGeom prst="rect">
            <a:avLst/>
          </a:prstGeom>
          <a:noFill/>
          <a:ln w="9525">
            <a:noFill/>
            <a:round/>
            <a:headEnd/>
            <a:tailEnd/>
          </a:ln>
        </p:spPr>
      </p:pic>
      <p:sp>
        <p:nvSpPr>
          <p:cNvPr id="49155" name="Rectangle 3"/>
          <p:cNvSpPr>
            <a:spLocks noChangeArrowheads="1"/>
          </p:cNvSpPr>
          <p:nvPr/>
        </p:nvSpPr>
        <p:spPr bwMode="auto">
          <a:xfrm>
            <a:off x="381000" y="228600"/>
            <a:ext cx="8120063" cy="466725"/>
          </a:xfrm>
          <a:prstGeom prst="rect">
            <a:avLst/>
          </a:prstGeom>
          <a:noFill/>
          <a:ln w="9525">
            <a:noFill/>
            <a:round/>
            <a:headEnd/>
            <a:tailEnd/>
          </a:ln>
        </p:spPr>
        <p:txBody>
          <a:bodyPr wrap="none" lIns="81639" tIns="42452" rIns="81639" bIns="42452">
            <a:prstTxWarp prst="textNoShape">
              <a:avLst/>
            </a:prstTxWarp>
            <a:spAutoFit/>
          </a:bodyPr>
          <a:lstStyle/>
          <a:p>
            <a:pPr defTabSz="414338">
              <a:tabLst>
                <a:tab pos="657225" algn="l"/>
                <a:tab pos="1312863" algn="l"/>
                <a:tab pos="1970088" algn="l"/>
                <a:tab pos="2627313" algn="l"/>
                <a:tab pos="3282950" algn="l"/>
                <a:tab pos="3940175" algn="l"/>
                <a:tab pos="4595813" algn="l"/>
              </a:tabLst>
            </a:pPr>
            <a:r>
              <a:rPr lang="en-US" sz="2500" dirty="0">
                <a:solidFill>
                  <a:srgbClr val="000000"/>
                </a:solidFill>
                <a:latin typeface="Arial" charset="0"/>
              </a:rPr>
              <a:t>Water Vapor as a Proxy for Pressure in Storm Prediction</a:t>
            </a:r>
          </a:p>
        </p:txBody>
      </p:sp>
      <p:pic>
        <p:nvPicPr>
          <p:cNvPr id="49156" name="Picture 4"/>
          <p:cNvPicPr>
            <a:picLocks noChangeAspect="1" noChangeArrowheads="1"/>
          </p:cNvPicPr>
          <p:nvPr/>
        </p:nvPicPr>
        <p:blipFill>
          <a:blip r:embed="rId4"/>
          <a:srcRect l="4198" t="16949" b="5083"/>
          <a:stretch>
            <a:fillRect/>
          </a:stretch>
        </p:blipFill>
        <p:spPr bwMode="auto">
          <a:xfrm>
            <a:off x="5149850" y="925689"/>
            <a:ext cx="3476625" cy="3505200"/>
          </a:xfrm>
          <a:prstGeom prst="rect">
            <a:avLst/>
          </a:prstGeom>
          <a:noFill/>
          <a:ln w="9525">
            <a:noFill/>
            <a:round/>
            <a:headEnd/>
            <a:tailEnd/>
          </a:ln>
        </p:spPr>
      </p:pic>
      <p:sp>
        <p:nvSpPr>
          <p:cNvPr id="49157" name="Text Box 6"/>
          <p:cNvSpPr txBox="1">
            <a:spLocks noChangeArrowheads="1"/>
          </p:cNvSpPr>
          <p:nvPr/>
        </p:nvSpPr>
        <p:spPr bwMode="auto">
          <a:xfrm>
            <a:off x="685800" y="5257800"/>
            <a:ext cx="3597275" cy="595313"/>
          </a:xfrm>
          <a:prstGeom prst="rect">
            <a:avLst/>
          </a:prstGeom>
          <a:noFill/>
          <a:ln w="9525">
            <a:noFill/>
            <a:miter lim="800000"/>
            <a:headEnd/>
            <a:tailEnd/>
          </a:ln>
        </p:spPr>
        <p:txBody>
          <a:bodyPr>
            <a:prstTxWarp prst="textNoShape">
              <a:avLst/>
            </a:prstTxWarp>
            <a:spAutoFit/>
          </a:bodyPr>
          <a:lstStyle/>
          <a:p>
            <a:pPr>
              <a:lnSpc>
                <a:spcPct val="90000"/>
              </a:lnSpc>
            </a:pPr>
            <a:r>
              <a:rPr lang="en-US" sz="1800" dirty="0">
                <a:solidFill>
                  <a:srgbClr val="000000"/>
                </a:solidFill>
                <a:latin typeface="Arial" charset="0"/>
              </a:rPr>
              <a:t>GPS stations (blue) and locations of hurricane landfalls</a:t>
            </a:r>
            <a:endParaRPr lang="en-US" sz="1400" dirty="0">
              <a:solidFill>
                <a:srgbClr val="000000"/>
              </a:solidFill>
              <a:latin typeface="Arial" charset="0"/>
            </a:endParaRPr>
          </a:p>
        </p:txBody>
      </p:sp>
      <p:sp>
        <p:nvSpPr>
          <p:cNvPr id="49158" name="Text Box 7"/>
          <p:cNvSpPr txBox="1">
            <a:spLocks noChangeArrowheads="1"/>
          </p:cNvSpPr>
          <p:nvPr/>
        </p:nvSpPr>
        <p:spPr bwMode="auto">
          <a:xfrm>
            <a:off x="5562600" y="5181600"/>
            <a:ext cx="3063875" cy="1343025"/>
          </a:xfrm>
          <a:prstGeom prst="rect">
            <a:avLst/>
          </a:prstGeom>
          <a:noFill/>
          <a:ln w="9525">
            <a:noFill/>
            <a:miter lim="800000"/>
            <a:headEnd/>
            <a:tailEnd/>
          </a:ln>
        </p:spPr>
        <p:txBody>
          <a:bodyPr>
            <a:prstTxWarp prst="textNoShape">
              <a:avLst/>
            </a:prstTxWarp>
            <a:spAutoFit/>
          </a:bodyPr>
          <a:lstStyle/>
          <a:p>
            <a:pPr>
              <a:lnSpc>
                <a:spcPct val="90000"/>
              </a:lnSpc>
            </a:pPr>
            <a:r>
              <a:rPr lang="en-US" sz="1800" dirty="0">
                <a:solidFill>
                  <a:srgbClr val="000000"/>
                </a:solidFill>
                <a:latin typeface="Arial" charset="0"/>
              </a:rPr>
              <a:t>Correlation (75%) between GPS-measured </a:t>
            </a:r>
            <a:r>
              <a:rPr lang="en-US" sz="1800" dirty="0" err="1">
                <a:solidFill>
                  <a:srgbClr val="000000"/>
                </a:solidFill>
                <a:latin typeface="Arial" charset="0"/>
              </a:rPr>
              <a:t>precipitable</a:t>
            </a:r>
            <a:r>
              <a:rPr lang="en-US" sz="1800" dirty="0">
                <a:solidFill>
                  <a:srgbClr val="000000"/>
                </a:solidFill>
                <a:latin typeface="Arial" charset="0"/>
              </a:rPr>
              <a:t> water and drop in surface pressure for stations within 200 km of landfall.</a:t>
            </a:r>
            <a:r>
              <a:rPr lang="en-US" sz="1600" dirty="0">
                <a:solidFill>
                  <a:srgbClr val="000000"/>
                </a:solidFill>
                <a:latin typeface="Arial" charset="0"/>
              </a:rPr>
              <a:t>   </a:t>
            </a:r>
          </a:p>
        </p:txBody>
      </p:sp>
      <p:sp>
        <p:nvSpPr>
          <p:cNvPr id="49159" name="Text Box 8"/>
          <p:cNvSpPr txBox="1">
            <a:spLocks noChangeArrowheads="1"/>
          </p:cNvSpPr>
          <p:nvPr/>
        </p:nvSpPr>
        <p:spPr bwMode="auto">
          <a:xfrm>
            <a:off x="457200" y="6324600"/>
            <a:ext cx="1587193" cy="369332"/>
          </a:xfrm>
          <a:prstGeom prst="rect">
            <a:avLst/>
          </a:prstGeom>
          <a:noFill/>
          <a:ln w="9525">
            <a:noFill/>
            <a:miter lim="800000"/>
            <a:headEnd/>
            <a:tailEnd/>
          </a:ln>
        </p:spPr>
        <p:txBody>
          <a:bodyPr wrap="none">
            <a:prstTxWarp prst="textNoShape">
              <a:avLst/>
            </a:prstTxWarp>
            <a:spAutoFit/>
          </a:bodyPr>
          <a:lstStyle/>
          <a:p>
            <a:r>
              <a:rPr lang="en-US" sz="1600" dirty="0" err="1">
                <a:solidFill>
                  <a:srgbClr val="000000"/>
                </a:solidFill>
                <a:latin typeface="Arial" charset="0"/>
              </a:rPr>
              <a:t>J.Braun</a:t>
            </a:r>
            <a:r>
              <a:rPr lang="en-US" sz="1600" dirty="0">
                <a:solidFill>
                  <a:srgbClr val="000000"/>
                </a:solidFill>
                <a:latin typeface="Arial" charset="0"/>
              </a:rPr>
              <a:t>, UCAR</a:t>
            </a:r>
            <a:r>
              <a:rPr lang="en-US" dirty="0">
                <a:solidFill>
                  <a:srgbClr val="000000"/>
                </a:solidFill>
              </a:rPr>
              <a:t> </a:t>
            </a:r>
          </a:p>
        </p:txBody>
      </p:sp>
      <p:sp>
        <p:nvSpPr>
          <p:cNvPr id="8" name="Date Placeholder 7"/>
          <p:cNvSpPr>
            <a:spLocks noGrp="1"/>
          </p:cNvSpPr>
          <p:nvPr>
            <p:ph type="dt" sz="half" idx="10"/>
          </p:nvPr>
        </p:nvSpPr>
        <p:spPr/>
        <p:txBody>
          <a:bodyPr/>
          <a:lstStyle/>
          <a:p>
            <a:r>
              <a:rPr lang="en-US" smtClean="0"/>
              <a:t>01/10/12</a:t>
            </a:r>
            <a:endParaRPr lang="en-US"/>
          </a:p>
        </p:txBody>
      </p:sp>
      <p:sp>
        <p:nvSpPr>
          <p:cNvPr id="9" name="Slide Number Placeholder 8"/>
          <p:cNvSpPr>
            <a:spLocks noGrp="1"/>
          </p:cNvSpPr>
          <p:nvPr>
            <p:ph type="sldNum" sz="quarter" idx="12"/>
          </p:nvPr>
        </p:nvSpPr>
        <p:spPr/>
        <p:txBody>
          <a:bodyPr/>
          <a:lstStyle/>
          <a:p>
            <a:fld id="{17E0029F-1530-E341-B47E-ACE1863AC7B8}" type="slidenum">
              <a:rPr lang="en-US" smtClean="0"/>
              <a:t>17</a:t>
            </a:fld>
            <a:endParaRPr lang="en-US"/>
          </a:p>
        </p:txBody>
      </p:sp>
      <p:sp>
        <p:nvSpPr>
          <p:cNvPr id="10" name="Footer Placeholder 9"/>
          <p:cNvSpPr>
            <a:spLocks noGrp="1"/>
          </p:cNvSpPr>
          <p:nvPr>
            <p:ph type="ftr" sz="quarter" idx="11"/>
          </p:nvPr>
        </p:nvSpPr>
        <p:spPr/>
        <p:txBody>
          <a:bodyPr/>
          <a:lstStyle/>
          <a:p>
            <a:r>
              <a:rPr lang="en-US" smtClean="0"/>
              <a:t>Modeling Details Lec04</a:t>
            </a:r>
            <a:endParaRPr lang="en-U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790700"/>
          </a:xfrm>
        </p:spPr>
        <p:txBody>
          <a:bodyPr>
            <a:normAutofit fontScale="90000"/>
          </a:bodyPr>
          <a:lstStyle/>
          <a:p>
            <a:r>
              <a:rPr lang="en-US" sz="3556" dirty="0" smtClean="0"/>
              <a:t>Effect of  the Neutral Atmosphere on GPS Measurements</a:t>
            </a:r>
            <a:r>
              <a:rPr lang="en-US" dirty="0" smtClean="0"/>
              <a:t/>
            </a:r>
            <a:br>
              <a:rPr lang="en-US" dirty="0" smtClean="0"/>
            </a:br>
            <a:endParaRPr lang="en-US" dirty="0"/>
          </a:p>
        </p:txBody>
      </p:sp>
      <p:sp>
        <p:nvSpPr>
          <p:cNvPr id="6" name="Content Placeholder 5"/>
          <p:cNvSpPr>
            <a:spLocks noGrp="1"/>
          </p:cNvSpPr>
          <p:nvPr>
            <p:ph idx="1"/>
          </p:nvPr>
        </p:nvSpPr>
        <p:spPr/>
        <p:txBody>
          <a:bodyPr>
            <a:normAutofit fontScale="62500" lnSpcReduction="20000"/>
          </a:bodyPr>
          <a:lstStyle/>
          <a:p>
            <a:pPr>
              <a:buNone/>
            </a:pPr>
            <a:r>
              <a:rPr lang="en-US" dirty="0" smtClean="0"/>
              <a:t>Slant delay = (Zenith Hydrostatic Delay) * (“Dry” Mapping Function)  +</a:t>
            </a:r>
          </a:p>
          <a:p>
            <a:pPr>
              <a:buNone/>
            </a:pPr>
            <a:r>
              <a:rPr lang="en-US" dirty="0" smtClean="0"/>
              <a:t>       (Zenith Wet Delay) * (Wet Mapping Function) +</a:t>
            </a:r>
          </a:p>
          <a:p>
            <a:pPr>
              <a:buNone/>
            </a:pPr>
            <a:r>
              <a:rPr lang="en-US" dirty="0" smtClean="0"/>
              <a:t>		(Gradient Delay NS) ( Gradient Mapping Function) * Cos/</a:t>
            </a:r>
            <a:r>
              <a:rPr lang="en-US" dirty="0" err="1" smtClean="0"/>
              <a:t>Sin(Azimuth</a:t>
            </a:r>
            <a:r>
              <a:rPr lang="en-US" dirty="0" smtClean="0"/>
              <a:t>)</a:t>
            </a:r>
          </a:p>
          <a:p>
            <a:pPr>
              <a:buNone/>
            </a:pPr>
            <a:endParaRPr lang="en-US" dirty="0" smtClean="0"/>
          </a:p>
          <a:p>
            <a:pPr lvl="1"/>
            <a:r>
              <a:rPr lang="en-US" dirty="0" smtClean="0"/>
              <a:t>To recover the water vapor (ZWD) for meteorological studies, you must have a very accurate measure of the hydrostatic delay (ZHD) from a barometer at the site.</a:t>
            </a:r>
          </a:p>
          <a:p>
            <a:pPr lvl="1"/>
            <a:r>
              <a:rPr lang="en-US" dirty="0" smtClean="0"/>
              <a:t>For height studies, a less accurate model for the ZHD is acceptable, but still important because the wet and dry mapping functions are different (see next slides)</a:t>
            </a:r>
          </a:p>
          <a:p>
            <a:pPr lvl="1"/>
            <a:r>
              <a:rPr lang="en-US" dirty="0" smtClean="0"/>
              <a:t>The mapping functions used can also be important for low elevation angles</a:t>
            </a:r>
          </a:p>
          <a:p>
            <a:pPr lvl="1"/>
            <a:r>
              <a:rPr lang="en-US" dirty="0" smtClean="0"/>
              <a:t>For both a priori ZHD and mapping functions, you have a choice in GAMIT of using values computed at 6-hr intervals from numerical weather models (VMF1 grids) or an analytical fit to 20-years of VMF1 values, GPT and GMF (defaults)</a:t>
            </a:r>
            <a:endParaRPr lang="en-US" dirty="0"/>
          </a:p>
        </p:txBody>
      </p:sp>
      <p:sp>
        <p:nvSpPr>
          <p:cNvPr id="9" name="Date Placeholder 8"/>
          <p:cNvSpPr>
            <a:spLocks noGrp="1"/>
          </p:cNvSpPr>
          <p:nvPr>
            <p:ph type="dt" sz="half" idx="10"/>
          </p:nvPr>
        </p:nvSpPr>
        <p:spPr/>
        <p:txBody>
          <a:bodyPr/>
          <a:lstStyle/>
          <a:p>
            <a:r>
              <a:rPr lang="en-US" smtClean="0"/>
              <a:t>01/10/12</a:t>
            </a:r>
            <a:endParaRPr lang="en-US"/>
          </a:p>
        </p:txBody>
      </p:sp>
      <p:sp>
        <p:nvSpPr>
          <p:cNvPr id="10" name="Slide Number Placeholder 9"/>
          <p:cNvSpPr>
            <a:spLocks noGrp="1"/>
          </p:cNvSpPr>
          <p:nvPr>
            <p:ph type="sldNum" sz="quarter" idx="12"/>
          </p:nvPr>
        </p:nvSpPr>
        <p:spPr/>
        <p:txBody>
          <a:bodyPr/>
          <a:lstStyle/>
          <a:p>
            <a:fld id="{17E0029F-1530-E341-B47E-ACE1863AC7B8}" type="slidenum">
              <a:rPr lang="en-US" smtClean="0"/>
              <a:t>18</a:t>
            </a:fld>
            <a:endParaRPr lang="en-US"/>
          </a:p>
        </p:txBody>
      </p:sp>
      <p:sp>
        <p:nvSpPr>
          <p:cNvPr id="11" name="Footer Placeholder 10"/>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Mapping function effects</a:t>
            </a:r>
            <a:endParaRPr lang="en-US" dirty="0"/>
          </a:p>
        </p:txBody>
      </p:sp>
      <p:sp>
        <p:nvSpPr>
          <p:cNvPr id="8" name="Content Placeholder 7"/>
          <p:cNvSpPr>
            <a:spLocks noGrp="1"/>
          </p:cNvSpPr>
          <p:nvPr>
            <p:ph idx="1"/>
          </p:nvPr>
        </p:nvSpPr>
        <p:spPr>
          <a:xfrm>
            <a:off x="4813300" y="1600200"/>
            <a:ext cx="3873500" cy="4525963"/>
          </a:xfrm>
        </p:spPr>
        <p:txBody>
          <a:bodyPr>
            <a:normAutofit fontScale="70000" lnSpcReduction="20000"/>
          </a:bodyPr>
          <a:lstStyle/>
          <a:p>
            <a:r>
              <a:rPr lang="en-US" dirty="0" smtClean="0"/>
              <a:t>Mapping functions differ and this means hydrostatic and wet delays are coupled in the estimation.</a:t>
            </a:r>
          </a:p>
          <a:p>
            <a:r>
              <a:rPr lang="en-US" dirty="0" smtClean="0"/>
              <a:t>Example: Percent difference (red) between hydrostatic and wet mapping functions for a high latitude (dav1) and mid-latitude site (</a:t>
            </a:r>
            <a:r>
              <a:rPr lang="en-US" dirty="0" err="1" smtClean="0"/>
              <a:t>nlib</a:t>
            </a:r>
            <a:r>
              <a:rPr lang="en-US" dirty="0" smtClean="0"/>
              <a:t>).  Blue shows percentage of observations at each elevation angle.  From </a:t>
            </a:r>
            <a:r>
              <a:rPr lang="en-US" dirty="0" err="1" smtClean="0"/>
              <a:t>Tregoning</a:t>
            </a:r>
            <a:r>
              <a:rPr lang="en-US" dirty="0" smtClean="0"/>
              <a:t> and Herring [2006].</a:t>
            </a:r>
          </a:p>
          <a:p>
            <a:endParaRPr lang="en-US" dirty="0" smtClean="0"/>
          </a:p>
          <a:p>
            <a:endParaRPr lang="en-US" dirty="0"/>
          </a:p>
        </p:txBody>
      </p:sp>
      <p:pic>
        <p:nvPicPr>
          <p:cNvPr id="9" name="Picture 3" descr="Tregoning &amp; Herring 16"/>
          <p:cNvPicPr>
            <a:picLocks noChangeAspect="1" noChangeArrowheads="1"/>
          </p:cNvPicPr>
          <p:nvPr/>
        </p:nvPicPr>
        <p:blipFill>
          <a:blip r:embed="rId3"/>
          <a:srcRect l="7886" t="5612" r="5198" b="7401"/>
          <a:stretch>
            <a:fillRect/>
          </a:stretch>
        </p:blipFill>
        <p:spPr>
          <a:xfrm>
            <a:off x="165100" y="1219199"/>
            <a:ext cx="4606214" cy="4906963"/>
          </a:xfrm>
          <a:prstGeom prst="rect">
            <a:avLst/>
          </a:prstGeom>
        </p:spPr>
      </p:pic>
      <p:sp>
        <p:nvSpPr>
          <p:cNvPr id="10" name="Date Placeholder 9"/>
          <p:cNvSpPr>
            <a:spLocks noGrp="1"/>
          </p:cNvSpPr>
          <p:nvPr>
            <p:ph type="dt" sz="half" idx="10"/>
          </p:nvPr>
        </p:nvSpPr>
        <p:spPr/>
        <p:txBody>
          <a:bodyPr/>
          <a:lstStyle/>
          <a:p>
            <a:r>
              <a:rPr lang="en-US" smtClean="0"/>
              <a:t>01/10/12</a:t>
            </a:r>
            <a:endParaRPr lang="en-US"/>
          </a:p>
        </p:txBody>
      </p:sp>
      <p:sp>
        <p:nvSpPr>
          <p:cNvPr id="11" name="Slide Number Placeholder 10"/>
          <p:cNvSpPr>
            <a:spLocks noGrp="1"/>
          </p:cNvSpPr>
          <p:nvPr>
            <p:ph type="sldNum" sz="quarter" idx="12"/>
          </p:nvPr>
        </p:nvSpPr>
        <p:spPr/>
        <p:txBody>
          <a:bodyPr/>
          <a:lstStyle/>
          <a:p>
            <a:fld id="{17E0029F-1530-E341-B47E-ACE1863AC7B8}" type="slidenum">
              <a:rPr lang="en-US" smtClean="0"/>
              <a:t>19</a:t>
            </a:fld>
            <a:endParaRPr lang="en-US"/>
          </a:p>
        </p:txBody>
      </p:sp>
      <p:sp>
        <p:nvSpPr>
          <p:cNvPr id="12" name="Footer Placeholder 11"/>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a:t>
            </a:r>
            <a:endParaRPr lang="en-US" dirty="0"/>
          </a:p>
        </p:txBody>
      </p:sp>
      <p:sp>
        <p:nvSpPr>
          <p:cNvPr id="3" name="Content Placeholder 2"/>
          <p:cNvSpPr>
            <a:spLocks noGrp="1"/>
          </p:cNvSpPr>
          <p:nvPr>
            <p:ph idx="1"/>
          </p:nvPr>
        </p:nvSpPr>
        <p:spPr/>
        <p:txBody>
          <a:bodyPr/>
          <a:lstStyle/>
          <a:p>
            <a:r>
              <a:rPr lang="en-US" dirty="0" smtClean="0"/>
              <a:t>Lectures and Tutorials Day 2</a:t>
            </a:r>
          </a:p>
          <a:p>
            <a:pPr marL="971550" lvl="1" indent="-514350">
              <a:buFont typeface="+mj-lt"/>
              <a:buAutoNum type="arabicPeriod"/>
            </a:pPr>
            <a:r>
              <a:rPr lang="en-US" dirty="0" smtClean="0"/>
              <a:t>Modeling details, atmospheric delays, loading</a:t>
            </a:r>
          </a:p>
          <a:p>
            <a:pPr marL="971550" lvl="1" indent="-514350">
              <a:buFont typeface="+mj-lt"/>
              <a:buAutoNum type="arabicPeriod"/>
            </a:pPr>
            <a:r>
              <a:rPr lang="en-US" dirty="0" smtClean="0"/>
              <a:t>Treatment of earthquakes, equipment changes and other effects; reference frame realization</a:t>
            </a:r>
          </a:p>
          <a:p>
            <a:pPr marL="971550" lvl="1" indent="-514350">
              <a:buFont typeface="+mj-lt"/>
              <a:buAutoNum type="arabicPeriod"/>
            </a:pPr>
            <a:r>
              <a:rPr lang="en-US" dirty="0" smtClean="0"/>
              <a:t>Statistics of time series and determination of error models for velocity estimates</a:t>
            </a:r>
          </a:p>
          <a:p>
            <a:pPr marL="971550" lvl="1" indent="-514350">
              <a:buFont typeface="+mj-lt"/>
              <a:buAutoNum type="arabicPeriod"/>
            </a:pPr>
            <a:r>
              <a:rPr lang="en-US" dirty="0" smtClean="0"/>
              <a:t>Analysis of Salton Sea data over a longer period of time using time series.</a:t>
            </a:r>
            <a:endParaRPr lang="en-US" dirty="0"/>
          </a:p>
        </p:txBody>
      </p:sp>
      <p:sp>
        <p:nvSpPr>
          <p:cNvPr id="4" name="Date Placeholder 3"/>
          <p:cNvSpPr>
            <a:spLocks noGrp="1"/>
          </p:cNvSpPr>
          <p:nvPr>
            <p:ph type="dt" sz="half" idx="10"/>
          </p:nvPr>
        </p:nvSpPr>
        <p:spPr/>
        <p:txBody>
          <a:bodyPr/>
          <a:lstStyle/>
          <a:p>
            <a:r>
              <a:rPr lang="en-US" smtClean="0"/>
              <a:t>01/10/12</a:t>
            </a:r>
            <a:endParaRPr lang="en-US"/>
          </a:p>
        </p:txBody>
      </p:sp>
      <p:sp>
        <p:nvSpPr>
          <p:cNvPr id="5" name="Footer Placeholder 4"/>
          <p:cNvSpPr>
            <a:spLocks noGrp="1"/>
          </p:cNvSpPr>
          <p:nvPr>
            <p:ph type="ftr" sz="quarter" idx="11"/>
          </p:nvPr>
        </p:nvSpPr>
        <p:spPr/>
        <p:txBody>
          <a:bodyPr/>
          <a:lstStyle/>
          <a:p>
            <a:r>
              <a:rPr lang="en-US" smtClean="0"/>
              <a:t>Modeling Details Lec04</a:t>
            </a:r>
            <a:endParaRPr lang="en-US"/>
          </a:p>
        </p:txBody>
      </p:sp>
      <p:sp>
        <p:nvSpPr>
          <p:cNvPr id="6" name="Slide Number Placeholder 5"/>
          <p:cNvSpPr>
            <a:spLocks noGrp="1"/>
          </p:cNvSpPr>
          <p:nvPr>
            <p:ph type="sldNum" sz="quarter" idx="12"/>
          </p:nvPr>
        </p:nvSpPr>
        <p:spPr/>
        <p:txBody>
          <a:bodyPr/>
          <a:lstStyle/>
          <a:p>
            <a:fld id="{1E733780-A431-4245-B6C8-30D07426687F}" type="slidenum">
              <a:rPr lang="en-US" smtClean="0"/>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289300" y="274638"/>
            <a:ext cx="5397500" cy="1143000"/>
          </a:xfrm>
        </p:spPr>
        <p:txBody>
          <a:bodyPr>
            <a:normAutofit fontScale="90000"/>
          </a:bodyPr>
          <a:lstStyle/>
          <a:p>
            <a:r>
              <a:rPr lang="en-US" dirty="0" smtClean="0"/>
              <a:t>Effect of surface pressure errors</a:t>
            </a:r>
            <a:endParaRPr lang="en-US" dirty="0"/>
          </a:p>
        </p:txBody>
      </p:sp>
      <p:pic>
        <p:nvPicPr>
          <p:cNvPr id="55299" name="Picture 3" descr="Tregoning &amp; Herring 17"/>
          <p:cNvPicPr>
            <a:picLocks noGrp="1" noChangeAspect="1" noChangeArrowheads="1"/>
          </p:cNvPicPr>
          <p:nvPr>
            <p:ph idx="4294967295"/>
          </p:nvPr>
        </p:nvPicPr>
        <p:blipFill>
          <a:blip r:embed="rId3"/>
          <a:srcRect l="5882" t="2571" r="5042" b="3367"/>
          <a:stretch>
            <a:fillRect/>
          </a:stretch>
        </p:blipFill>
        <p:spPr>
          <a:xfrm>
            <a:off x="241300" y="355600"/>
            <a:ext cx="3048000" cy="6311660"/>
          </a:xfrm>
        </p:spPr>
      </p:pic>
      <p:sp>
        <p:nvSpPr>
          <p:cNvPr id="10" name="TextBox 9"/>
          <p:cNvSpPr txBox="1"/>
          <p:nvPr/>
        </p:nvSpPr>
        <p:spPr>
          <a:xfrm>
            <a:off x="3962400" y="1612900"/>
            <a:ext cx="4724400" cy="3693319"/>
          </a:xfrm>
          <a:prstGeom prst="rect">
            <a:avLst/>
          </a:prstGeom>
          <a:noFill/>
        </p:spPr>
        <p:txBody>
          <a:bodyPr wrap="square" rtlCol="0">
            <a:spAutoFit/>
          </a:bodyPr>
          <a:lstStyle/>
          <a:p>
            <a:r>
              <a:rPr lang="en-US" dirty="0" smtClean="0">
                <a:solidFill>
                  <a:srgbClr val="000000"/>
                </a:solidFill>
              </a:rPr>
              <a:t>a) surface pressure derived from “standard” sea level pressure and the mean surface pressure derived from the GPT model.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err="1" smtClean="0">
                <a:solidFill>
                  <a:srgbClr val="000000"/>
                </a:solidFill>
              </a:rPr>
              <a:t>b</a:t>
            </a:r>
            <a:r>
              <a:rPr lang="en-US" dirty="0" smtClean="0">
                <a:solidFill>
                  <a:srgbClr val="000000"/>
                </a:solidFill>
              </a:rPr>
              <a:t>) station heights using the two sources of a priori pressure.</a:t>
            </a:r>
            <a:br>
              <a:rPr lang="en-US" dirty="0" smtClean="0">
                <a:solidFill>
                  <a:srgbClr val="000000"/>
                </a:solidFill>
              </a:rPr>
            </a:br>
            <a:r>
              <a:rPr lang="en-US" dirty="0" smtClean="0">
                <a:solidFill>
                  <a:srgbClr val="000000"/>
                </a:solidFill>
              </a:rPr>
              <a:t>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err="1" smtClean="0">
                <a:solidFill>
                  <a:srgbClr val="000000"/>
                </a:solidFill>
              </a:rPr>
              <a:t>c</a:t>
            </a:r>
            <a:r>
              <a:rPr lang="en-US" dirty="0" smtClean="0">
                <a:solidFill>
                  <a:srgbClr val="000000"/>
                </a:solidFill>
              </a:rPr>
              <a:t>) Relation between a priori pressure differences and height differences. Elevation-dependent weighting was used in the GPS analysis with a minimum elevation angle of 7 deg.</a:t>
            </a:r>
            <a:endParaRPr lang="en-US" dirty="0"/>
          </a:p>
        </p:txBody>
      </p:sp>
      <p:sp>
        <p:nvSpPr>
          <p:cNvPr id="11" name="Date Placeholder 10"/>
          <p:cNvSpPr>
            <a:spLocks noGrp="1"/>
          </p:cNvSpPr>
          <p:nvPr>
            <p:ph type="dt" sz="half" idx="10"/>
          </p:nvPr>
        </p:nvSpPr>
        <p:spPr/>
        <p:txBody>
          <a:bodyPr/>
          <a:lstStyle/>
          <a:p>
            <a:r>
              <a:rPr lang="en-US" smtClean="0"/>
              <a:t>01/10/12</a:t>
            </a:r>
            <a:endParaRPr lang="en-US"/>
          </a:p>
        </p:txBody>
      </p:sp>
      <p:sp>
        <p:nvSpPr>
          <p:cNvPr id="12" name="Slide Number Placeholder 11"/>
          <p:cNvSpPr>
            <a:spLocks noGrp="1"/>
          </p:cNvSpPr>
          <p:nvPr>
            <p:ph type="sldNum" sz="quarter" idx="12"/>
          </p:nvPr>
        </p:nvSpPr>
        <p:spPr/>
        <p:txBody>
          <a:bodyPr/>
          <a:lstStyle/>
          <a:p>
            <a:fld id="{17E0029F-1530-E341-B47E-ACE1863AC7B8}" type="slidenum">
              <a:rPr lang="en-US" smtClean="0"/>
              <a:t>20</a:t>
            </a:fld>
            <a:endParaRPr lang="en-US"/>
          </a:p>
        </p:txBody>
      </p:sp>
      <p:sp>
        <p:nvSpPr>
          <p:cNvPr id="13" name="Footer Placeholder 12"/>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274638"/>
            <a:ext cx="8686800" cy="1143000"/>
          </a:xfrm>
        </p:spPr>
        <p:txBody>
          <a:bodyPr>
            <a:normAutofit fontScale="90000"/>
          </a:bodyPr>
          <a:lstStyle/>
          <a:p>
            <a:r>
              <a:rPr lang="en-US" sz="3556" dirty="0" smtClean="0">
                <a:solidFill>
                  <a:srgbClr val="000000"/>
                </a:solidFill>
              </a:rPr>
              <a:t>Short-period Variations in Surface Pressure not Modeled by GPT </a:t>
            </a:r>
            <a:r>
              <a:rPr lang="en-US" dirty="0" smtClean="0">
                <a:solidFill>
                  <a:srgbClr val="000000"/>
                </a:solidFill>
              </a:rPr>
              <a:t/>
            </a:r>
            <a:br>
              <a:rPr lang="en-US" dirty="0" smtClean="0">
                <a:solidFill>
                  <a:srgbClr val="000000"/>
                </a:solidFill>
              </a:rPr>
            </a:br>
            <a:endParaRPr lang="en-US" dirty="0"/>
          </a:p>
        </p:txBody>
      </p:sp>
      <p:sp>
        <p:nvSpPr>
          <p:cNvPr id="11" name="Content Placeholder 10"/>
          <p:cNvSpPr>
            <a:spLocks noGrp="1"/>
          </p:cNvSpPr>
          <p:nvPr>
            <p:ph idx="1"/>
          </p:nvPr>
        </p:nvSpPr>
        <p:spPr>
          <a:xfrm>
            <a:off x="4305300" y="1409700"/>
            <a:ext cx="4572000" cy="4889500"/>
          </a:xfrm>
        </p:spPr>
        <p:txBody>
          <a:bodyPr>
            <a:normAutofit fontScale="92500" lnSpcReduction="20000"/>
          </a:bodyPr>
          <a:lstStyle/>
          <a:p>
            <a:r>
              <a:rPr lang="en-US" dirty="0" smtClean="0">
                <a:solidFill>
                  <a:srgbClr val="000000"/>
                </a:solidFill>
              </a:rPr>
              <a:t>Differences in GPS estimates of ZTD at Algonquin, </a:t>
            </a:r>
            <a:r>
              <a:rPr lang="en-US" dirty="0" err="1" smtClean="0">
                <a:solidFill>
                  <a:srgbClr val="000000"/>
                </a:solidFill>
              </a:rPr>
              <a:t>Ny</a:t>
            </a:r>
            <a:r>
              <a:rPr lang="en-US" dirty="0" smtClean="0">
                <a:solidFill>
                  <a:srgbClr val="000000"/>
                </a:solidFill>
              </a:rPr>
              <a:t> </a:t>
            </a:r>
            <a:r>
              <a:rPr lang="en-US" dirty="0" err="1" smtClean="0">
                <a:solidFill>
                  <a:srgbClr val="000000"/>
                </a:solidFill>
              </a:rPr>
              <a:t>Alessund</a:t>
            </a:r>
            <a:r>
              <a:rPr lang="en-US" dirty="0" smtClean="0">
                <a:solidFill>
                  <a:srgbClr val="000000"/>
                </a:solidFill>
              </a:rPr>
              <a:t>, </a:t>
            </a:r>
            <a:r>
              <a:rPr lang="en-US" dirty="0" err="1" smtClean="0">
                <a:solidFill>
                  <a:srgbClr val="000000"/>
                </a:solidFill>
              </a:rPr>
              <a:t>Wettzell</a:t>
            </a:r>
            <a:r>
              <a:rPr lang="en-US" dirty="0" smtClean="0">
                <a:solidFill>
                  <a:srgbClr val="000000"/>
                </a:solidFill>
              </a:rPr>
              <a:t> and Westford computed using static or observed surface pressure to derive the a priori.  Height differences will be about twice as large.  (Elevation-dependent weighting used). </a:t>
            </a:r>
            <a:br>
              <a:rPr lang="en-US" dirty="0" smtClean="0">
                <a:solidFill>
                  <a:srgbClr val="000000"/>
                </a:solidFill>
              </a:rPr>
            </a:br>
            <a:endParaRPr lang="en-US" dirty="0" smtClean="0"/>
          </a:p>
          <a:p>
            <a:endParaRPr lang="en-US" dirty="0" smtClean="0"/>
          </a:p>
          <a:p>
            <a:endParaRPr lang="en-US" dirty="0"/>
          </a:p>
        </p:txBody>
      </p:sp>
      <p:pic>
        <p:nvPicPr>
          <p:cNvPr id="12" name="Picture 3" descr="Tregoning &amp; Herring 20"/>
          <p:cNvPicPr>
            <a:picLocks noChangeAspect="1" noChangeArrowheads="1"/>
          </p:cNvPicPr>
          <p:nvPr/>
        </p:nvPicPr>
        <p:blipFill>
          <a:blip r:embed="rId3"/>
          <a:srcRect/>
          <a:stretch>
            <a:fillRect/>
          </a:stretch>
        </p:blipFill>
        <p:spPr>
          <a:xfrm>
            <a:off x="152400" y="978931"/>
            <a:ext cx="4241800" cy="5857615"/>
          </a:xfrm>
          <a:prstGeom prst="rect">
            <a:avLst/>
          </a:prstGeom>
        </p:spPr>
      </p:pic>
      <p:sp>
        <p:nvSpPr>
          <p:cNvPr id="13" name="Date Placeholder 12"/>
          <p:cNvSpPr>
            <a:spLocks noGrp="1"/>
          </p:cNvSpPr>
          <p:nvPr>
            <p:ph type="dt" sz="half" idx="10"/>
          </p:nvPr>
        </p:nvSpPr>
        <p:spPr/>
        <p:txBody>
          <a:bodyPr/>
          <a:lstStyle/>
          <a:p>
            <a:r>
              <a:rPr lang="en-US" smtClean="0"/>
              <a:t>01/10/12</a:t>
            </a:r>
            <a:endParaRPr lang="en-US"/>
          </a:p>
        </p:txBody>
      </p:sp>
      <p:sp>
        <p:nvSpPr>
          <p:cNvPr id="14" name="Slide Number Placeholder 13"/>
          <p:cNvSpPr>
            <a:spLocks noGrp="1"/>
          </p:cNvSpPr>
          <p:nvPr>
            <p:ph type="sldNum" sz="quarter" idx="12"/>
          </p:nvPr>
        </p:nvSpPr>
        <p:spPr/>
        <p:txBody>
          <a:bodyPr/>
          <a:lstStyle/>
          <a:p>
            <a:fld id="{17E0029F-1530-E341-B47E-ACE1863AC7B8}" type="slidenum">
              <a:rPr lang="en-US" smtClean="0"/>
              <a:t>21</a:t>
            </a:fld>
            <a:endParaRPr lang="en-US"/>
          </a:p>
        </p:txBody>
      </p:sp>
      <p:sp>
        <p:nvSpPr>
          <p:cNvPr id="15" name="Footer Placeholder 14"/>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914400" y="5715000"/>
            <a:ext cx="4724400" cy="641350"/>
          </a:xfrm>
          <a:prstGeom prst="rect">
            <a:avLst/>
          </a:prstGeom>
          <a:noFill/>
          <a:ln w="9525">
            <a:noFill/>
            <a:miter lim="800000"/>
            <a:headEnd/>
            <a:tailEnd/>
          </a:ln>
        </p:spPr>
        <p:txBody>
          <a:bodyPr>
            <a:prstTxWarp prst="textNoShape">
              <a:avLst/>
            </a:prstTxWarp>
            <a:spAutoFit/>
          </a:bodyPr>
          <a:lstStyle/>
          <a:p>
            <a:pPr eaLnBrk="1" hangingPunct="1">
              <a:lnSpc>
                <a:spcPct val="100000"/>
              </a:lnSpc>
              <a:buClrTx/>
              <a:buSzTx/>
              <a:buFontTx/>
              <a:buNone/>
            </a:pPr>
            <a:endParaRPr lang="en-US" sz="2000"/>
          </a:p>
          <a:p>
            <a:pPr eaLnBrk="1" hangingPunct="1">
              <a:lnSpc>
                <a:spcPct val="100000"/>
              </a:lnSpc>
              <a:buClrTx/>
              <a:buSzTx/>
              <a:buFontTx/>
              <a:buNone/>
            </a:pPr>
            <a:r>
              <a:rPr lang="en-US" sz="1600"/>
              <a:t>From Dong et al. J</a:t>
            </a:r>
            <a:r>
              <a:rPr lang="en-US" sz="1600" i="1"/>
              <a:t>. Geophys. Res., 107</a:t>
            </a:r>
            <a:r>
              <a:rPr lang="en-US" sz="1600"/>
              <a:t>, 2075, 2002</a:t>
            </a:r>
          </a:p>
        </p:txBody>
      </p:sp>
      <p:sp>
        <p:nvSpPr>
          <p:cNvPr id="46084" name="Text Box 4"/>
          <p:cNvSpPr txBox="1">
            <a:spLocks noChangeArrowheads="1"/>
          </p:cNvSpPr>
          <p:nvPr/>
        </p:nvSpPr>
        <p:spPr bwMode="auto">
          <a:xfrm>
            <a:off x="7340600" y="1524000"/>
            <a:ext cx="1803400" cy="3046988"/>
          </a:xfrm>
          <a:prstGeom prst="rect">
            <a:avLst/>
          </a:prstGeom>
          <a:noFill/>
          <a:ln w="9525">
            <a:noFill/>
            <a:miter lim="800000"/>
            <a:headEnd/>
            <a:tailEnd/>
          </a:ln>
        </p:spPr>
        <p:txBody>
          <a:bodyPr wrap="square">
            <a:prstTxWarp prst="textNoShape">
              <a:avLst/>
            </a:prstTxWarp>
            <a:spAutoFit/>
          </a:bodyPr>
          <a:lstStyle/>
          <a:p>
            <a:pPr eaLnBrk="1" hangingPunct="1">
              <a:lnSpc>
                <a:spcPct val="100000"/>
              </a:lnSpc>
              <a:buClrTx/>
              <a:buSzTx/>
              <a:buFontTx/>
              <a:buNone/>
            </a:pPr>
            <a:r>
              <a:rPr lang="en-US" sz="1600" dirty="0">
                <a:latin typeface="Tahoma" charset="0"/>
              </a:rPr>
              <a:t>Atmosphere (purple)</a:t>
            </a:r>
          </a:p>
          <a:p>
            <a:pPr eaLnBrk="1" hangingPunct="1">
              <a:lnSpc>
                <a:spcPct val="100000"/>
              </a:lnSpc>
              <a:buClrTx/>
              <a:buSzTx/>
              <a:buFontTx/>
              <a:buNone/>
            </a:pPr>
            <a:r>
              <a:rPr lang="en-US" sz="1600" dirty="0">
                <a:latin typeface="Tahoma" charset="0"/>
              </a:rPr>
              <a:t>  2-5 mm</a:t>
            </a:r>
          </a:p>
          <a:p>
            <a:pPr eaLnBrk="1" hangingPunct="1">
              <a:lnSpc>
                <a:spcPct val="100000"/>
              </a:lnSpc>
              <a:buClrTx/>
              <a:buSzTx/>
              <a:buFontTx/>
              <a:buNone/>
            </a:pPr>
            <a:endParaRPr lang="en-US" sz="1600" dirty="0">
              <a:latin typeface="Tahoma" charset="0"/>
            </a:endParaRPr>
          </a:p>
          <a:p>
            <a:pPr eaLnBrk="1" hangingPunct="1">
              <a:lnSpc>
                <a:spcPct val="100000"/>
              </a:lnSpc>
              <a:buClrTx/>
              <a:buSzTx/>
              <a:buFontTx/>
              <a:buNone/>
            </a:pPr>
            <a:r>
              <a:rPr lang="en-US" sz="1600" dirty="0">
                <a:latin typeface="Tahoma" charset="0"/>
              </a:rPr>
              <a:t>Water/snow (blue/green)</a:t>
            </a:r>
          </a:p>
          <a:p>
            <a:pPr eaLnBrk="1" hangingPunct="1">
              <a:lnSpc>
                <a:spcPct val="100000"/>
              </a:lnSpc>
              <a:buClrTx/>
              <a:buSzTx/>
              <a:buFontTx/>
              <a:buNone/>
            </a:pPr>
            <a:r>
              <a:rPr lang="en-US" sz="1600" dirty="0">
                <a:latin typeface="Tahoma" charset="0"/>
              </a:rPr>
              <a:t>  2-10 mm </a:t>
            </a:r>
          </a:p>
          <a:p>
            <a:pPr eaLnBrk="1" hangingPunct="1">
              <a:lnSpc>
                <a:spcPct val="100000"/>
              </a:lnSpc>
              <a:buClrTx/>
              <a:buSzTx/>
              <a:buFontTx/>
              <a:buNone/>
            </a:pPr>
            <a:endParaRPr lang="en-US" sz="1600" dirty="0">
              <a:latin typeface="Tahoma" charset="0"/>
            </a:endParaRPr>
          </a:p>
          <a:p>
            <a:pPr eaLnBrk="1" hangingPunct="1">
              <a:lnSpc>
                <a:spcPct val="100000"/>
              </a:lnSpc>
              <a:buClrTx/>
              <a:buSzTx/>
              <a:buFontTx/>
              <a:buNone/>
            </a:pPr>
            <a:r>
              <a:rPr lang="en-US" sz="1600" dirty="0" err="1">
                <a:latin typeface="Tahoma" charset="0"/>
              </a:rPr>
              <a:t>Nontidal</a:t>
            </a:r>
            <a:r>
              <a:rPr lang="en-US" sz="1600" dirty="0">
                <a:latin typeface="Tahoma" charset="0"/>
              </a:rPr>
              <a:t> ocean (red)</a:t>
            </a:r>
          </a:p>
          <a:p>
            <a:pPr eaLnBrk="1" hangingPunct="1">
              <a:lnSpc>
                <a:spcPct val="100000"/>
              </a:lnSpc>
              <a:buClrTx/>
              <a:buSzTx/>
              <a:buFontTx/>
              <a:buNone/>
            </a:pPr>
            <a:r>
              <a:rPr lang="en-US" sz="1600" dirty="0">
                <a:latin typeface="Tahoma" charset="0"/>
              </a:rPr>
              <a:t>   2-3 mm</a:t>
            </a:r>
          </a:p>
          <a:p>
            <a:pPr eaLnBrk="1" hangingPunct="1">
              <a:lnSpc>
                <a:spcPct val="100000"/>
              </a:lnSpc>
              <a:buClrTx/>
              <a:buSzTx/>
              <a:buFontTx/>
              <a:buNone/>
            </a:pPr>
            <a:endParaRPr lang="en-US" sz="1600" dirty="0">
              <a:solidFill>
                <a:schemeClr val="tx1"/>
              </a:solidFill>
            </a:endParaRPr>
          </a:p>
        </p:txBody>
      </p:sp>
      <p:sp>
        <p:nvSpPr>
          <p:cNvPr id="46085" name="Text Box 5"/>
          <p:cNvSpPr txBox="1">
            <a:spLocks noChangeArrowheads="1"/>
          </p:cNvSpPr>
          <p:nvPr/>
        </p:nvSpPr>
        <p:spPr bwMode="auto">
          <a:xfrm>
            <a:off x="1828800" y="536575"/>
            <a:ext cx="4995863" cy="360363"/>
          </a:xfrm>
          <a:prstGeom prst="rect">
            <a:avLst/>
          </a:prstGeom>
          <a:noFill/>
          <a:ln w="9525">
            <a:noFill/>
            <a:miter lim="800000"/>
            <a:headEnd/>
            <a:tailEnd/>
          </a:ln>
        </p:spPr>
        <p:txBody>
          <a:bodyPr wrap="none">
            <a:prstTxWarp prst="textNoShape">
              <a:avLst/>
            </a:prstTxWarp>
            <a:spAutoFit/>
          </a:bodyPr>
          <a:lstStyle/>
          <a:p>
            <a:r>
              <a:rPr lang="en-US" sz="2200">
                <a:latin typeface="Tahoma" charset="0"/>
              </a:rPr>
              <a:t>Annual Component of  Vertical Loading</a:t>
            </a:r>
            <a:endParaRPr lang="en-US"/>
          </a:p>
        </p:txBody>
      </p:sp>
      <p:sp>
        <p:nvSpPr>
          <p:cNvPr id="6" name="Date Placeholder 5"/>
          <p:cNvSpPr>
            <a:spLocks noGrp="1"/>
          </p:cNvSpPr>
          <p:nvPr>
            <p:ph type="dt" sz="half" idx="10"/>
          </p:nvPr>
        </p:nvSpPr>
        <p:spPr/>
        <p:txBody>
          <a:bodyPr/>
          <a:lstStyle/>
          <a:p>
            <a:r>
              <a:rPr lang="en-US" smtClean="0"/>
              <a:t>01/10/12</a:t>
            </a:r>
            <a:endParaRPr lang="en-US"/>
          </a:p>
        </p:txBody>
      </p:sp>
      <p:sp>
        <p:nvSpPr>
          <p:cNvPr id="7" name="Slide Number Placeholder 6"/>
          <p:cNvSpPr>
            <a:spLocks noGrp="1"/>
          </p:cNvSpPr>
          <p:nvPr>
            <p:ph type="sldNum" sz="quarter" idx="12"/>
          </p:nvPr>
        </p:nvSpPr>
        <p:spPr/>
        <p:txBody>
          <a:bodyPr/>
          <a:lstStyle/>
          <a:p>
            <a:fld id="{1E733780-A431-4245-B6C8-30D07426687F}" type="slidenum">
              <a:rPr lang="en-US" smtClean="0"/>
              <a:t>22</a:t>
            </a:fld>
            <a:endParaRPr lang="en-US"/>
          </a:p>
        </p:txBody>
      </p:sp>
      <p:sp>
        <p:nvSpPr>
          <p:cNvPr id="8" name="Footer Placeholder 7"/>
          <p:cNvSpPr>
            <a:spLocks noGrp="1"/>
          </p:cNvSpPr>
          <p:nvPr>
            <p:ph type="ftr" sz="quarter" idx="11"/>
          </p:nvPr>
        </p:nvSpPr>
        <p:spPr/>
        <p:txBody>
          <a:bodyPr/>
          <a:lstStyle/>
          <a:p>
            <a:r>
              <a:rPr lang="en-US" smtClean="0"/>
              <a:t>Modeling Details Lec04</a:t>
            </a:r>
            <a:endParaRPr lang="en-US"/>
          </a:p>
        </p:txBody>
      </p:sp>
      <p:pic>
        <p:nvPicPr>
          <p:cNvPr id="9" name="Picture 8"/>
          <p:cNvPicPr>
            <a:picLocks noChangeAspect="1"/>
          </p:cNvPicPr>
          <p:nvPr/>
        </p:nvPicPr>
        <p:blipFill>
          <a:blip r:embed="rId3"/>
          <a:stretch>
            <a:fillRect/>
          </a:stretch>
        </p:blipFill>
        <p:spPr>
          <a:xfrm>
            <a:off x="152400" y="1155700"/>
            <a:ext cx="7112000" cy="4559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srcRect/>
          <a:stretch>
            <a:fillRect/>
          </a:stretch>
        </p:blipFill>
        <p:spPr bwMode="auto">
          <a:xfrm>
            <a:off x="1295400" y="914400"/>
            <a:ext cx="5705475" cy="4357688"/>
          </a:xfrm>
          <a:prstGeom prst="rect">
            <a:avLst/>
          </a:prstGeom>
          <a:noFill/>
          <a:ln w="9525">
            <a:noFill/>
            <a:miter lim="800000"/>
            <a:headEnd/>
            <a:tailEnd/>
          </a:ln>
        </p:spPr>
      </p:pic>
      <p:sp>
        <p:nvSpPr>
          <p:cNvPr id="61443" name="Text Box 3"/>
          <p:cNvSpPr txBox="1">
            <a:spLocks noChangeArrowheads="1"/>
          </p:cNvSpPr>
          <p:nvPr/>
        </p:nvSpPr>
        <p:spPr bwMode="auto">
          <a:xfrm>
            <a:off x="990600" y="5334000"/>
            <a:ext cx="6858000" cy="1200329"/>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Vertical (a) and north (</a:t>
            </a:r>
            <a:r>
              <a:rPr lang="en-US" sz="1800" dirty="0" err="1">
                <a:solidFill>
                  <a:srgbClr val="000000"/>
                </a:solidFill>
              </a:rPr>
              <a:t>b</a:t>
            </a:r>
            <a:r>
              <a:rPr lang="en-US" sz="1800" dirty="0">
                <a:solidFill>
                  <a:srgbClr val="000000"/>
                </a:solidFill>
              </a:rPr>
              <a:t>) displacements from pressure loading at a site in South Africa.  Bottom is power spectrum.   Dominant signal is annual.  From </a:t>
            </a:r>
            <a:r>
              <a:rPr lang="en-US" sz="1800" i="1" dirty="0" err="1">
                <a:solidFill>
                  <a:srgbClr val="000000"/>
                </a:solidFill>
              </a:rPr>
              <a:t>Petrov</a:t>
            </a:r>
            <a:r>
              <a:rPr lang="en-US" sz="1800" i="1" dirty="0">
                <a:solidFill>
                  <a:srgbClr val="000000"/>
                </a:solidFill>
              </a:rPr>
              <a:t> and Boy</a:t>
            </a:r>
            <a:r>
              <a:rPr lang="en-US" sz="1800" dirty="0">
                <a:solidFill>
                  <a:srgbClr val="000000"/>
                </a:solidFill>
              </a:rPr>
              <a:t> (2004)</a:t>
            </a:r>
          </a:p>
          <a:p>
            <a:endParaRPr lang="en-US" dirty="0">
              <a:solidFill>
                <a:srgbClr val="000000"/>
              </a:solidFill>
            </a:endParaRPr>
          </a:p>
        </p:txBody>
      </p:sp>
      <p:sp>
        <p:nvSpPr>
          <p:cNvPr id="61444" name="Text Box 4"/>
          <p:cNvSpPr txBox="1">
            <a:spLocks noChangeArrowheads="1"/>
          </p:cNvSpPr>
          <p:nvPr/>
        </p:nvSpPr>
        <p:spPr bwMode="auto">
          <a:xfrm>
            <a:off x="1676400" y="228600"/>
            <a:ext cx="5160387" cy="430887"/>
          </a:xfrm>
          <a:prstGeom prst="rect">
            <a:avLst/>
          </a:prstGeom>
          <a:noFill/>
          <a:ln w="9525">
            <a:noFill/>
            <a:miter lim="800000"/>
            <a:headEnd/>
            <a:tailEnd/>
          </a:ln>
        </p:spPr>
        <p:txBody>
          <a:bodyPr wrap="none">
            <a:prstTxWarp prst="textNoShape">
              <a:avLst/>
            </a:prstTxWarp>
            <a:spAutoFit/>
          </a:bodyPr>
          <a:lstStyle/>
          <a:p>
            <a:r>
              <a:rPr lang="en-US" sz="2200" dirty="0">
                <a:solidFill>
                  <a:srgbClr val="000000"/>
                </a:solidFill>
              </a:rPr>
              <a:t>Atmospheric pressure loading near equator</a:t>
            </a:r>
            <a:endParaRPr lang="en-US" dirty="0">
              <a:solidFill>
                <a:srgbClr val="000000"/>
              </a:solidFill>
            </a:endParaRPr>
          </a:p>
        </p:txBody>
      </p:sp>
      <p:sp>
        <p:nvSpPr>
          <p:cNvPr id="5" name="Date Placeholder 4"/>
          <p:cNvSpPr>
            <a:spLocks noGrp="1"/>
          </p:cNvSpPr>
          <p:nvPr>
            <p:ph type="dt" sz="half" idx="10"/>
          </p:nvPr>
        </p:nvSpPr>
        <p:spPr/>
        <p:txBody>
          <a:bodyPr/>
          <a:lstStyle/>
          <a:p>
            <a:r>
              <a:rPr lang="en-US" smtClean="0"/>
              <a:t>01/10/12</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23</a:t>
            </a:fld>
            <a:endParaRPr lang="en-US"/>
          </a:p>
        </p:txBody>
      </p:sp>
      <p:sp>
        <p:nvSpPr>
          <p:cNvPr id="7" name="Footer Placeholder 6"/>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lum bright="-6000" contrast="48000"/>
          </a:blip>
          <a:srcRect t="4373" b="5893"/>
          <a:stretch>
            <a:fillRect/>
          </a:stretch>
        </p:blipFill>
        <p:spPr bwMode="auto">
          <a:xfrm>
            <a:off x="1447800" y="1219200"/>
            <a:ext cx="5734050" cy="4495800"/>
          </a:xfrm>
          <a:prstGeom prst="rect">
            <a:avLst/>
          </a:prstGeom>
          <a:noFill/>
          <a:ln w="9525">
            <a:noFill/>
            <a:miter lim="800000"/>
            <a:headEnd/>
            <a:tailEnd/>
          </a:ln>
        </p:spPr>
      </p:pic>
      <p:sp>
        <p:nvSpPr>
          <p:cNvPr id="63491" name="Text Box 3"/>
          <p:cNvSpPr txBox="1">
            <a:spLocks noChangeArrowheads="1"/>
          </p:cNvSpPr>
          <p:nvPr/>
        </p:nvSpPr>
        <p:spPr bwMode="auto">
          <a:xfrm>
            <a:off x="1066800" y="5715000"/>
            <a:ext cx="6858000" cy="923330"/>
          </a:xfrm>
          <a:prstGeom prst="rect">
            <a:avLst/>
          </a:prstGeom>
          <a:noFill/>
          <a:ln w="9525">
            <a:noFill/>
            <a:miter lim="800000"/>
            <a:headEnd/>
            <a:tailEnd/>
          </a:ln>
        </p:spPr>
        <p:txBody>
          <a:bodyPr>
            <a:prstTxWarp prst="textNoShape">
              <a:avLst/>
            </a:prstTxWarp>
            <a:spAutoFit/>
          </a:bodyPr>
          <a:lstStyle/>
          <a:p>
            <a:r>
              <a:rPr lang="en-US" dirty="0">
                <a:solidFill>
                  <a:srgbClr val="000000"/>
                </a:solidFill>
              </a:rPr>
              <a:t> </a:t>
            </a:r>
            <a:r>
              <a:rPr lang="en-US" sz="1800" dirty="0">
                <a:solidFill>
                  <a:srgbClr val="000000"/>
                </a:solidFill>
              </a:rPr>
              <a:t>Vertical (a) and north (</a:t>
            </a:r>
            <a:r>
              <a:rPr lang="en-US" sz="1800" dirty="0" err="1">
                <a:solidFill>
                  <a:srgbClr val="000000"/>
                </a:solidFill>
              </a:rPr>
              <a:t>b</a:t>
            </a:r>
            <a:r>
              <a:rPr lang="en-US" sz="1800" dirty="0">
                <a:solidFill>
                  <a:srgbClr val="000000"/>
                </a:solidFill>
              </a:rPr>
              <a:t>) displacements from pressure loading at a site in Germany.  Bottom is power spectrum.  Dominant signal is short-period.  </a:t>
            </a:r>
          </a:p>
        </p:txBody>
      </p:sp>
      <p:sp>
        <p:nvSpPr>
          <p:cNvPr id="63492" name="Rectangle 4"/>
          <p:cNvSpPr>
            <a:spLocks noChangeArrowheads="1"/>
          </p:cNvSpPr>
          <p:nvPr/>
        </p:nvSpPr>
        <p:spPr bwMode="auto">
          <a:xfrm>
            <a:off x="1676400" y="381000"/>
            <a:ext cx="5474438" cy="430887"/>
          </a:xfrm>
          <a:prstGeom prst="rect">
            <a:avLst/>
          </a:prstGeom>
          <a:noFill/>
          <a:ln w="9525">
            <a:noFill/>
            <a:miter lim="800000"/>
            <a:headEnd/>
            <a:tailEnd/>
          </a:ln>
        </p:spPr>
        <p:txBody>
          <a:bodyPr wrap="none">
            <a:prstTxWarp prst="textNoShape">
              <a:avLst/>
            </a:prstTxWarp>
            <a:spAutoFit/>
          </a:bodyPr>
          <a:lstStyle/>
          <a:p>
            <a:r>
              <a:rPr lang="en-US" sz="2200" dirty="0">
                <a:solidFill>
                  <a:srgbClr val="000000"/>
                </a:solidFill>
              </a:rPr>
              <a:t>Atmospheric pressure loading at mid-latitudes</a:t>
            </a:r>
          </a:p>
        </p:txBody>
      </p:sp>
      <p:sp>
        <p:nvSpPr>
          <p:cNvPr id="5" name="Date Placeholder 4"/>
          <p:cNvSpPr>
            <a:spLocks noGrp="1"/>
          </p:cNvSpPr>
          <p:nvPr>
            <p:ph type="dt" sz="half" idx="10"/>
          </p:nvPr>
        </p:nvSpPr>
        <p:spPr/>
        <p:txBody>
          <a:bodyPr/>
          <a:lstStyle/>
          <a:p>
            <a:r>
              <a:rPr lang="en-US" smtClean="0"/>
              <a:t>01/10/12</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24</a:t>
            </a:fld>
            <a:endParaRPr lang="en-US"/>
          </a:p>
        </p:txBody>
      </p:sp>
      <p:sp>
        <p:nvSpPr>
          <p:cNvPr id="7" name="Footer Placeholder 6"/>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Text Box 5"/>
          <p:cNvSpPr txBox="1">
            <a:spLocks noChangeArrowheads="1"/>
          </p:cNvSpPr>
          <p:nvPr/>
        </p:nvSpPr>
        <p:spPr bwMode="auto">
          <a:xfrm>
            <a:off x="6156325" y="1260475"/>
            <a:ext cx="2835275" cy="457200"/>
          </a:xfrm>
          <a:prstGeom prst="rect">
            <a:avLst/>
          </a:prstGeom>
          <a:noFill/>
          <a:ln w="9525">
            <a:noFill/>
            <a:miter lim="800000"/>
            <a:headEnd/>
            <a:tailEnd/>
          </a:ln>
        </p:spPr>
        <p:txBody>
          <a:bodyPr>
            <a:prstTxWarp prst="textNoShape">
              <a:avLst/>
            </a:prstTxWarp>
            <a:spAutoFit/>
          </a:bodyPr>
          <a:lstStyle/>
          <a:p>
            <a:endParaRPr lang="en-US"/>
          </a:p>
        </p:txBody>
      </p:sp>
      <p:sp>
        <p:nvSpPr>
          <p:cNvPr id="65547" name="Text Box 11"/>
          <p:cNvSpPr txBox="1">
            <a:spLocks noChangeArrowheads="1"/>
          </p:cNvSpPr>
          <p:nvPr/>
        </p:nvSpPr>
        <p:spPr bwMode="auto">
          <a:xfrm>
            <a:off x="1066800" y="6203950"/>
            <a:ext cx="5049838" cy="336550"/>
          </a:xfrm>
          <a:prstGeom prst="rect">
            <a:avLst/>
          </a:prstGeom>
          <a:noFill/>
          <a:ln w="9525">
            <a:noFill/>
            <a:miter lim="800000"/>
            <a:headEnd/>
            <a:tailEnd/>
          </a:ln>
        </p:spPr>
        <p:txBody>
          <a:bodyPr wrap="none">
            <a:prstTxWarp prst="textNoShape">
              <a:avLst/>
            </a:prstTxWarp>
            <a:spAutoFit/>
          </a:bodyPr>
          <a:lstStyle/>
          <a:p>
            <a:r>
              <a:rPr lang="en-US" sz="1600" dirty="0">
                <a:solidFill>
                  <a:srgbClr val="000000"/>
                </a:solidFill>
              </a:rPr>
              <a:t>From </a:t>
            </a:r>
            <a:r>
              <a:rPr lang="en-US" sz="1600" dirty="0" err="1">
                <a:solidFill>
                  <a:srgbClr val="000000"/>
                </a:solidFill>
              </a:rPr>
              <a:t>Petrov</a:t>
            </a:r>
            <a:r>
              <a:rPr lang="en-US" sz="1600" dirty="0">
                <a:solidFill>
                  <a:srgbClr val="000000"/>
                </a:solidFill>
              </a:rPr>
              <a:t> and Boy, </a:t>
            </a:r>
            <a:r>
              <a:rPr lang="en-US" sz="1600" i="1" dirty="0">
                <a:solidFill>
                  <a:srgbClr val="000000"/>
                </a:solidFill>
              </a:rPr>
              <a:t>J. </a:t>
            </a:r>
            <a:r>
              <a:rPr lang="en-US" sz="1600" i="1" dirty="0" err="1">
                <a:solidFill>
                  <a:srgbClr val="000000"/>
                </a:solidFill>
              </a:rPr>
              <a:t>Geophys</a:t>
            </a:r>
            <a:r>
              <a:rPr lang="en-US" sz="1600" i="1" dirty="0">
                <a:solidFill>
                  <a:srgbClr val="000000"/>
                </a:solidFill>
              </a:rPr>
              <a:t>. Res.,</a:t>
            </a:r>
            <a:r>
              <a:rPr lang="en-US" sz="1600" dirty="0">
                <a:solidFill>
                  <a:srgbClr val="000000"/>
                </a:solidFill>
              </a:rPr>
              <a:t> </a:t>
            </a:r>
            <a:r>
              <a:rPr lang="en-US" sz="1600" i="1" dirty="0">
                <a:solidFill>
                  <a:srgbClr val="000000"/>
                </a:solidFill>
              </a:rPr>
              <a:t>109,</a:t>
            </a:r>
            <a:r>
              <a:rPr lang="en-US" sz="1600" dirty="0">
                <a:solidFill>
                  <a:srgbClr val="000000"/>
                </a:solidFill>
              </a:rPr>
              <a:t> B03405, 2004</a:t>
            </a:r>
          </a:p>
        </p:txBody>
      </p:sp>
      <p:pic>
        <p:nvPicPr>
          <p:cNvPr id="14" name="Picture 13"/>
          <p:cNvPicPr>
            <a:picLocks noChangeAspect="1"/>
          </p:cNvPicPr>
          <p:nvPr/>
        </p:nvPicPr>
        <p:blipFill>
          <a:blip r:embed="rId3"/>
          <a:stretch>
            <a:fillRect/>
          </a:stretch>
        </p:blipFill>
        <p:spPr>
          <a:xfrm>
            <a:off x="228600" y="3293110"/>
            <a:ext cx="4343400" cy="2910840"/>
          </a:xfrm>
          <a:prstGeom prst="rect">
            <a:avLst/>
          </a:prstGeom>
        </p:spPr>
      </p:pic>
      <p:pic>
        <p:nvPicPr>
          <p:cNvPr id="15" name="Picture 14"/>
          <p:cNvPicPr>
            <a:picLocks noChangeAspect="1"/>
          </p:cNvPicPr>
          <p:nvPr/>
        </p:nvPicPr>
        <p:blipFill>
          <a:blip r:embed="rId4"/>
          <a:stretch>
            <a:fillRect/>
          </a:stretch>
        </p:blipFill>
        <p:spPr>
          <a:xfrm>
            <a:off x="228600" y="262255"/>
            <a:ext cx="4343400" cy="2910840"/>
          </a:xfrm>
          <a:prstGeom prst="rect">
            <a:avLst/>
          </a:prstGeom>
        </p:spPr>
      </p:pic>
      <p:sp>
        <p:nvSpPr>
          <p:cNvPr id="16" name="Title 15"/>
          <p:cNvSpPr>
            <a:spLocks noGrp="1"/>
          </p:cNvSpPr>
          <p:nvPr>
            <p:ph type="title"/>
          </p:nvPr>
        </p:nvSpPr>
        <p:spPr>
          <a:xfrm>
            <a:off x="5089525" y="274638"/>
            <a:ext cx="3597275" cy="1143000"/>
          </a:xfrm>
        </p:spPr>
        <p:txBody>
          <a:bodyPr>
            <a:normAutofit/>
          </a:bodyPr>
          <a:lstStyle/>
          <a:p>
            <a:r>
              <a:rPr lang="en-US" sz="3200" dirty="0" smtClean="0"/>
              <a:t>Atmospheric delay correlation </a:t>
            </a:r>
            <a:endParaRPr lang="en-US" sz="3200" dirty="0"/>
          </a:p>
        </p:txBody>
      </p:sp>
      <p:sp>
        <p:nvSpPr>
          <p:cNvPr id="17" name="Content Placeholder 16"/>
          <p:cNvSpPr>
            <a:spLocks noGrp="1"/>
          </p:cNvSpPr>
          <p:nvPr>
            <p:ph idx="1"/>
          </p:nvPr>
        </p:nvSpPr>
        <p:spPr>
          <a:xfrm>
            <a:off x="5089524" y="1600200"/>
            <a:ext cx="3597275" cy="4525963"/>
          </a:xfrm>
        </p:spPr>
        <p:txBody>
          <a:bodyPr/>
          <a:lstStyle/>
          <a:p>
            <a:r>
              <a:rPr lang="en-US" sz="2400" dirty="0" smtClean="0">
                <a:solidFill>
                  <a:srgbClr val="000000"/>
                </a:solidFill>
              </a:rPr>
              <a:t>Spatial and temporal autocorrelation of atmospheric pressure loading (functions for mid-latitude site Algonquin, Canada). </a:t>
            </a:r>
          </a:p>
          <a:p>
            <a:endParaRPr lang="en-US" dirty="0"/>
          </a:p>
        </p:txBody>
      </p:sp>
      <p:sp>
        <p:nvSpPr>
          <p:cNvPr id="18" name="Date Placeholder 17"/>
          <p:cNvSpPr>
            <a:spLocks noGrp="1"/>
          </p:cNvSpPr>
          <p:nvPr>
            <p:ph type="dt" sz="half" idx="10"/>
          </p:nvPr>
        </p:nvSpPr>
        <p:spPr/>
        <p:txBody>
          <a:bodyPr/>
          <a:lstStyle/>
          <a:p>
            <a:r>
              <a:rPr lang="en-US" smtClean="0"/>
              <a:t>01/10/12</a:t>
            </a:r>
            <a:endParaRPr lang="en-US"/>
          </a:p>
        </p:txBody>
      </p:sp>
      <p:sp>
        <p:nvSpPr>
          <p:cNvPr id="19" name="Slide Number Placeholder 18"/>
          <p:cNvSpPr>
            <a:spLocks noGrp="1"/>
          </p:cNvSpPr>
          <p:nvPr>
            <p:ph type="sldNum" sz="quarter" idx="12"/>
          </p:nvPr>
        </p:nvSpPr>
        <p:spPr/>
        <p:txBody>
          <a:bodyPr/>
          <a:lstStyle/>
          <a:p>
            <a:fld id="{17E0029F-1530-E341-B47E-ACE1863AC7B8}" type="slidenum">
              <a:rPr lang="en-US" smtClean="0"/>
              <a:t>25</a:t>
            </a:fld>
            <a:endParaRPr lang="en-US"/>
          </a:p>
        </p:txBody>
      </p:sp>
      <p:sp>
        <p:nvSpPr>
          <p:cNvPr id="20" name="Footer Placeholder 19"/>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3600" dirty="0" smtClean="0"/>
              <a:t>GAMIT Options for Modeling the Troposphere and Loading</a:t>
            </a:r>
            <a:br>
              <a:rPr lang="en-US" sz="3600" dirty="0" smtClean="0"/>
            </a:br>
            <a:endParaRPr lang="en-US" sz="3600" dirty="0"/>
          </a:p>
        </p:txBody>
      </p:sp>
      <p:sp>
        <p:nvSpPr>
          <p:cNvPr id="8" name="Content Placeholder 7"/>
          <p:cNvSpPr>
            <a:spLocks noGrp="1"/>
          </p:cNvSpPr>
          <p:nvPr>
            <p:ph idx="1"/>
          </p:nvPr>
        </p:nvSpPr>
        <p:spPr/>
        <p:txBody>
          <a:bodyPr>
            <a:normAutofit fontScale="70000" lnSpcReduction="20000"/>
          </a:bodyPr>
          <a:lstStyle/>
          <a:p>
            <a:r>
              <a:rPr lang="en-US" dirty="0" smtClean="0"/>
              <a:t>For height studies, the most accurate models for a priori ZHD and mapping functions are the VMF1 grids computed from numerical weather models at 6-hr intervals. </a:t>
            </a:r>
          </a:p>
          <a:p>
            <a:r>
              <a:rPr lang="en-US" dirty="0" smtClean="0"/>
              <a:t>For most applications it is sufficient to use the analytical models for a priori ZHD (GPT) and mapping functions (GMF) fit to 20 years of VMF1.</a:t>
            </a:r>
          </a:p>
          <a:p>
            <a:r>
              <a:rPr lang="en-US" dirty="0" smtClean="0"/>
              <a:t>For meteorological studies, you need to use surface pressure measured at the site to compute the wet delay, but this can be applied after the data processing (</a:t>
            </a:r>
            <a:r>
              <a:rPr lang="en-US" dirty="0" err="1" smtClean="0"/>
              <a:t>sh_met_util</a:t>
            </a:r>
            <a:r>
              <a:rPr lang="en-US" dirty="0" smtClean="0"/>
              <a:t>), and it is sufficient to use GPT in the GAMIT processing</a:t>
            </a:r>
          </a:p>
          <a:p>
            <a:r>
              <a:rPr lang="en-US" dirty="0" smtClean="0"/>
              <a:t>For height studies, atmospheric loading from numerical weather models (ATML grids) should also be applied.  (ZHD and ATML are correlated, so don’t use one set of grids without the other)</a:t>
            </a:r>
          </a:p>
          <a:p>
            <a:endParaRPr lang="en-US" dirty="0" smtClean="0"/>
          </a:p>
          <a:p>
            <a:endParaRPr lang="en-US" dirty="0"/>
          </a:p>
        </p:txBody>
      </p:sp>
      <p:sp>
        <p:nvSpPr>
          <p:cNvPr id="11" name="Date Placeholder 10"/>
          <p:cNvSpPr>
            <a:spLocks noGrp="1"/>
          </p:cNvSpPr>
          <p:nvPr>
            <p:ph type="dt" sz="half" idx="10"/>
          </p:nvPr>
        </p:nvSpPr>
        <p:spPr/>
        <p:txBody>
          <a:bodyPr/>
          <a:lstStyle/>
          <a:p>
            <a:r>
              <a:rPr lang="en-US" smtClean="0"/>
              <a:t>01/10/12</a:t>
            </a:r>
            <a:endParaRPr lang="en-US"/>
          </a:p>
        </p:txBody>
      </p:sp>
      <p:sp>
        <p:nvSpPr>
          <p:cNvPr id="12" name="Slide Number Placeholder 11"/>
          <p:cNvSpPr>
            <a:spLocks noGrp="1"/>
          </p:cNvSpPr>
          <p:nvPr>
            <p:ph type="sldNum" sz="quarter" idx="12"/>
          </p:nvPr>
        </p:nvSpPr>
        <p:spPr/>
        <p:txBody>
          <a:bodyPr/>
          <a:lstStyle/>
          <a:p>
            <a:fld id="{17E0029F-1530-E341-B47E-ACE1863AC7B8}" type="slidenum">
              <a:rPr lang="en-US" smtClean="0"/>
              <a:t>26</a:t>
            </a:fld>
            <a:endParaRPr lang="en-US"/>
          </a:p>
        </p:txBody>
      </p:sp>
      <p:sp>
        <p:nvSpPr>
          <p:cNvPr id="13" name="Footer Placeholder 12"/>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For individual locations in regional network, atmospheric delay modeling, multipath and the stability of </a:t>
            </a:r>
            <a:r>
              <a:rPr lang="en-US" dirty="0" err="1" smtClean="0"/>
              <a:t>monumentation</a:t>
            </a:r>
            <a:r>
              <a:rPr lang="en-US" dirty="0" smtClean="0"/>
              <a:t> are usually the largest error contributors</a:t>
            </a:r>
          </a:p>
          <a:p>
            <a:r>
              <a:rPr lang="en-US" dirty="0" smtClean="0"/>
              <a:t>For survey mode measurements, set-up errors can also be large</a:t>
            </a:r>
          </a:p>
          <a:p>
            <a:r>
              <a:rPr lang="en-US" dirty="0" smtClean="0"/>
              <a:t>The other largest uncertainty and the way results are viewed can arise from the reference frame realization.</a:t>
            </a:r>
          </a:p>
          <a:p>
            <a:pPr>
              <a:buNone/>
            </a:pPr>
            <a:endParaRPr lang="en-US" dirty="0"/>
          </a:p>
        </p:txBody>
      </p:sp>
      <p:sp>
        <p:nvSpPr>
          <p:cNvPr id="4" name="Date Placeholder 3"/>
          <p:cNvSpPr>
            <a:spLocks noGrp="1"/>
          </p:cNvSpPr>
          <p:nvPr>
            <p:ph type="dt" sz="half" idx="10"/>
          </p:nvPr>
        </p:nvSpPr>
        <p:spPr/>
        <p:txBody>
          <a:bodyPr/>
          <a:lstStyle/>
          <a:p>
            <a:r>
              <a:rPr lang="en-US" smtClean="0"/>
              <a:t>01/10/12</a:t>
            </a:r>
            <a:endParaRPr lang="en-US"/>
          </a:p>
        </p:txBody>
      </p:sp>
      <p:sp>
        <p:nvSpPr>
          <p:cNvPr id="5" name="Footer Placeholder 4"/>
          <p:cNvSpPr>
            <a:spLocks noGrp="1"/>
          </p:cNvSpPr>
          <p:nvPr>
            <p:ph type="ftr" sz="quarter" idx="11"/>
          </p:nvPr>
        </p:nvSpPr>
        <p:spPr/>
        <p:txBody>
          <a:bodyPr/>
          <a:lstStyle/>
          <a:p>
            <a:r>
              <a:rPr lang="en-US" smtClean="0"/>
              <a:t>Modeling Details Lec04</a:t>
            </a:r>
            <a:endParaRPr lang="en-US"/>
          </a:p>
        </p:txBody>
      </p:sp>
      <p:sp>
        <p:nvSpPr>
          <p:cNvPr id="6" name="Slide Number Placeholder 5"/>
          <p:cNvSpPr>
            <a:spLocks noGrp="1"/>
          </p:cNvSpPr>
          <p:nvPr>
            <p:ph type="sldNum" sz="quarter" idx="12"/>
          </p:nvPr>
        </p:nvSpPr>
        <p:spPr/>
        <p:txBody>
          <a:bodyPr/>
          <a:lstStyle/>
          <a:p>
            <a:fld id="{17E0029F-1530-E341-B47E-ACE1863AC7B8}" type="slidenum">
              <a:rPr lang="en-US" smtClean="0"/>
              <a:t>27</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dirty="0" smtClean="0"/>
              <a:t>Challenges and Opportunities in GPS Measurements </a:t>
            </a:r>
          </a:p>
        </p:txBody>
      </p:sp>
      <p:sp>
        <p:nvSpPr>
          <p:cNvPr id="27651" name="Rectangle 3"/>
          <p:cNvSpPr>
            <a:spLocks noGrp="1" noChangeArrowheads="1"/>
          </p:cNvSpPr>
          <p:nvPr>
            <p:ph type="body" idx="1"/>
          </p:nvPr>
        </p:nvSpPr>
        <p:spPr/>
        <p:txBody>
          <a:bodyPr>
            <a:normAutofit fontScale="77500" lnSpcReduction="20000"/>
          </a:bodyPr>
          <a:lstStyle/>
          <a:p>
            <a:pPr lvl="1"/>
            <a:r>
              <a:rPr lang="en-US" smtClean="0"/>
              <a:t>“One-sided” geometry increases vertical uncertainties relative to horizontal and makes the vertical more sensitive to session length</a:t>
            </a:r>
          </a:p>
          <a:p>
            <a:r>
              <a:rPr lang="en-US" smtClean="0"/>
              <a:t>For geophysical measurements the atmospheric delay and signal scattering are unwanted sources of noise</a:t>
            </a:r>
          </a:p>
          <a:p>
            <a:r>
              <a:rPr lang="en-US" smtClean="0"/>
              <a:t>For meteorological applications, the atmospheric delay due to water vapor is an important signal; the hydrostatic delay and signal scattering are sources of noise</a:t>
            </a:r>
          </a:p>
          <a:p>
            <a:r>
              <a:rPr lang="en-US" smtClean="0"/>
              <a:t>Loading of the crust by the oceans, atmosphere, and water can be either signal or noise</a:t>
            </a:r>
          </a:p>
          <a:p>
            <a:r>
              <a:rPr lang="en-US" smtClean="0"/>
              <a:t>Local hydrological uplift or subsidence can be either signal or noise</a:t>
            </a:r>
          </a:p>
          <a:p>
            <a:r>
              <a:rPr lang="en-US" smtClean="0"/>
              <a:t>Changes in instrumentation are to be avoided</a:t>
            </a:r>
          </a:p>
          <a:p>
            <a:pPr lvl="1"/>
            <a:endParaRPr lang="en-US" smtClean="0"/>
          </a:p>
          <a:p>
            <a:pPr lvl="1"/>
            <a:endParaRPr lang="en-US" smtClean="0"/>
          </a:p>
          <a:p>
            <a:pPr lvl="1"/>
            <a:endParaRPr lang="en-US" smtClean="0"/>
          </a:p>
          <a:p>
            <a:pPr lvl="1"/>
            <a:endParaRPr lang="en-US" dirty="0"/>
          </a:p>
        </p:txBody>
      </p:sp>
      <p:sp>
        <p:nvSpPr>
          <p:cNvPr id="6" name="Date Placeholder 5"/>
          <p:cNvSpPr>
            <a:spLocks noGrp="1"/>
          </p:cNvSpPr>
          <p:nvPr>
            <p:ph type="dt" sz="half" idx="10"/>
          </p:nvPr>
        </p:nvSpPr>
        <p:spPr/>
        <p:txBody>
          <a:bodyPr/>
          <a:lstStyle/>
          <a:p>
            <a:r>
              <a:rPr lang="en-US" smtClean="0"/>
              <a:t>01/10/12</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3</a:t>
            </a:fld>
            <a:endParaRPr lang="en-US"/>
          </a:p>
        </p:txBody>
      </p:sp>
      <p:sp>
        <p:nvSpPr>
          <p:cNvPr id="8" name="Footer Placeholder 7"/>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sbase_5yr"/>
          <p:cNvPicPr>
            <a:picLocks noChangeAspect="1" noChangeArrowheads="1"/>
          </p:cNvPicPr>
          <p:nvPr/>
        </p:nvPicPr>
        <p:blipFill>
          <a:blip r:embed="rId3"/>
          <a:srcRect b="3175"/>
          <a:stretch>
            <a:fillRect/>
          </a:stretch>
        </p:blipFill>
        <p:spPr bwMode="auto">
          <a:xfrm>
            <a:off x="228600" y="228600"/>
            <a:ext cx="5005388" cy="6477000"/>
          </a:xfrm>
          <a:prstGeom prst="rect">
            <a:avLst/>
          </a:prstGeom>
          <a:noFill/>
          <a:ln w="9525">
            <a:noFill/>
            <a:miter lim="800000"/>
            <a:headEnd/>
            <a:tailEnd/>
          </a:ln>
        </p:spPr>
      </p:pic>
      <p:sp>
        <p:nvSpPr>
          <p:cNvPr id="29699" name="Text Box 3"/>
          <p:cNvSpPr txBox="1">
            <a:spLocks noChangeArrowheads="1"/>
          </p:cNvSpPr>
          <p:nvPr/>
        </p:nvSpPr>
        <p:spPr bwMode="auto">
          <a:xfrm>
            <a:off x="6232525" y="1570038"/>
            <a:ext cx="2378075" cy="3803650"/>
          </a:xfrm>
          <a:prstGeom prst="rect">
            <a:avLst/>
          </a:prstGeom>
          <a:noFill/>
          <a:ln w="9525">
            <a:noFill/>
            <a:miter lim="800000"/>
            <a:headEnd/>
            <a:tailEnd/>
          </a:ln>
        </p:spPr>
        <p:txBody>
          <a:bodyPr>
            <a:prstTxWarp prst="textNoShape">
              <a:avLst/>
            </a:prstTxWarp>
            <a:spAutoFit/>
          </a:bodyPr>
          <a:lstStyle/>
          <a:p>
            <a:pPr>
              <a:lnSpc>
                <a:spcPct val="115000"/>
              </a:lnSpc>
            </a:pPr>
            <a:r>
              <a:rPr lang="en-US" sz="2000" dirty="0"/>
              <a:t>Time series for continuous station in (dry) eastern Oregon</a:t>
            </a:r>
          </a:p>
          <a:p>
            <a:pPr>
              <a:lnSpc>
                <a:spcPct val="120000"/>
              </a:lnSpc>
            </a:pPr>
            <a:endParaRPr lang="en-US" sz="1800" dirty="0"/>
          </a:p>
          <a:p>
            <a:pPr>
              <a:lnSpc>
                <a:spcPct val="120000"/>
              </a:lnSpc>
            </a:pPr>
            <a:r>
              <a:rPr lang="en-US" sz="1800" dirty="0"/>
              <a:t>Vertical </a:t>
            </a:r>
            <a:r>
              <a:rPr lang="en-US" sz="1800" dirty="0" err="1"/>
              <a:t>wrms</a:t>
            </a:r>
            <a:r>
              <a:rPr lang="en-US" sz="1800" dirty="0"/>
              <a:t> 5.5 mm, higher than the best stations.   Systematics may be atmospheric or</a:t>
            </a:r>
          </a:p>
          <a:p>
            <a:pPr>
              <a:lnSpc>
                <a:spcPct val="120000"/>
              </a:lnSpc>
            </a:pPr>
            <a:r>
              <a:rPr lang="en-US" sz="1800" dirty="0"/>
              <a:t>hydrological loading, </a:t>
            </a:r>
          </a:p>
          <a:p>
            <a:pPr>
              <a:lnSpc>
                <a:spcPct val="120000"/>
              </a:lnSpc>
            </a:pPr>
            <a:r>
              <a:rPr lang="en-US" sz="1800" dirty="0"/>
              <a:t>Local </a:t>
            </a:r>
            <a:r>
              <a:rPr lang="en-US" sz="1800" dirty="0" err="1"/>
              <a:t>hydrolology</a:t>
            </a:r>
            <a:r>
              <a:rPr lang="en-US" sz="1800" dirty="0"/>
              <a:t>, or Instrumental effects</a:t>
            </a:r>
          </a:p>
        </p:txBody>
      </p:sp>
      <p:sp>
        <p:nvSpPr>
          <p:cNvPr id="6" name="Date Placeholder 5"/>
          <p:cNvSpPr>
            <a:spLocks noGrp="1"/>
          </p:cNvSpPr>
          <p:nvPr>
            <p:ph type="dt" sz="half" idx="10"/>
          </p:nvPr>
        </p:nvSpPr>
        <p:spPr/>
        <p:txBody>
          <a:bodyPr/>
          <a:lstStyle/>
          <a:p>
            <a:r>
              <a:rPr lang="en-US" smtClean="0"/>
              <a:t>01/10/12</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4</a:t>
            </a:fld>
            <a:endParaRPr lang="en-US"/>
          </a:p>
        </p:txBody>
      </p:sp>
      <p:sp>
        <p:nvSpPr>
          <p:cNvPr id="8" name="Footer Placeholder 7"/>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atsL1_300"/>
          <p:cNvPicPr>
            <a:picLocks noChangeAspect="1" noChangeArrowheads="1"/>
          </p:cNvPicPr>
          <p:nvPr/>
        </p:nvPicPr>
        <p:blipFill>
          <a:blip r:embed="rId3">
            <a:lum bright="-6000" contrast="30000"/>
          </a:blip>
          <a:srcRect l="4903" t="9848" b="35606"/>
          <a:stretch>
            <a:fillRect/>
          </a:stretch>
        </p:blipFill>
        <p:spPr bwMode="auto">
          <a:xfrm>
            <a:off x="838200" y="519174"/>
            <a:ext cx="7391400" cy="5486400"/>
          </a:xfrm>
          <a:prstGeom prst="rect">
            <a:avLst/>
          </a:prstGeom>
          <a:noFill/>
          <a:ln w="9525">
            <a:noFill/>
            <a:miter lim="800000"/>
            <a:headEnd/>
            <a:tailEnd/>
          </a:ln>
        </p:spPr>
      </p:pic>
      <p:sp>
        <p:nvSpPr>
          <p:cNvPr id="4" name="Title 3"/>
          <p:cNvSpPr>
            <a:spLocks noGrp="1"/>
          </p:cNvSpPr>
          <p:nvPr>
            <p:ph type="title"/>
          </p:nvPr>
        </p:nvSpPr>
        <p:spPr>
          <a:xfrm>
            <a:off x="457200" y="274638"/>
            <a:ext cx="8229600" cy="510978"/>
          </a:xfrm>
        </p:spPr>
        <p:txBody>
          <a:bodyPr>
            <a:normAutofit fontScale="90000"/>
          </a:bodyPr>
          <a:lstStyle/>
          <a:p>
            <a:r>
              <a:rPr lang="en-US" dirty="0" smtClean="0">
                <a:solidFill>
                  <a:srgbClr val="000000"/>
                </a:solidFill>
              </a:rPr>
              <a:t>Antenna Phase Patterns</a:t>
            </a:r>
            <a:br>
              <a:rPr lang="en-US" dirty="0" smtClean="0">
                <a:solidFill>
                  <a:srgbClr val="000000"/>
                </a:solidFill>
              </a:rPr>
            </a:br>
            <a:endParaRPr lang="en-US" dirty="0"/>
          </a:p>
        </p:txBody>
      </p:sp>
      <p:sp>
        <p:nvSpPr>
          <p:cNvPr id="6" name="Date Placeholder 5"/>
          <p:cNvSpPr>
            <a:spLocks noGrp="1"/>
          </p:cNvSpPr>
          <p:nvPr>
            <p:ph type="dt" sz="half" idx="10"/>
          </p:nvPr>
        </p:nvSpPr>
        <p:spPr/>
        <p:txBody>
          <a:bodyPr/>
          <a:lstStyle/>
          <a:p>
            <a:r>
              <a:rPr lang="en-US" smtClean="0"/>
              <a:t>01/10/12</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5</a:t>
            </a:fld>
            <a:endParaRPr lang="en-US"/>
          </a:p>
        </p:txBody>
      </p:sp>
      <p:sp>
        <p:nvSpPr>
          <p:cNvPr id="8" name="Footer Placeholder 7"/>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smtClean="0"/>
              <a:t>Modeling Antenna Phase-center Variations (PCVs) </a:t>
            </a:r>
            <a:endParaRPr lang="en-US"/>
          </a:p>
        </p:txBody>
      </p:sp>
      <p:sp>
        <p:nvSpPr>
          <p:cNvPr id="33795" name="Rectangle 3"/>
          <p:cNvSpPr>
            <a:spLocks noGrp="1" noChangeArrowheads="1"/>
          </p:cNvSpPr>
          <p:nvPr>
            <p:ph type="body" idx="1"/>
          </p:nvPr>
        </p:nvSpPr>
        <p:spPr/>
        <p:txBody>
          <a:bodyPr>
            <a:normAutofit fontScale="62500" lnSpcReduction="20000"/>
          </a:bodyPr>
          <a:lstStyle/>
          <a:p>
            <a:r>
              <a:rPr lang="en-US" smtClean="0"/>
              <a:t>Ground antennas</a:t>
            </a:r>
          </a:p>
          <a:p>
            <a:pPr lvl="1"/>
            <a:r>
              <a:rPr lang="en-US" smtClean="0"/>
              <a:t>Relative calibrations by comparison with a ‘standard’ antenna (NGS, used by the IGS prior to November 2006)</a:t>
            </a:r>
          </a:p>
          <a:p>
            <a:pPr lvl="1"/>
            <a:r>
              <a:rPr lang="en-US" smtClean="0"/>
              <a:t>Absolute calibrations with mechanical arm (GEO++) or anechoic chamber </a:t>
            </a:r>
          </a:p>
          <a:p>
            <a:pPr lvl="1"/>
            <a:r>
              <a:rPr lang="en-US" smtClean="0"/>
              <a:t>May depend on elevation angle only or elevation and azimuth</a:t>
            </a:r>
          </a:p>
          <a:p>
            <a:pPr lvl="1"/>
            <a:r>
              <a:rPr lang="en-US" smtClean="0"/>
              <a:t>Current models are radome-dependent</a:t>
            </a:r>
          </a:p>
          <a:p>
            <a:pPr lvl="1"/>
            <a:r>
              <a:rPr lang="en-US" smtClean="0"/>
              <a:t>Errors for some antennas can be several cm in height estimates</a:t>
            </a:r>
          </a:p>
          <a:p>
            <a:r>
              <a:rPr lang="en-US" smtClean="0"/>
              <a:t>Satellite antennas (absolute)</a:t>
            </a:r>
          </a:p>
          <a:p>
            <a:pPr lvl="1"/>
            <a:r>
              <a:rPr lang="en-US" smtClean="0"/>
              <a:t>Estimated from global observations (T U Munich)</a:t>
            </a:r>
          </a:p>
          <a:p>
            <a:pPr lvl="1"/>
            <a:r>
              <a:rPr lang="en-US" smtClean="0"/>
              <a:t>Differences with evolution of SV constellation mimic scale change</a:t>
            </a:r>
          </a:p>
          <a:p>
            <a:pPr lvl="1"/>
            <a:endParaRPr lang="en-US" smtClean="0"/>
          </a:p>
          <a:p>
            <a:pPr lvl="1"/>
            <a:r>
              <a:rPr lang="en-US" smtClean="0"/>
              <a:t>Recommendation for GAMIT:  Use latest IGS absolute ANTEX file (absolute) with AZ/EL for ground antennas and ELEV (nadir angle) for SV antennas</a:t>
            </a:r>
          </a:p>
          <a:p>
            <a:pPr lvl="1"/>
            <a:r>
              <a:rPr lang="en-US" smtClean="0"/>
              <a:t>	(MIT file augmented with NGS values for antennas missing from IGS)</a:t>
            </a:r>
          </a:p>
          <a:p>
            <a:pPr lvl="1"/>
            <a:endParaRPr lang="en-US" smtClean="0"/>
          </a:p>
          <a:p>
            <a:pPr lvl="1"/>
            <a:endParaRPr lang="en-US" smtClean="0"/>
          </a:p>
          <a:p>
            <a:pPr lvl="1"/>
            <a:endParaRPr lang="en-US" smtClean="0"/>
          </a:p>
          <a:p>
            <a:pPr lvl="1"/>
            <a:endParaRPr lang="en-US"/>
          </a:p>
        </p:txBody>
      </p:sp>
      <p:sp>
        <p:nvSpPr>
          <p:cNvPr id="6" name="Date Placeholder 5"/>
          <p:cNvSpPr>
            <a:spLocks noGrp="1"/>
          </p:cNvSpPr>
          <p:nvPr>
            <p:ph type="dt" sz="half" idx="10"/>
          </p:nvPr>
        </p:nvSpPr>
        <p:spPr/>
        <p:txBody>
          <a:bodyPr/>
          <a:lstStyle/>
          <a:p>
            <a:r>
              <a:rPr lang="en-US" smtClean="0"/>
              <a:t>01/10/12</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6</a:t>
            </a:fld>
            <a:endParaRPr lang="en-US"/>
          </a:p>
        </p:txBody>
      </p:sp>
      <p:sp>
        <p:nvSpPr>
          <p:cNvPr id="8" name="Footer Placeholder 7"/>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YBHB"/>
          <p:cNvPicPr>
            <a:picLocks noChangeAspect="1" noChangeArrowheads="1"/>
          </p:cNvPicPr>
          <p:nvPr/>
        </p:nvPicPr>
        <p:blipFill>
          <a:blip r:embed="rId3"/>
          <a:srcRect t="46246" b="2275"/>
          <a:stretch>
            <a:fillRect/>
          </a:stretch>
        </p:blipFill>
        <p:spPr bwMode="auto">
          <a:xfrm>
            <a:off x="609600" y="3733800"/>
            <a:ext cx="7913688" cy="2895600"/>
          </a:xfrm>
          <a:prstGeom prst="rect">
            <a:avLst/>
          </a:prstGeom>
          <a:noFill/>
          <a:ln w="9525">
            <a:noFill/>
            <a:miter lim="800000"/>
            <a:headEnd/>
            <a:tailEnd/>
          </a:ln>
        </p:spPr>
      </p:pic>
      <p:pic>
        <p:nvPicPr>
          <p:cNvPr id="35843" name="Picture 3" descr="YBHB"/>
          <p:cNvPicPr>
            <a:picLocks noChangeAspect="1" noChangeArrowheads="1"/>
          </p:cNvPicPr>
          <p:nvPr/>
        </p:nvPicPr>
        <p:blipFill>
          <a:blip r:embed="rId4"/>
          <a:srcRect l="-2678" t="46373" b="3326"/>
          <a:stretch>
            <a:fillRect/>
          </a:stretch>
        </p:blipFill>
        <p:spPr bwMode="auto">
          <a:xfrm>
            <a:off x="381000" y="838200"/>
            <a:ext cx="8153400" cy="2835275"/>
          </a:xfrm>
          <a:prstGeom prst="rect">
            <a:avLst/>
          </a:prstGeom>
          <a:noFill/>
          <a:ln w="9525">
            <a:noFill/>
            <a:miter lim="800000"/>
            <a:headEnd/>
            <a:tailEnd/>
          </a:ln>
        </p:spPr>
      </p:pic>
      <p:sp>
        <p:nvSpPr>
          <p:cNvPr id="5" name="Title 4"/>
          <p:cNvSpPr>
            <a:spLocks noGrp="1"/>
          </p:cNvSpPr>
          <p:nvPr>
            <p:ph type="title"/>
          </p:nvPr>
        </p:nvSpPr>
        <p:spPr>
          <a:xfrm>
            <a:off x="457200" y="274638"/>
            <a:ext cx="8229600" cy="563562"/>
          </a:xfrm>
        </p:spPr>
        <p:txBody>
          <a:bodyPr>
            <a:noAutofit/>
          </a:bodyPr>
          <a:lstStyle/>
          <a:p>
            <a:r>
              <a:rPr lang="en-US" sz="2400" dirty="0" smtClean="0"/>
              <a:t>Multipath and Water Vapor Can be Seen in the Phase Residuals</a:t>
            </a:r>
            <a:br>
              <a:rPr lang="en-US" sz="2400" dirty="0" smtClean="0"/>
            </a:br>
            <a:endParaRPr lang="en-US" sz="2400" dirty="0"/>
          </a:p>
        </p:txBody>
      </p:sp>
      <p:sp>
        <p:nvSpPr>
          <p:cNvPr id="7" name="Date Placeholder 6"/>
          <p:cNvSpPr>
            <a:spLocks noGrp="1"/>
          </p:cNvSpPr>
          <p:nvPr>
            <p:ph type="dt" sz="half" idx="10"/>
          </p:nvPr>
        </p:nvSpPr>
        <p:spPr/>
        <p:txBody>
          <a:bodyPr/>
          <a:lstStyle/>
          <a:p>
            <a:r>
              <a:rPr lang="en-US" smtClean="0"/>
              <a:t>01/10/12</a:t>
            </a:r>
            <a:endParaRPr lang="en-US"/>
          </a:p>
        </p:txBody>
      </p:sp>
      <p:sp>
        <p:nvSpPr>
          <p:cNvPr id="8" name="Slide Number Placeholder 7"/>
          <p:cNvSpPr>
            <a:spLocks noGrp="1"/>
          </p:cNvSpPr>
          <p:nvPr>
            <p:ph type="sldNum" sz="quarter" idx="12"/>
          </p:nvPr>
        </p:nvSpPr>
        <p:spPr/>
        <p:txBody>
          <a:bodyPr/>
          <a:lstStyle/>
          <a:p>
            <a:fld id="{17E0029F-1530-E341-B47E-ACE1863AC7B8}" type="slidenum">
              <a:rPr lang="en-US" smtClean="0"/>
              <a:t>7</a:t>
            </a:fld>
            <a:endParaRPr lang="en-US"/>
          </a:p>
        </p:txBody>
      </p:sp>
      <p:sp>
        <p:nvSpPr>
          <p:cNvPr id="9" name="Footer Placeholder 8"/>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MBB"/>
          <p:cNvPicPr>
            <a:picLocks noChangeAspect="1" noChangeArrowheads="1"/>
          </p:cNvPicPr>
          <p:nvPr/>
        </p:nvPicPr>
        <p:blipFill>
          <a:blip r:embed="rId3"/>
          <a:srcRect t="58827"/>
          <a:stretch>
            <a:fillRect/>
          </a:stretch>
        </p:blipFill>
        <p:spPr bwMode="auto">
          <a:xfrm>
            <a:off x="838200" y="3505200"/>
            <a:ext cx="5048250" cy="2843213"/>
          </a:xfrm>
          <a:prstGeom prst="rect">
            <a:avLst/>
          </a:prstGeom>
          <a:noFill/>
          <a:ln w="9525">
            <a:noFill/>
            <a:miter lim="800000"/>
            <a:headEnd/>
            <a:tailEnd/>
          </a:ln>
        </p:spPr>
      </p:pic>
      <p:pic>
        <p:nvPicPr>
          <p:cNvPr id="37891" name="Picture 3" descr="P020"/>
          <p:cNvPicPr>
            <a:picLocks noChangeAspect="1" noChangeArrowheads="1"/>
          </p:cNvPicPr>
          <p:nvPr/>
        </p:nvPicPr>
        <p:blipFill>
          <a:blip r:embed="rId4"/>
          <a:srcRect t="58827"/>
          <a:stretch>
            <a:fillRect/>
          </a:stretch>
        </p:blipFill>
        <p:spPr bwMode="auto">
          <a:xfrm>
            <a:off x="838200" y="381000"/>
            <a:ext cx="5048250" cy="2843213"/>
          </a:xfrm>
          <a:prstGeom prst="rect">
            <a:avLst/>
          </a:prstGeom>
          <a:noFill/>
          <a:ln w="9525">
            <a:noFill/>
            <a:miter lim="800000"/>
            <a:headEnd/>
            <a:tailEnd/>
          </a:ln>
        </p:spPr>
      </p:pic>
      <p:pic>
        <p:nvPicPr>
          <p:cNvPr id="37892" name="Picture 4" descr="P020"/>
          <p:cNvPicPr>
            <a:picLocks noChangeAspect="1" noChangeArrowheads="1"/>
          </p:cNvPicPr>
          <p:nvPr/>
        </p:nvPicPr>
        <p:blipFill>
          <a:blip r:embed="rId5"/>
          <a:srcRect/>
          <a:stretch>
            <a:fillRect/>
          </a:stretch>
        </p:blipFill>
        <p:spPr bwMode="auto">
          <a:xfrm>
            <a:off x="6019800" y="533400"/>
            <a:ext cx="2168525" cy="2819400"/>
          </a:xfrm>
          <a:prstGeom prst="rect">
            <a:avLst/>
          </a:prstGeom>
          <a:noFill/>
          <a:ln w="9525">
            <a:noFill/>
            <a:miter lim="800000"/>
            <a:headEnd/>
            <a:tailEnd/>
          </a:ln>
        </p:spPr>
      </p:pic>
      <p:sp>
        <p:nvSpPr>
          <p:cNvPr id="37893" name="Text Box 5"/>
          <p:cNvSpPr txBox="1">
            <a:spLocks noChangeArrowheads="1"/>
          </p:cNvSpPr>
          <p:nvPr/>
        </p:nvSpPr>
        <p:spPr bwMode="auto">
          <a:xfrm>
            <a:off x="6172200" y="4114800"/>
            <a:ext cx="2667000" cy="1558925"/>
          </a:xfrm>
          <a:prstGeom prst="rect">
            <a:avLst/>
          </a:prstGeom>
          <a:noFill/>
          <a:ln w="9525">
            <a:noFill/>
            <a:miter lim="800000"/>
            <a:headEnd/>
            <a:tailEnd/>
          </a:ln>
        </p:spPr>
        <p:txBody>
          <a:bodyPr>
            <a:prstTxWarp prst="textNoShape">
              <a:avLst/>
            </a:prstTxWarp>
            <a:spAutoFit/>
          </a:bodyPr>
          <a:lstStyle/>
          <a:p>
            <a:r>
              <a:rPr lang="en-US" sz="1600" i="1" dirty="0">
                <a:solidFill>
                  <a:srgbClr val="000000"/>
                </a:solidFill>
              </a:rPr>
              <a:t>Top</a:t>
            </a:r>
            <a:r>
              <a:rPr lang="en-US" sz="1600" dirty="0">
                <a:solidFill>
                  <a:srgbClr val="000000"/>
                </a:solidFill>
              </a:rPr>
              <a:t>: PBO station near Lind, Washington.</a:t>
            </a:r>
          </a:p>
          <a:p>
            <a:endParaRPr lang="en-US" sz="1600" dirty="0">
              <a:solidFill>
                <a:srgbClr val="000000"/>
              </a:solidFill>
            </a:endParaRPr>
          </a:p>
          <a:p>
            <a:r>
              <a:rPr lang="en-US" sz="1600" i="1" dirty="0">
                <a:solidFill>
                  <a:srgbClr val="000000"/>
                </a:solidFill>
              </a:rPr>
              <a:t>Bottom:</a:t>
            </a:r>
            <a:r>
              <a:rPr lang="en-US" sz="1600" dirty="0">
                <a:solidFill>
                  <a:srgbClr val="000000"/>
                </a:solidFill>
              </a:rPr>
              <a:t> BARD station CMBB at Columbia College, California</a:t>
            </a:r>
          </a:p>
        </p:txBody>
      </p:sp>
      <p:sp>
        <p:nvSpPr>
          <p:cNvPr id="6" name="Date Placeholder 5"/>
          <p:cNvSpPr>
            <a:spLocks noGrp="1"/>
          </p:cNvSpPr>
          <p:nvPr>
            <p:ph type="dt" sz="half" idx="10"/>
          </p:nvPr>
        </p:nvSpPr>
        <p:spPr/>
        <p:txBody>
          <a:bodyPr/>
          <a:lstStyle/>
          <a:p>
            <a:r>
              <a:rPr lang="en-US" smtClean="0"/>
              <a:t>01/10/12</a:t>
            </a:r>
            <a:endParaRPr lang="en-US"/>
          </a:p>
        </p:txBody>
      </p:sp>
      <p:sp>
        <p:nvSpPr>
          <p:cNvPr id="7" name="Slide Number Placeholder 6"/>
          <p:cNvSpPr>
            <a:spLocks noGrp="1"/>
          </p:cNvSpPr>
          <p:nvPr>
            <p:ph type="sldNum" sz="quarter" idx="12"/>
          </p:nvPr>
        </p:nvSpPr>
        <p:spPr/>
        <p:txBody>
          <a:bodyPr/>
          <a:lstStyle/>
          <a:p>
            <a:fld id="{17E0029F-1530-E341-B47E-ACE1863AC7B8}" type="slidenum">
              <a:rPr lang="en-US" smtClean="0"/>
              <a:t>8</a:t>
            </a:fld>
            <a:endParaRPr lang="en-US"/>
          </a:p>
        </p:txBody>
      </p:sp>
      <p:sp>
        <p:nvSpPr>
          <p:cNvPr id="8" name="Footer Placeholder 7"/>
          <p:cNvSpPr>
            <a:spLocks noGrp="1"/>
          </p:cNvSpPr>
          <p:nvPr>
            <p:ph type="ftr" sz="quarter" idx="11"/>
          </p:nvPr>
        </p:nvSpPr>
        <p:spPr/>
        <p:txBody>
          <a:bodyPr/>
          <a:lstStyle/>
          <a:p>
            <a:r>
              <a:rPr lang="en-US" smtClean="0"/>
              <a:t>Modeling Details Lec04</a:t>
            </a:r>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430212"/>
          </a:xfrm>
        </p:spPr>
        <p:txBody>
          <a:bodyPr>
            <a:normAutofit fontScale="90000"/>
          </a:bodyPr>
          <a:lstStyle/>
          <a:p>
            <a:r>
              <a:rPr lang="en-US" dirty="0" smtClean="0"/>
              <a:t>More </a:t>
            </a:r>
            <a:r>
              <a:rPr lang="en-US" dirty="0"/>
              <a:t>e</a:t>
            </a:r>
            <a:r>
              <a:rPr lang="en-US" dirty="0" smtClean="0"/>
              <a:t>xamples</a:t>
            </a:r>
            <a:endParaRPr lang="en-US" dirty="0"/>
          </a:p>
        </p:txBody>
      </p:sp>
      <p:sp>
        <p:nvSpPr>
          <p:cNvPr id="10" name="Content Placeholder 9"/>
          <p:cNvSpPr>
            <a:spLocks noGrp="1"/>
          </p:cNvSpPr>
          <p:nvPr>
            <p:ph idx="1"/>
          </p:nvPr>
        </p:nvSpPr>
        <p:spPr/>
        <p:txBody>
          <a:bodyPr/>
          <a:lstStyle/>
          <a:p>
            <a:endParaRPr lang="en-US"/>
          </a:p>
        </p:txBody>
      </p:sp>
      <p:sp>
        <p:nvSpPr>
          <p:cNvPr id="2" name="Date Placeholder 1"/>
          <p:cNvSpPr>
            <a:spLocks noGrp="1"/>
          </p:cNvSpPr>
          <p:nvPr>
            <p:ph type="dt" sz="half" idx="10"/>
          </p:nvPr>
        </p:nvSpPr>
        <p:spPr/>
        <p:txBody>
          <a:bodyPr/>
          <a:lstStyle/>
          <a:p>
            <a:r>
              <a:rPr lang="en-US" smtClean="0"/>
              <a:t>01/10/12</a:t>
            </a:r>
            <a:endParaRPr lang="en-US"/>
          </a:p>
        </p:txBody>
      </p:sp>
      <p:sp>
        <p:nvSpPr>
          <p:cNvPr id="3" name="Footer Placeholder 2"/>
          <p:cNvSpPr>
            <a:spLocks noGrp="1"/>
          </p:cNvSpPr>
          <p:nvPr>
            <p:ph type="ftr" sz="quarter" idx="11"/>
          </p:nvPr>
        </p:nvSpPr>
        <p:spPr/>
        <p:txBody>
          <a:bodyPr/>
          <a:lstStyle/>
          <a:p>
            <a:r>
              <a:rPr lang="en-US" smtClean="0"/>
              <a:t>Modeling Details Lec04</a:t>
            </a:r>
            <a:endParaRPr lang="en-US"/>
          </a:p>
        </p:txBody>
      </p:sp>
      <p:sp>
        <p:nvSpPr>
          <p:cNvPr id="4" name="Slide Number Placeholder 3"/>
          <p:cNvSpPr>
            <a:spLocks noGrp="1"/>
          </p:cNvSpPr>
          <p:nvPr>
            <p:ph type="sldNum" sz="quarter" idx="12"/>
          </p:nvPr>
        </p:nvSpPr>
        <p:spPr/>
        <p:txBody>
          <a:bodyPr/>
          <a:lstStyle/>
          <a:p>
            <a:fld id="{17E0029F-1530-E341-B47E-ACE1863AC7B8}" type="slidenum">
              <a:rPr lang="en-US" smtClean="0"/>
              <a:t>9</a:t>
            </a:fld>
            <a:endParaRPr lang="en-US"/>
          </a:p>
        </p:txBody>
      </p:sp>
      <p:pic>
        <p:nvPicPr>
          <p:cNvPr id="5" name="Picture 4"/>
          <p:cNvPicPr>
            <a:picLocks noChangeAspect="1"/>
          </p:cNvPicPr>
          <p:nvPr/>
        </p:nvPicPr>
        <p:blipFill>
          <a:blip r:embed="rId2"/>
          <a:stretch>
            <a:fillRect/>
          </a:stretch>
        </p:blipFill>
        <p:spPr>
          <a:xfrm>
            <a:off x="50800" y="704850"/>
            <a:ext cx="5200650" cy="3003550"/>
          </a:xfrm>
          <a:prstGeom prst="rect">
            <a:avLst/>
          </a:prstGeom>
        </p:spPr>
      </p:pic>
      <p:pic>
        <p:nvPicPr>
          <p:cNvPr id="6" name="Picture 5"/>
          <p:cNvPicPr>
            <a:picLocks noChangeAspect="1"/>
          </p:cNvPicPr>
          <p:nvPr/>
        </p:nvPicPr>
        <p:blipFill>
          <a:blip r:embed="rId3"/>
          <a:stretch>
            <a:fillRect/>
          </a:stretch>
        </p:blipFill>
        <p:spPr>
          <a:xfrm>
            <a:off x="25400" y="3670300"/>
            <a:ext cx="5448300" cy="3016250"/>
          </a:xfrm>
          <a:prstGeom prst="rect">
            <a:avLst/>
          </a:prstGeom>
        </p:spPr>
      </p:pic>
      <p:pic>
        <p:nvPicPr>
          <p:cNvPr id="7" name="Picture 6" descr="P473_East_S.jpg"/>
          <p:cNvPicPr>
            <a:picLocks noChangeAspect="1"/>
          </p:cNvPicPr>
          <p:nvPr/>
        </p:nvPicPr>
        <p:blipFill>
          <a:blip r:embed="rId4"/>
          <a:stretch>
            <a:fillRect/>
          </a:stretch>
        </p:blipFill>
        <p:spPr>
          <a:xfrm>
            <a:off x="5473699" y="977900"/>
            <a:ext cx="3132667" cy="2349500"/>
          </a:xfrm>
          <a:prstGeom prst="rect">
            <a:avLst/>
          </a:prstGeom>
        </p:spPr>
      </p:pic>
      <p:pic>
        <p:nvPicPr>
          <p:cNvPr id="8" name="Picture 7" descr="P501_Site_IN_North.jpg"/>
          <p:cNvPicPr>
            <a:picLocks noChangeAspect="1"/>
          </p:cNvPicPr>
          <p:nvPr/>
        </p:nvPicPr>
        <p:blipFill>
          <a:blip r:embed="rId5"/>
          <a:stretch>
            <a:fillRect/>
          </a:stretch>
        </p:blipFill>
        <p:spPr>
          <a:xfrm>
            <a:off x="5473700" y="3937000"/>
            <a:ext cx="3251200" cy="2438400"/>
          </a:xfrm>
          <a:prstGeom prst="rect">
            <a:avLst/>
          </a:prstGeom>
        </p:spPr>
      </p:pic>
      <p:sp>
        <p:nvSpPr>
          <p:cNvPr id="11" name="TextBox 10"/>
          <p:cNvSpPr txBox="1"/>
          <p:nvPr/>
        </p:nvSpPr>
        <p:spPr>
          <a:xfrm>
            <a:off x="1854200" y="5506134"/>
            <a:ext cx="2717800" cy="646331"/>
          </a:xfrm>
          <a:prstGeom prst="rect">
            <a:avLst/>
          </a:prstGeom>
          <a:noFill/>
        </p:spPr>
        <p:txBody>
          <a:bodyPr wrap="square" rtlCol="0">
            <a:spAutoFit/>
          </a:bodyPr>
          <a:lstStyle/>
          <a:p>
            <a:r>
              <a:rPr lang="en-US" dirty="0" smtClean="0"/>
              <a:t>Flat, smooth ground (see web site as well) </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9908</TotalTime>
  <Words>3075</Words>
  <Application>Microsoft Macintosh PowerPoint</Application>
  <PresentationFormat>On-screen Show (4:3)</PresentationFormat>
  <Paragraphs>269</Paragraphs>
  <Slides>27</Slides>
  <Notes>22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GAMIT Modeling Aspects Lecture 04</vt:lpstr>
      <vt:lpstr>Workshop Overview</vt:lpstr>
      <vt:lpstr>Challenges and Opportunities in GPS Measurements </vt:lpstr>
      <vt:lpstr>PowerPoint Presentation</vt:lpstr>
      <vt:lpstr>Antenna Phase Patterns </vt:lpstr>
      <vt:lpstr>Modeling Antenna Phase-center Variations (PCVs) </vt:lpstr>
      <vt:lpstr>Multipath and Water Vapor Can be Seen in the Phase Residuals </vt:lpstr>
      <vt:lpstr>PowerPoint Presentation</vt:lpstr>
      <vt:lpstr>More examples</vt:lpstr>
      <vt:lpstr>PowerPoint Presentation</vt:lpstr>
      <vt:lpstr>PowerPoint Presentation</vt:lpstr>
      <vt:lpstr>PowerPoint Presentation</vt:lpstr>
      <vt:lpstr>PowerPoint Presentation</vt:lpstr>
      <vt:lpstr>PowerPoint Presentation</vt:lpstr>
      <vt:lpstr>P549 Position residuals</vt:lpstr>
      <vt:lpstr>Location of P549 (Google Earth)</vt:lpstr>
      <vt:lpstr>PowerPoint Presentation</vt:lpstr>
      <vt:lpstr>Effect of  the Neutral Atmosphere on GPS Measurements </vt:lpstr>
      <vt:lpstr>Mapping function effects</vt:lpstr>
      <vt:lpstr>Effect of surface pressure errors</vt:lpstr>
      <vt:lpstr>Short-period Variations in Surface Pressure not Modeled by GPT  </vt:lpstr>
      <vt:lpstr>PowerPoint Presentation</vt:lpstr>
      <vt:lpstr>PowerPoint Presentation</vt:lpstr>
      <vt:lpstr>PowerPoint Presentation</vt:lpstr>
      <vt:lpstr>Atmospheric delay correlation </vt:lpstr>
      <vt:lpstr>GAMIT Options for Modeling the Troposphere and Loading </vt:lpstr>
      <vt:lpstr>Summary</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Aspects</dc:title>
  <dc:creator>Thomas Herring</dc:creator>
  <cp:lastModifiedBy>Thomas Herring</cp:lastModifiedBy>
  <cp:revision>13</cp:revision>
  <cp:lastPrinted>2011-08-08T15:06:37Z</cp:lastPrinted>
  <dcterms:created xsi:type="dcterms:W3CDTF">2011-08-03T17:28:27Z</dcterms:created>
  <dcterms:modified xsi:type="dcterms:W3CDTF">2012-01-05T22:05:41Z</dcterms:modified>
</cp:coreProperties>
</file>