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10" d="100"/>
          <a:sy n="110" d="100"/>
        </p:scale>
        <p:origin x="-6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C9147-C5F3-074A-A9BA-7CF2C3B3DF89}" type="datetimeFigureOut">
              <a:rPr lang="en-US" smtClean="0"/>
              <a:t>1/5/12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2D58D-FC07-9B4D-A46B-65ADA2758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5729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DF2400-8A4A-C24F-B710-C22376BB4684}" type="datetimeFigureOut">
              <a:rPr lang="en-US" smtClean="0"/>
              <a:t>1/5/12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601F4-9E81-3E47-8CC2-6452189A0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104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tldp.org</a:t>
            </a:r>
            <a:r>
              <a:rPr lang="en-US" dirty="0" smtClean="0"/>
              <a:t>/HOWTO/Bash-</a:t>
            </a:r>
            <a:r>
              <a:rPr lang="en-US" dirty="0" err="1" smtClean="0"/>
              <a:t>Prog</a:t>
            </a:r>
            <a:r>
              <a:rPr lang="en-US" dirty="0" smtClean="0"/>
              <a:t>-Intro-</a:t>
            </a:r>
            <a:r>
              <a:rPr lang="en-US" dirty="0" err="1" smtClean="0"/>
              <a:t>HOWTO.html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601F4-9E81-3E47-8CC2-6452189A09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97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601F4-9E81-3E47-8CC2-6452189A09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690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1/12/12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Utilities Lec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tah@mit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Utility programs and scripts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Thomas Herring</a:t>
            </a:r>
          </a:p>
          <a:p>
            <a:r>
              <a:rPr lang="en-US" dirty="0" smtClean="0">
                <a:hlinkClick r:id="rId2"/>
              </a:rPr>
              <a:t>tah@mit.edu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this lecture we look at a number of utility scripts and programs used in the </a:t>
            </a:r>
            <a:r>
              <a:rPr lang="en-US" dirty="0" err="1" smtClean="0"/>
              <a:t>gamit</a:t>
            </a:r>
            <a:r>
              <a:rPr lang="en-US" dirty="0" smtClean="0"/>
              <a:t>/</a:t>
            </a:r>
            <a:r>
              <a:rPr lang="en-US" dirty="0" err="1" smtClean="0"/>
              <a:t>globk</a:t>
            </a:r>
            <a:r>
              <a:rPr lang="en-US" dirty="0" smtClean="0"/>
              <a:t> suite of programs.</a:t>
            </a:r>
          </a:p>
          <a:p>
            <a:r>
              <a:rPr lang="en-US" dirty="0" smtClean="0"/>
              <a:t>We examine and will show examples in the areas of</a:t>
            </a:r>
          </a:p>
          <a:p>
            <a:pPr lvl="1"/>
            <a:r>
              <a:rPr lang="en-US" dirty="0"/>
              <a:t>Organization/Pre-</a:t>
            </a:r>
            <a:r>
              <a:rPr lang="en-US" dirty="0" smtClean="0"/>
              <a:t>processing</a:t>
            </a:r>
          </a:p>
          <a:p>
            <a:pPr lvl="1"/>
            <a:r>
              <a:rPr lang="en-US" dirty="0"/>
              <a:t>Scripts used by </a:t>
            </a:r>
            <a:r>
              <a:rPr lang="en-US" dirty="0" err="1"/>
              <a:t>sh_gamit</a:t>
            </a:r>
            <a:r>
              <a:rPr lang="en-US" dirty="0"/>
              <a:t> but useful stand-</a:t>
            </a:r>
            <a:r>
              <a:rPr lang="en-US" dirty="0" smtClean="0"/>
              <a:t>alone</a:t>
            </a:r>
          </a:p>
          <a:p>
            <a:pPr lvl="1"/>
            <a:r>
              <a:rPr lang="en-US" dirty="0"/>
              <a:t>Evaluating </a:t>
            </a:r>
            <a:r>
              <a:rPr lang="en-US" dirty="0" smtClean="0"/>
              <a:t>results</a:t>
            </a:r>
          </a:p>
          <a:p>
            <a:r>
              <a:rPr lang="en-US" dirty="0" smtClean="0"/>
              <a:t>Also examine some basic </a:t>
            </a:r>
            <a:r>
              <a:rPr lang="en-US" dirty="0" err="1" smtClean="0"/>
              <a:t>unix</a:t>
            </a:r>
            <a:r>
              <a:rPr lang="en-US" dirty="0" smtClean="0"/>
              <a:t>, </a:t>
            </a:r>
            <a:r>
              <a:rPr lang="en-US" dirty="0" err="1" smtClean="0"/>
              <a:t>csh</a:t>
            </a:r>
            <a:r>
              <a:rPr lang="en-US" dirty="0" smtClean="0"/>
              <a:t>, bash programs and method.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82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7772400" cy="762000"/>
          </a:xfrm>
        </p:spPr>
        <p:txBody>
          <a:bodyPr/>
          <a:lstStyle/>
          <a:p>
            <a:pPr eaLnBrk="1" hangingPunct="1"/>
            <a:r>
              <a:rPr lang="en-US" sz="2400">
                <a:latin typeface="Helvetica" charset="0"/>
              </a:rPr>
              <a:t>GAMIT/GLOBK Utilities</a:t>
            </a:r>
            <a:endParaRPr lang="en-US">
              <a:latin typeface="Helvetica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1371600"/>
            <a:ext cx="7467600" cy="4953000"/>
          </a:xfrm>
        </p:spPr>
        <p:txBody>
          <a:bodyPr>
            <a:normAutofit lnSpcReduction="10000"/>
          </a:bodyPr>
          <a:lstStyle/>
          <a:p>
            <a:pPr marL="457200" indent="-457200" algn="l" eaLnBrk="1" hangingPunct="1">
              <a:lnSpc>
                <a:spcPct val="110000"/>
              </a:lnSpc>
              <a:spcBef>
                <a:spcPct val="0"/>
              </a:spcBef>
              <a:buFontTx/>
              <a:buAutoNum type="arabicPeriod"/>
            </a:pPr>
            <a:r>
              <a:rPr lang="en-US" sz="1900" dirty="0">
                <a:solidFill>
                  <a:srgbClr val="632523"/>
                </a:solidFill>
                <a:latin typeface="Helvetica" charset="0"/>
              </a:rPr>
              <a:t>Organization/Pre-processing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Helvetica" charset="0"/>
              </a:rPr>
              <a:t>sh_get_times</a:t>
            </a: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:  List start/stop times for all RINEX files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Helvetica" charset="0"/>
              </a:rPr>
              <a:t>sh_upd_stnfo</a:t>
            </a: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:  Add entries to </a:t>
            </a:r>
            <a:r>
              <a:rPr lang="en-US" sz="1900" dirty="0" err="1">
                <a:solidFill>
                  <a:schemeClr val="tx1"/>
                </a:solidFill>
                <a:latin typeface="Helvetica" charset="0"/>
              </a:rPr>
              <a:t>station.info</a:t>
            </a: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 from RINEX headers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Helvetica" charset="0"/>
              </a:rPr>
              <a:t>convertc</a:t>
            </a: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:  Transform </a:t>
            </a:r>
            <a:r>
              <a:rPr lang="en-US" sz="1900" dirty="0" err="1">
                <a:solidFill>
                  <a:schemeClr val="tx1"/>
                </a:solidFill>
                <a:latin typeface="Helvetica" charset="0"/>
              </a:rPr>
              <a:t>coodinates</a:t>
            </a: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 (</a:t>
            </a:r>
            <a:r>
              <a:rPr lang="en-US" sz="1900" dirty="0" err="1">
                <a:solidFill>
                  <a:schemeClr val="tx1"/>
                </a:solidFill>
                <a:latin typeface="Helvetica" charset="0"/>
              </a:rPr>
              <a:t>cartesian</a:t>
            </a: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/geodetic/spherical)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Helvetica" charset="0"/>
              </a:rPr>
              <a:t>glist</a:t>
            </a: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:  List sites for h-files in </a:t>
            </a:r>
            <a:r>
              <a:rPr lang="en-US" sz="1900" dirty="0" err="1">
                <a:solidFill>
                  <a:schemeClr val="tx1"/>
                </a:solidFill>
                <a:latin typeface="Helvetica" charset="0"/>
              </a:rPr>
              <a:t>gdl</a:t>
            </a: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;  check coordinates, models 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 err="1">
                <a:solidFill>
                  <a:schemeClr val="tx1"/>
                </a:solidFill>
                <a:latin typeface="Helvetica" charset="0"/>
              </a:rPr>
              <a:t>corcom</a:t>
            </a: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:  Rotate an </a:t>
            </a:r>
            <a:r>
              <a:rPr lang="en-US" sz="1900" dirty="0" err="1">
                <a:solidFill>
                  <a:schemeClr val="tx1"/>
                </a:solidFill>
                <a:latin typeface="Helvetica" charset="0"/>
              </a:rPr>
              <a:t>apr</a:t>
            </a: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 file to a different plate frame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 err="1">
                <a:solidFill>
                  <a:schemeClr val="tx1"/>
                </a:solidFill>
                <a:latin typeface="Helvetica" charset="0"/>
              </a:rPr>
              <a:t>unify_apr</a:t>
            </a: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:  Set equal velocities/coordinates for </a:t>
            </a:r>
            <a:r>
              <a:rPr lang="en-US" sz="1900" i="1" dirty="0" err="1">
                <a:solidFill>
                  <a:schemeClr val="tx1"/>
                </a:solidFill>
                <a:latin typeface="Helvetica" charset="0"/>
              </a:rPr>
              <a:t>glorg</a:t>
            </a:r>
            <a:r>
              <a:rPr lang="en-US" sz="1900" i="1" dirty="0">
                <a:solidFill>
                  <a:schemeClr val="tx1"/>
                </a:solidFill>
                <a:latin typeface="Helvetica" charset="0"/>
              </a:rPr>
              <a:t> </a:t>
            </a: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 equates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sh_dos2unix:  Remove the extra CR from each line of a file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 err="1">
                <a:solidFill>
                  <a:schemeClr val="tx1"/>
                </a:solidFill>
                <a:latin typeface="Helvetica" charset="0"/>
              </a:rPr>
              <a:t>doy</a:t>
            </a: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:  Convert to/from </a:t>
            </a:r>
            <a:r>
              <a:rPr lang="en-US" sz="1700" dirty="0">
                <a:solidFill>
                  <a:schemeClr val="tx1"/>
                </a:solidFill>
                <a:latin typeface="Helvetica" charset="0"/>
              </a:rPr>
              <a:t>DOY, YYMMDD, JD, MJD, GPSW</a:t>
            </a:r>
            <a:endParaRPr lang="en-US" sz="1900" dirty="0">
              <a:solidFill>
                <a:schemeClr val="tx1"/>
              </a:solidFill>
              <a:latin typeface="Helvetica" charset="0"/>
            </a:endParaRPr>
          </a:p>
          <a:p>
            <a:pPr marL="457200" indent="-457200" algn="l" eaLnBrk="1" hangingPunct="1">
              <a:lnSpc>
                <a:spcPct val="110000"/>
              </a:lnSpc>
              <a:spcBef>
                <a:spcPct val="0"/>
              </a:spcBef>
            </a:pPr>
            <a:endParaRPr lang="en-US" sz="1900" dirty="0">
              <a:solidFill>
                <a:schemeClr val="tx1"/>
              </a:solidFill>
              <a:latin typeface="Helvetica" charset="0"/>
            </a:endParaRPr>
          </a:p>
          <a:p>
            <a:pPr marL="457200" indent="-457200" algn="l"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sz="2000" dirty="0">
                <a:solidFill>
                  <a:schemeClr val="tx1"/>
                </a:solidFill>
                <a:latin typeface="Helvetica" charset="0"/>
              </a:rPr>
              <a:t> </a:t>
            </a:r>
          </a:p>
          <a:p>
            <a:pPr marL="457200" indent="-457200" eaLnBrk="1" hangingPunct="1"/>
            <a:endParaRPr lang="en-US" dirty="0">
              <a:solidFill>
                <a:schemeClr val="tx1"/>
              </a:solidFill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340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sz="2000">
                <a:latin typeface="Helvetica" charset="0"/>
              </a:rPr>
              <a:t>GAMIT/GLOBK Utilities (cont)</a:t>
            </a:r>
            <a:endParaRPr lang="en-US">
              <a:latin typeface="Helvetica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143000"/>
            <a:ext cx="7924800" cy="4953000"/>
          </a:xfrm>
        </p:spPr>
        <p:txBody>
          <a:bodyPr>
            <a:normAutofit fontScale="92500" lnSpcReduction="10000"/>
          </a:bodyPr>
          <a:lstStyle/>
          <a:p>
            <a:pPr marL="457200" indent="-457200" algn="l"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sz="1900" dirty="0">
                <a:solidFill>
                  <a:srgbClr val="632523"/>
                </a:solidFill>
                <a:latin typeface="Helvetica" charset="0"/>
              </a:rPr>
              <a:t>2.  Scripts used by </a:t>
            </a:r>
            <a:r>
              <a:rPr lang="en-US" sz="1900" dirty="0" err="1">
                <a:solidFill>
                  <a:srgbClr val="632523"/>
                </a:solidFill>
                <a:latin typeface="Helvetica" charset="0"/>
              </a:rPr>
              <a:t>sh_gamit</a:t>
            </a:r>
            <a:r>
              <a:rPr lang="en-US" sz="1900" dirty="0">
                <a:solidFill>
                  <a:srgbClr val="632523"/>
                </a:solidFill>
                <a:latin typeface="Helvetica" charset="0"/>
              </a:rPr>
              <a:t> but useful stand-alone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sh_get_rinex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:  ftp a RINEX o file from remote archives (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ftp_info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)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sh_crx2rnx:  convert to/from RINEX/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Hatanaka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sh_get_nav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:  ftp a RINEX n file from remote archives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sh_get_met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:  ftp a RINEX m file from remote archives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sh_get_hfiles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:  ftp h-files from SOPAC/MIT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sh_update_eop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:  ftp an EOP file from IERS, create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pmu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, ut1.,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wob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.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sh_get_orbits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:  ftp a g-file or sp3 file from remote archives, call --&gt; 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sh_sp3fit:  create a g- or t-file from an sp3 file (1-3 days)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0"/>
              </a:spcBef>
            </a:pPr>
            <a:endParaRPr lang="en-US" sz="1900" dirty="0">
              <a:solidFill>
                <a:srgbClr val="000000"/>
              </a:solidFill>
              <a:latin typeface="Helvetica" charset="0"/>
            </a:endParaRPr>
          </a:p>
          <a:p>
            <a:pPr marL="457200" indent="-457200" algn="l" eaLnBrk="1" hangingPunct="1">
              <a:lnSpc>
                <a:spcPct val="110000"/>
              </a:lnSpc>
              <a:spcBef>
                <a:spcPct val="0"/>
              </a:spcBef>
            </a:pPr>
            <a:endParaRPr lang="en-US" sz="1900" dirty="0">
              <a:solidFill>
                <a:srgbClr val="000000"/>
              </a:solidFill>
              <a:latin typeface="Helvetica" charset="0"/>
            </a:endParaRPr>
          </a:p>
          <a:p>
            <a:pPr marL="457200" indent="-457200" algn="l"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sz="1600" dirty="0">
                <a:solidFill>
                  <a:srgbClr val="000000"/>
                </a:solidFill>
                <a:latin typeface="Helvetica" charset="0"/>
              </a:rPr>
              <a:t> </a:t>
            </a:r>
          </a:p>
          <a:p>
            <a:pPr marL="457200" indent="-457200" eaLnBrk="1" hangingPunct="1"/>
            <a:endParaRPr lang="en-US" sz="1800" dirty="0">
              <a:solidFill>
                <a:srgbClr val="000000"/>
              </a:solidFill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788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pPr eaLnBrk="1" hangingPunct="1"/>
            <a:r>
              <a:rPr lang="en-US" sz="2000">
                <a:latin typeface="Helvetica" charset="0"/>
              </a:rPr>
              <a:t>GAMIT/GLOBK Utilities (cont)</a:t>
            </a:r>
            <a:endParaRPr lang="en-US" sz="2400">
              <a:latin typeface="Helvetica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762000"/>
            <a:ext cx="7696200" cy="5715000"/>
          </a:xfrm>
        </p:spPr>
        <p:txBody>
          <a:bodyPr/>
          <a:lstStyle/>
          <a:p>
            <a:pPr marL="457200" indent="-457200" algn="l"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sz="1900" dirty="0">
                <a:solidFill>
                  <a:schemeClr val="accent2">
                    <a:lumMod val="50000"/>
                  </a:schemeClr>
                </a:solidFill>
                <a:latin typeface="Helvetica" charset="0"/>
              </a:rPr>
              <a:t>3.  Evaluating results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sh_oneway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:  Plot phase residuals (sky map;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vs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elevation) [ GMT]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cview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: Display and manipulate phase residuals [X-windows]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sh_plotcrd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:  Plot coordinate times series  [GMT]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sh_tshist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:  Plot histogram of time-series statistics [GMT]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tsview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:  Display and manipulate coordinate time series [MATLAB]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sh_plotvel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: Plot velocity maps [GMT],  call --&gt;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sh_map_elements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,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sh_map_calif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,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sh_map_balkans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, etc.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velview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:  Display and manipulate velocity maps [MATLAB]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sh_org2vel:  Extract plate-referenced velocities from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glorg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print file 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velrot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:  Combine velocity fields from different analyses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0"/>
              </a:spcBef>
              <a:buFontTx/>
              <a:buAutoNum type="arabicPeriod"/>
            </a:pPr>
            <a:endParaRPr lang="en-US" sz="2000" dirty="0">
              <a:solidFill>
                <a:srgbClr val="000000"/>
              </a:solidFill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205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</a:t>
            </a:r>
            <a:r>
              <a:rPr lang="en-US" dirty="0" err="1" smtClean="0"/>
              <a:t>csh</a:t>
            </a:r>
            <a:r>
              <a:rPr lang="en-US" dirty="0" smtClean="0"/>
              <a:t> program/commands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grep</a:t>
            </a:r>
            <a:r>
              <a:rPr lang="en-US" dirty="0"/>
              <a:t> </a:t>
            </a:r>
            <a:r>
              <a:rPr lang="en-US" dirty="0" smtClean="0"/>
              <a:t>– used to find content in files.  We use it to extract information from files</a:t>
            </a:r>
          </a:p>
          <a:p>
            <a:r>
              <a:rPr lang="en-US" dirty="0" err="1" smtClean="0"/>
              <a:t>awk</a:t>
            </a:r>
            <a:r>
              <a:rPr lang="en-US" dirty="0" smtClean="0"/>
              <a:t> – used to extract column based data </a:t>
            </a:r>
            <a:r>
              <a:rPr lang="en-US" dirty="0"/>
              <a:t>f</a:t>
            </a:r>
            <a:r>
              <a:rPr lang="en-US" dirty="0" smtClean="0"/>
              <a:t>rom files.  </a:t>
            </a:r>
            <a:r>
              <a:rPr lang="en-US" dirty="0" err="1" smtClean="0"/>
              <a:t>awk</a:t>
            </a:r>
            <a:r>
              <a:rPr lang="en-US" dirty="0" smtClean="0"/>
              <a:t> has math, logical and string functions.</a:t>
            </a:r>
          </a:p>
          <a:p>
            <a:r>
              <a:rPr lang="en-US" dirty="0"/>
              <a:t>P</a:t>
            </a:r>
            <a:r>
              <a:rPr lang="en-US" dirty="0" smtClean="0"/>
              <a:t>ipes and re-directs: These methods differ between </a:t>
            </a:r>
            <a:r>
              <a:rPr lang="en-US" dirty="0" err="1" smtClean="0"/>
              <a:t>csh</a:t>
            </a:r>
            <a:r>
              <a:rPr lang="en-US" dirty="0" smtClean="0"/>
              <a:t> and bash:</a:t>
            </a:r>
          </a:p>
          <a:p>
            <a:pPr lvl="1"/>
            <a:r>
              <a:rPr lang="en-US" dirty="0" err="1" smtClean="0"/>
              <a:t>csh</a:t>
            </a:r>
            <a:r>
              <a:rPr lang="en-US" dirty="0" smtClean="0"/>
              <a:t>: &gt;, &gt;&gt; and &gt;&amp;, &gt;&gt;&amp; to re-direct </a:t>
            </a:r>
            <a:r>
              <a:rPr lang="en-US" dirty="0" err="1" smtClean="0"/>
              <a:t>stdout</a:t>
            </a:r>
            <a:r>
              <a:rPr lang="en-US" dirty="0" smtClean="0"/>
              <a:t> and </a:t>
            </a:r>
            <a:r>
              <a:rPr lang="en-US" dirty="0" err="1" smtClean="0"/>
              <a:t>stdout+stderr</a:t>
            </a:r>
            <a:endParaRPr lang="en-US" dirty="0" smtClean="0"/>
          </a:p>
          <a:p>
            <a:pPr lvl="1"/>
            <a:r>
              <a:rPr lang="en-US" dirty="0" smtClean="0"/>
              <a:t>bash: &gt;, &gt;&gt; and &gt;</a:t>
            </a:r>
            <a:r>
              <a:rPr lang="en-US" dirty="0"/>
              <a:t>&gt; file </a:t>
            </a:r>
            <a:r>
              <a:rPr lang="en-US" dirty="0" smtClean="0"/>
              <a:t> </a:t>
            </a:r>
            <a:r>
              <a:rPr lang="en-US" dirty="0"/>
              <a:t>2&gt;&amp;</a:t>
            </a:r>
            <a:r>
              <a:rPr lang="en-US" dirty="0" smtClean="0"/>
              <a:t>1 to do the same</a:t>
            </a:r>
          </a:p>
          <a:p>
            <a:r>
              <a:rPr lang="en-US" dirty="0" err="1" smtClean="0"/>
              <a:t>setenv</a:t>
            </a:r>
            <a:r>
              <a:rPr lang="en-US" dirty="0" smtClean="0"/>
              <a:t> and set allow variables to be set and differ between </a:t>
            </a:r>
            <a:r>
              <a:rPr lang="en-US" dirty="0" err="1" smtClean="0"/>
              <a:t>csh</a:t>
            </a:r>
            <a:r>
              <a:rPr lang="en-US" dirty="0" smtClean="0"/>
              <a:t> and bash</a:t>
            </a:r>
          </a:p>
          <a:p>
            <a:pPr lvl="1"/>
            <a:r>
              <a:rPr lang="en-US" dirty="0" err="1" smtClean="0"/>
              <a:t>csh</a:t>
            </a:r>
            <a:r>
              <a:rPr lang="en-US" dirty="0" smtClean="0"/>
              <a:t>: set variable = value ; </a:t>
            </a:r>
            <a:r>
              <a:rPr lang="en-US" dirty="0" err="1" smtClean="0"/>
              <a:t>setenv</a:t>
            </a:r>
            <a:r>
              <a:rPr lang="en-US" dirty="0" smtClean="0"/>
              <a:t> variable value</a:t>
            </a:r>
          </a:p>
          <a:p>
            <a:pPr lvl="1"/>
            <a:r>
              <a:rPr lang="en-US" dirty="0" smtClean="0"/>
              <a:t>bash: variable=value ; export variable</a:t>
            </a:r>
          </a:p>
          <a:p>
            <a:pPr lvl="1"/>
            <a:r>
              <a:rPr lang="en-US" dirty="0" smtClean="0"/>
              <a:t>In both case $variable contains the value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784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have looked at just some examples of common scripts and program used in </a:t>
            </a:r>
            <a:r>
              <a:rPr lang="en-US" dirty="0" err="1" smtClean="0"/>
              <a:t>gamit</a:t>
            </a:r>
            <a:r>
              <a:rPr lang="en-US" dirty="0" smtClean="0"/>
              <a:t>/</a:t>
            </a:r>
            <a:r>
              <a:rPr lang="en-US" dirty="0" err="1" smtClean="0"/>
              <a:t>globk</a:t>
            </a:r>
            <a:endParaRPr lang="en-US" dirty="0" smtClean="0"/>
          </a:p>
          <a:p>
            <a:r>
              <a:rPr lang="en-US" dirty="0" smtClean="0"/>
              <a:t>There are many more scripts to be found in ~/</a:t>
            </a:r>
            <a:r>
              <a:rPr lang="en-US" dirty="0" err="1" smtClean="0"/>
              <a:t>gg</a:t>
            </a:r>
            <a:r>
              <a:rPr lang="en-US" dirty="0" smtClean="0"/>
              <a:t>/com and programs in ~/</a:t>
            </a:r>
            <a:r>
              <a:rPr lang="en-US" dirty="0" err="1" smtClean="0"/>
              <a:t>gg</a:t>
            </a:r>
            <a:r>
              <a:rPr lang="en-US" dirty="0" smtClean="0"/>
              <a:t>/</a:t>
            </a:r>
            <a:r>
              <a:rPr lang="en-US" dirty="0" err="1" smtClean="0"/>
              <a:t>gamit</a:t>
            </a:r>
            <a:r>
              <a:rPr lang="en-US" dirty="0" smtClean="0"/>
              <a:t>/bin and </a:t>
            </a:r>
            <a:r>
              <a:rPr lang="en-US" dirty="0"/>
              <a:t>~/</a:t>
            </a:r>
            <a:r>
              <a:rPr lang="en-US" dirty="0" err="1"/>
              <a:t>gg</a:t>
            </a:r>
            <a:r>
              <a:rPr lang="en-US" dirty="0" smtClean="0"/>
              <a:t>/</a:t>
            </a:r>
            <a:r>
              <a:rPr lang="en-US" dirty="0" err="1" smtClean="0"/>
              <a:t>kf</a:t>
            </a:r>
            <a:r>
              <a:rPr lang="en-US" dirty="0" smtClean="0"/>
              <a:t>/</a:t>
            </a:r>
            <a:r>
              <a:rPr lang="en-US" dirty="0"/>
              <a:t>bin </a:t>
            </a:r>
            <a:endParaRPr lang="en-US" dirty="0" smtClean="0"/>
          </a:p>
          <a:p>
            <a:r>
              <a:rPr lang="en-US" dirty="0" smtClean="0"/>
              <a:t>A good understanding of </a:t>
            </a:r>
            <a:r>
              <a:rPr lang="en-US" dirty="0" err="1" smtClean="0"/>
              <a:t>unix</a:t>
            </a:r>
            <a:r>
              <a:rPr lang="en-US" dirty="0" smtClean="0"/>
              <a:t> </a:t>
            </a:r>
            <a:r>
              <a:rPr lang="en-US" dirty="0" err="1" smtClean="0"/>
              <a:t>csh</a:t>
            </a:r>
            <a:r>
              <a:rPr lang="en-US" dirty="0" smtClean="0"/>
              <a:t> or </a:t>
            </a:r>
            <a:r>
              <a:rPr lang="en-US" dirty="0" err="1" smtClean="0"/>
              <a:t>tcsh</a:t>
            </a:r>
            <a:r>
              <a:rPr lang="en-US" dirty="0" smtClean="0"/>
              <a:t> is very useful.  The software will run from a bash shell but all the instructions are for </a:t>
            </a:r>
            <a:r>
              <a:rPr lang="en-US" smtClean="0"/>
              <a:t>csh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739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4565</TotalTime>
  <Words>702</Words>
  <Application>Microsoft Macintosh PowerPoint</Application>
  <PresentationFormat>On-screen Show (4:3)</PresentationFormat>
  <Paragraphs>73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Utility programs and scripts</vt:lpstr>
      <vt:lpstr>Utility Overview</vt:lpstr>
      <vt:lpstr>GAMIT/GLOBK Utilities</vt:lpstr>
      <vt:lpstr>GAMIT/GLOBK Utilities (cont)</vt:lpstr>
      <vt:lpstr>GAMIT/GLOBK Utilities (cont)</vt:lpstr>
      <vt:lpstr>Unix csh program/commands</vt:lpstr>
      <vt:lpstr>Summary</vt:lpstr>
    </vt:vector>
  </TitlesOfParts>
  <Company>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Series Analysis Tutorial 2</dc:title>
  <dc:creator>Thomas Herring</dc:creator>
  <cp:lastModifiedBy>Thomas Herring</cp:lastModifiedBy>
  <cp:revision>12</cp:revision>
  <dcterms:created xsi:type="dcterms:W3CDTF">2011-08-03T18:08:11Z</dcterms:created>
  <dcterms:modified xsi:type="dcterms:W3CDTF">2012-01-06T02:03:15Z</dcterms:modified>
</cp:coreProperties>
</file>