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79" r:id="rId3"/>
    <p:sldId id="282" r:id="rId4"/>
    <p:sldId id="278" r:id="rId5"/>
    <p:sldId id="258" r:id="rId6"/>
    <p:sldId id="259"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5" autoAdjust="0"/>
    <p:restoredTop sz="94660"/>
  </p:normalViewPr>
  <p:slideViewPr>
    <p:cSldViewPr snapToGrid="0" snapToObjects="1" showGuides="1">
      <p:cViewPr>
        <p:scale>
          <a:sx n="100" d="100"/>
          <a:sy n="100" d="100"/>
        </p:scale>
        <p:origin x="-912"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45E53C-A308-3B4C-9ACB-6700356FB078}" type="datetimeFigureOut">
              <a:rPr lang="en-US" smtClean="0"/>
              <a:t>5/1/13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90BD74-E06B-C748-9E60-AD0DF06C5DF4}" type="slidenum">
              <a:rPr lang="en-US" smtClean="0"/>
              <a:t>‹#›</a:t>
            </a:fld>
            <a:endParaRPr lang="en-US"/>
          </a:p>
        </p:txBody>
      </p:sp>
    </p:spTree>
    <p:extLst>
      <p:ext uri="{BB962C8B-B14F-4D97-AF65-F5344CB8AC3E}">
        <p14:creationId xmlns:p14="http://schemas.microsoft.com/office/powerpoint/2010/main" val="8393560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F45F1-6932-CF4A-A65D-E1998FC42D1F}" type="datetimeFigureOut">
              <a:rPr lang="en-US" smtClean="0"/>
              <a:t>5/1/13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B6A2B-FB2F-4B47-86A1-2A666F2216E1}" type="slidenum">
              <a:rPr lang="en-US" smtClean="0"/>
              <a:t>‹#›</a:t>
            </a:fld>
            <a:endParaRPr lang="en-US"/>
          </a:p>
        </p:txBody>
      </p:sp>
    </p:spTree>
    <p:extLst>
      <p:ext uri="{BB962C8B-B14F-4D97-AF65-F5344CB8AC3E}">
        <p14:creationId xmlns:p14="http://schemas.microsoft.com/office/powerpoint/2010/main" val="42879186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4</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t>See also the example on p. 4 of the WS Notes.  </a:t>
            </a:r>
          </a:p>
          <a:p>
            <a:pPr eaLnBrk="1" hangingPunct="1"/>
            <a:r>
              <a:rPr lang="en-US"/>
              <a:t>Two parts: autcln summary and q-file.  </a:t>
            </a:r>
          </a:p>
          <a:p>
            <a:pPr eaLnBrk="1" hangingPunct="1"/>
            <a:r>
              <a:rPr lang="en-US"/>
              <a:t>This slide shows the top part of the summary file, comprising statistics extracted from </a:t>
            </a:r>
            <a:r>
              <a:rPr lang="en-US" i="1"/>
              <a:t>autcln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14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a:t>The statistics in the bottom part of the summary have been extracted from the q-file.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15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16</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t>Later this afternoon when we talk about height, we’ll look at what you can learn in detail from these plots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17</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a:t>Large excursion is below 10 deg  but still systematic above 10 deg </a:t>
            </a:r>
          </a:p>
          <a:p>
            <a:pPr eaLnBrk="1" hangingPunct="1"/>
            <a:endParaRPr lang="en-US"/>
          </a:p>
          <a:p>
            <a:pPr eaLnBrk="1" hangingPunct="1"/>
            <a:r>
              <a:rPr lang="en-US"/>
              <a:t>THIS IS LAST SLIDE for presentation.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18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19</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20</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21</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22</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t>Time series (from sh_glred) showing an outlier on day 201.  Why?</a:t>
            </a:r>
          </a:p>
          <a:p>
            <a:pPr eaLnBrk="1" hangingPunct="1"/>
            <a:r>
              <a:rPr lang="en-US"/>
              <a:t>  Probably troposphere since in height and we don’t expect multipth to change (though it can)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5</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23</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15D6418-9E8A-554E-88F7-F61925E9F3FE}" type="slidenum">
              <a:rPr lang="en-US"/>
              <a:pPr/>
              <a:t>24</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a:t>The atmospheric delay can vary by decimeters, and though the surface pressure provides an adequate calibration of the the gases in hydrostatic equilibrium, there is no reliable and economical way to remove the contribution of water vapor.  So we estimate that portion, parameterized by a delay at the zenith and a mapping function that is reliable to 15 degree elevation angle, the usual lower limit for GPS observations.  This slide shows the estimates at 2-hr intervals for two stations used in our analysis of PNW data from last summer.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6</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7</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err="1" smtClean="0"/>
              <a:t>lfile</a:t>
            </a:r>
            <a:r>
              <a:rPr lang="en-US" dirty="0" smtClean="0"/>
              <a:t>.</a:t>
            </a:r>
            <a:r>
              <a:rPr lang="en-US" baseline="0" dirty="0" smtClean="0"/>
              <a:t> Is file with </a:t>
            </a:r>
            <a:r>
              <a:rPr lang="en-US" baseline="0" dirty="0" err="1" smtClean="0"/>
              <a:t>aptiori</a:t>
            </a:r>
            <a:r>
              <a:rPr lang="en-US" baseline="0" dirty="0" smtClean="0"/>
              <a:t> coordinates,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8</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a:t>Templates for these files are in the study notes. pp 5-11, and the individual entries are discussed in Chapter 2 of the </a:t>
            </a:r>
            <a:r>
              <a:rPr lang="en-US" sz="1400" i="1"/>
              <a:t>Introduction to GAMIT/GLOBK</a:t>
            </a:r>
            <a:r>
              <a:rPr lang="en-US" sz="1400"/>
              <a:t>  and Chapter 3 of the </a:t>
            </a:r>
            <a:r>
              <a:rPr lang="en-US" sz="1400" i="1"/>
              <a:t>GAMIT Reference Manual.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9</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10</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11</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a:t>Why do we do have this scheme?   Need to maintain get and maintain coordinates &lt; 0.3 m </a:t>
            </a:r>
          </a:p>
          <a:p>
            <a:pPr eaLnBrk="1" hangingPunct="1"/>
            <a:endParaRPr lang="en-US" sz="1400"/>
          </a:p>
          <a:p>
            <a:pPr eaLnBrk="1" hangingPunct="1"/>
            <a:r>
              <a:rPr lang="en-US" sz="1400"/>
              <a:t>GAMIT runs from L-file, either the older spherical format or the newer Cartesian (GLOBK apr) format.  The L-file is updated after each solve run with the new estimates if the adjustments exceed the ‘Update tolereance’ (usually 0.3 m) in the sestbl.   In sh_gamit processing, these values are carried forward to the next day except that at the beginning of each day, the coordinates in the L-file for any site appearing in the ‘apr_file’ (named in process.defaults), which usually includes ITRF sites and any regional sites for which previous processing has achieved precise coordinates.</a:t>
            </a:r>
          </a:p>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12</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a:t>Confusing topic without knowing theory.  Come back to later in the afternoon if requested.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08/05/2103</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08/05/2103</a:t>
            </a:r>
            <a:endParaRPr lang="en-US"/>
          </a:p>
        </p:txBody>
      </p:sp>
      <p:sp>
        <p:nvSpPr>
          <p:cNvPr id="8" name="Footer Placeholder 7"/>
          <p:cNvSpPr>
            <a:spLocks noGrp="1"/>
          </p:cNvSpPr>
          <p:nvPr>
            <p:ph type="ftr" sz="quarter" idx="11"/>
          </p:nvPr>
        </p:nvSpPr>
        <p:spPr/>
        <p:txBody>
          <a:bodyPr/>
          <a:lstStyle/>
          <a:p>
            <a:r>
              <a:rPr lang="en-US" smtClean="0"/>
              <a:t>GAMIT  Processing</a:t>
            </a:r>
            <a:endParaRPr lang="en-US"/>
          </a:p>
        </p:txBody>
      </p:sp>
      <p:sp>
        <p:nvSpPr>
          <p:cNvPr id="9" name="Slide Number Placeholder 8"/>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08/05/2103</a:t>
            </a:r>
            <a:endParaRPr lang="en-US"/>
          </a:p>
        </p:txBody>
      </p:sp>
      <p:sp>
        <p:nvSpPr>
          <p:cNvPr id="4" name="Footer Placeholder 3"/>
          <p:cNvSpPr>
            <a:spLocks noGrp="1"/>
          </p:cNvSpPr>
          <p:nvPr>
            <p:ph type="ftr" sz="quarter" idx="11"/>
          </p:nvPr>
        </p:nvSpPr>
        <p:spPr/>
        <p:txBody>
          <a:bodyPr/>
          <a:lstStyle/>
          <a:p>
            <a:r>
              <a:rPr lang="en-US" smtClean="0"/>
              <a:t>GAMIT  Processing</a:t>
            </a:r>
            <a:endParaRPr lang="en-US"/>
          </a:p>
        </p:txBody>
      </p:sp>
      <p:sp>
        <p:nvSpPr>
          <p:cNvPr id="5" name="Slide Number Placeholder 4"/>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08/05/2103</a:t>
            </a:r>
            <a:endParaRPr lang="en-US"/>
          </a:p>
        </p:txBody>
      </p:sp>
      <p:sp>
        <p:nvSpPr>
          <p:cNvPr id="3" name="Footer Placeholder 2"/>
          <p:cNvSpPr>
            <a:spLocks noGrp="1"/>
          </p:cNvSpPr>
          <p:nvPr>
            <p:ph type="ftr" sz="quarter" idx="11"/>
          </p:nvPr>
        </p:nvSpPr>
        <p:spPr/>
        <p:txBody>
          <a:bodyPr/>
          <a:lstStyle/>
          <a:p>
            <a:r>
              <a:rPr lang="en-US" smtClean="0"/>
              <a:t>GAMIT  Processing</a:t>
            </a:r>
            <a:endParaRPr lang="en-US"/>
          </a:p>
        </p:txBody>
      </p:sp>
      <p:sp>
        <p:nvSpPr>
          <p:cNvPr id="4" name="Slide Number Placeholder 3"/>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08/05/2103</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08/05/2103</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08/05/2103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GAMIT  Processing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74457-C893-064B-B99E-0D633D4DC8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GAMIT: Daily GPS processing</a:t>
            </a:r>
            <a:br>
              <a:rPr lang="en-US" dirty="0" smtClean="0"/>
            </a:br>
            <a:r>
              <a:rPr lang="en-US" dirty="0" smtClean="0"/>
              <a:t>Lecture 2</a:t>
            </a:r>
            <a:endParaRPr lang="en-US" dirty="0"/>
          </a:p>
        </p:txBody>
      </p:sp>
      <p:sp>
        <p:nvSpPr>
          <p:cNvPr id="3" name="Subtitle 2"/>
          <p:cNvSpPr>
            <a:spLocks noGrp="1"/>
          </p:cNvSpPr>
          <p:nvPr>
            <p:ph type="subTitle" idx="1"/>
          </p:nvPr>
        </p:nvSpPr>
        <p:spPr/>
        <p:txBody>
          <a:bodyPr/>
          <a:lstStyle/>
          <a:p>
            <a:r>
              <a:rPr lang="en-US" dirty="0" smtClean="0"/>
              <a:t>Thomas Herring,</a:t>
            </a:r>
          </a:p>
          <a:p>
            <a:r>
              <a:rPr lang="en-US" dirty="0" err="1" smtClean="0"/>
              <a:t>tah@mit.edu</a:t>
            </a:r>
            <a:endParaRPr lang="en-US" dirty="0"/>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US" smtClean="0"/>
              <a:t>Options for metadata (station.info)</a:t>
            </a:r>
            <a:endParaRPr lang="en-US"/>
          </a:p>
        </p:txBody>
      </p:sp>
      <p:sp>
        <p:nvSpPr>
          <p:cNvPr id="27654" name="Rectangle 3"/>
          <p:cNvSpPr>
            <a:spLocks noGrp="1" noChangeArrowheads="1"/>
          </p:cNvSpPr>
          <p:nvPr>
            <p:ph type="body" idx="1"/>
          </p:nvPr>
        </p:nvSpPr>
        <p:spPr/>
        <p:txBody>
          <a:bodyPr>
            <a:normAutofit fontScale="92500" lnSpcReduction="20000"/>
          </a:bodyPr>
          <a:lstStyle/>
          <a:p>
            <a:r>
              <a:rPr lang="en-US" dirty="0" smtClean="0"/>
              <a:t>Pre-prepared </a:t>
            </a:r>
            <a:r>
              <a:rPr lang="en-US" dirty="0" err="1" smtClean="0"/>
              <a:t>station.info</a:t>
            </a:r>
            <a:r>
              <a:rPr lang="en-US" dirty="0" smtClean="0"/>
              <a:t> (</a:t>
            </a:r>
            <a:r>
              <a:rPr lang="en-US" dirty="0" err="1" smtClean="0"/>
              <a:t>make_stnfo</a:t>
            </a:r>
            <a:r>
              <a:rPr lang="en-US" dirty="0" smtClean="0"/>
              <a:t>, </a:t>
            </a:r>
            <a:r>
              <a:rPr lang="en-US" dirty="0" err="1" smtClean="0"/>
              <a:t>sh_upd_stnfo</a:t>
            </a:r>
            <a:r>
              <a:rPr lang="en-US" dirty="0" smtClean="0"/>
              <a:t>)</a:t>
            </a:r>
          </a:p>
          <a:p>
            <a:pPr lvl="1"/>
            <a:r>
              <a:rPr lang="en-US" dirty="0" smtClean="0"/>
              <a:t> Must set  </a:t>
            </a:r>
            <a:r>
              <a:rPr lang="en-US" dirty="0" err="1" smtClean="0"/>
              <a:t>xstinfo</a:t>
            </a:r>
            <a:r>
              <a:rPr lang="en-US" dirty="0" smtClean="0"/>
              <a:t>  in </a:t>
            </a:r>
            <a:r>
              <a:rPr lang="en-US" dirty="0" err="1" smtClean="0"/>
              <a:t>sites.defaults</a:t>
            </a:r>
            <a:r>
              <a:rPr lang="en-US" dirty="0" smtClean="0"/>
              <a:t> </a:t>
            </a:r>
          </a:p>
          <a:p>
            <a:r>
              <a:rPr lang="en-US" dirty="0" smtClean="0"/>
              <a:t>RINEX headers (</a:t>
            </a:r>
            <a:r>
              <a:rPr lang="en-US" dirty="0" err="1" smtClean="0"/>
              <a:t>sh_gamit</a:t>
            </a:r>
            <a:r>
              <a:rPr lang="en-US" dirty="0" smtClean="0"/>
              <a:t> default: may change soon) </a:t>
            </a:r>
          </a:p>
          <a:p>
            <a:pPr lvl="1"/>
            <a:r>
              <a:rPr lang="en-US" dirty="0" smtClean="0"/>
              <a:t>Update </a:t>
            </a:r>
            <a:r>
              <a:rPr lang="en-US" dirty="0" err="1" smtClean="0"/>
              <a:t>station.info</a:t>
            </a:r>
            <a:r>
              <a:rPr lang="en-US" dirty="0" smtClean="0"/>
              <a:t> unless an entry already exists for the day being processed or </a:t>
            </a:r>
            <a:r>
              <a:rPr lang="en-US" dirty="0" err="1" smtClean="0"/>
              <a:t>stinf_unique</a:t>
            </a:r>
            <a:r>
              <a:rPr lang="en-US" dirty="0" smtClean="0"/>
              <a:t> is set to -</a:t>
            </a:r>
            <a:r>
              <a:rPr lang="en-US" dirty="0" err="1" smtClean="0"/>
              <a:t>u</a:t>
            </a:r>
            <a:r>
              <a:rPr lang="en-US" dirty="0" smtClean="0"/>
              <a:t> in </a:t>
            </a:r>
            <a:r>
              <a:rPr lang="en-US" dirty="0" err="1" smtClean="0"/>
              <a:t>process.defaults</a:t>
            </a:r>
            <a:r>
              <a:rPr lang="en-US" dirty="0" smtClean="0"/>
              <a:t> and entry has not changed</a:t>
            </a:r>
          </a:p>
          <a:p>
            <a:pPr lvl="1"/>
            <a:r>
              <a:rPr lang="en-US" dirty="0" smtClean="0"/>
              <a:t>Can be used with non-standard receiver and antenna names specified in </a:t>
            </a:r>
            <a:r>
              <a:rPr lang="en-US" dirty="0" err="1" smtClean="0"/>
              <a:t>guess_rcvant.dat</a:t>
            </a:r>
            <a:r>
              <a:rPr lang="en-US" dirty="0" smtClean="0"/>
              <a:t> (ideally your </a:t>
            </a:r>
            <a:r>
              <a:rPr lang="en-US" dirty="0" err="1" smtClean="0"/>
              <a:t>rinex</a:t>
            </a:r>
            <a:r>
              <a:rPr lang="en-US" dirty="0" smtClean="0"/>
              <a:t> files have the IGS official receiver and antenna names.  It is critical that this information is correct.</a:t>
            </a:r>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878818D9-0F73-254D-A784-7448D263E046}" type="slidenum">
              <a:rPr lang="en-US" smtClean="0"/>
              <a:pP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smtClean="0"/>
              <a:t>A priori coordinates (sh_gamit)</a:t>
            </a:r>
            <a:endParaRPr lang="en-US"/>
          </a:p>
        </p:txBody>
      </p:sp>
      <p:sp>
        <p:nvSpPr>
          <p:cNvPr id="29702" name="Rectangle 3"/>
          <p:cNvSpPr>
            <a:spLocks noGrp="1" noChangeArrowheads="1"/>
          </p:cNvSpPr>
          <p:nvPr>
            <p:ph type="body" idx="1"/>
          </p:nvPr>
        </p:nvSpPr>
        <p:spPr/>
        <p:txBody>
          <a:bodyPr>
            <a:normAutofit fontScale="77500" lnSpcReduction="20000"/>
          </a:bodyPr>
          <a:lstStyle/>
          <a:p>
            <a:r>
              <a:rPr lang="en-US" dirty="0" smtClean="0"/>
              <a:t>Create </a:t>
            </a:r>
            <a:r>
              <a:rPr lang="en-US" dirty="0" err="1" smtClean="0"/>
              <a:t>l</a:t>
            </a:r>
            <a:r>
              <a:rPr lang="en-US" dirty="0" smtClean="0"/>
              <a:t>-file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  </a:t>
            </a:r>
          </a:p>
          <a:p>
            <a:endParaRPr lang="en-US" dirty="0" smtClean="0"/>
          </a:p>
          <a:p>
            <a:r>
              <a:rPr lang="en-US" dirty="0" smtClean="0"/>
              <a:t>If site not found in </a:t>
            </a:r>
            <a:r>
              <a:rPr lang="en-US" dirty="0" err="1" smtClean="0"/>
              <a:t>l</a:t>
            </a:r>
            <a:r>
              <a:rPr lang="en-US" dirty="0" smtClean="0"/>
              <a:t>-file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lvl="1">
              <a:buNone/>
            </a:pPr>
            <a:r>
              <a:rPr lang="en-US" dirty="0" smtClean="0"/>
              <a:t>or</a:t>
            </a:r>
          </a:p>
          <a:p>
            <a:pPr lvl="1"/>
            <a:r>
              <a:rPr lang="en-US" dirty="0" smtClean="0"/>
              <a:t>Use pseudorange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endParaRPr lang="en-US" dirty="0" smtClean="0"/>
          </a:p>
          <a:p>
            <a:r>
              <a:rPr lang="en-US" dirty="0" smtClean="0"/>
              <a:t>During the </a:t>
            </a:r>
            <a:r>
              <a:rPr lang="en-US" dirty="0" err="1" smtClean="0"/>
              <a:t>sh_gamit</a:t>
            </a:r>
            <a:r>
              <a:rPr lang="en-US" dirty="0" smtClean="0"/>
              <a:t> run, the coordinates are updated (and copied to ../tables/</a:t>
            </a:r>
            <a:r>
              <a:rPr lang="en-US" dirty="0" err="1" smtClean="0"/>
              <a:t>lfile</a:t>
            </a:r>
            <a:r>
              <a:rPr lang="en-US" dirty="0" smtClean="0"/>
              <a:t>.) if they are in error by &gt; 30 cm </a:t>
            </a:r>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C41E63A0-1785-044B-BA76-5149C81C1661}" type="slidenum">
              <a:rPr lang="en-US" smtClean="0"/>
              <a:pP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Ambiquity resolution</a:t>
            </a:r>
            <a:endParaRPr lang="en-US"/>
          </a:p>
        </p:txBody>
      </p:sp>
      <p:sp>
        <p:nvSpPr>
          <p:cNvPr id="31750" name="Rectangle 3"/>
          <p:cNvSpPr>
            <a:spLocks noGrp="1" noChangeArrowheads="1"/>
          </p:cNvSpPr>
          <p:nvPr>
            <p:ph type="body" idx="1"/>
          </p:nvPr>
        </p:nvSpPr>
        <p:spPr/>
        <p:txBody>
          <a:bodyPr>
            <a:normAutofit fontScale="92500" lnSpcReduction="10000"/>
          </a:bodyPr>
          <a:lstStyle/>
          <a:p>
            <a:r>
              <a:rPr lang="en-US" dirty="0" smtClean="0"/>
              <a:t> (L2-L1) integers resolved by </a:t>
            </a:r>
            <a:r>
              <a:rPr lang="en-US" dirty="0" err="1" smtClean="0"/>
              <a:t>autcln</a:t>
            </a:r>
            <a:r>
              <a:rPr lang="en-US" dirty="0" smtClean="0"/>
              <a:t> and passed to solve in the </a:t>
            </a:r>
            <a:r>
              <a:rPr lang="en-US" dirty="0" err="1" smtClean="0"/>
              <a:t>n</a:t>
            </a:r>
            <a:r>
              <a:rPr lang="en-US" dirty="0" smtClean="0"/>
              <a:t>-file    ( LC_AUTCLN option)</a:t>
            </a:r>
          </a:p>
          <a:p>
            <a:pPr lvl="1"/>
            <a:r>
              <a:rPr lang="en-US" dirty="0" smtClean="0"/>
              <a:t> weak dependence on geometry</a:t>
            </a:r>
          </a:p>
          <a:p>
            <a:pPr lvl="1"/>
            <a:r>
              <a:rPr lang="en-US" dirty="0" smtClean="0"/>
              <a:t> need current </a:t>
            </a:r>
            <a:r>
              <a:rPr lang="en-US" dirty="0" err="1" smtClean="0"/>
              <a:t>dcb.dat</a:t>
            </a:r>
            <a:r>
              <a:rPr lang="en-US" dirty="0" smtClean="0"/>
              <a:t> file</a:t>
            </a:r>
          </a:p>
          <a:p>
            <a:pPr lvl="1"/>
            <a:r>
              <a:rPr lang="en-US" dirty="0" smtClean="0"/>
              <a:t> use LC_HELP  for codeless data ( before ~1995) or if problems (default max distance is 500 km)</a:t>
            </a:r>
          </a:p>
          <a:p>
            <a:r>
              <a:rPr lang="en-US" dirty="0" smtClean="0"/>
              <a:t>Narrow-lane (L1) resolved by solve </a:t>
            </a:r>
          </a:p>
          <a:p>
            <a:pPr lvl="1"/>
            <a:r>
              <a:rPr lang="en-US" dirty="0" smtClean="0"/>
              <a:t> strong dependence on phase noise and models</a:t>
            </a:r>
          </a:p>
          <a:p>
            <a:pPr lvl="1"/>
            <a:r>
              <a:rPr lang="en-US" dirty="0" smtClean="0"/>
              <a:t> 5-10 cm constraints on a priori coordinates usually sufficient</a:t>
            </a:r>
          </a:p>
          <a:p>
            <a:pPr lvl="1"/>
            <a:endParaRPr lang="en-US" dirty="0" smtClean="0"/>
          </a:p>
          <a:p>
            <a:endParaRPr lang="en-US" dirty="0"/>
          </a:p>
        </p:txBody>
      </p:sp>
      <p:sp>
        <p:nvSpPr>
          <p:cNvPr id="5" name="Date Placeholder 3"/>
          <p:cNvSpPr>
            <a:spLocks noGrp="1"/>
          </p:cNvSpPr>
          <p:nvPr>
            <p:ph type="dt" sz="quarter" idx="10"/>
          </p:nvPr>
        </p:nvSpPr>
        <p:spPr/>
        <p:txBody>
          <a:bodyPr/>
          <a:lstStyle/>
          <a:p>
            <a:r>
              <a:rPr lang="en-US" smtClean="0"/>
              <a:t>08/05/2103</a:t>
            </a:r>
            <a:endParaRPr lang="en-US"/>
          </a:p>
        </p:txBody>
      </p:sp>
      <p:sp>
        <p:nvSpPr>
          <p:cNvPr id="6" name="Footer Placeholder 4"/>
          <p:cNvSpPr>
            <a:spLocks noGrp="1"/>
          </p:cNvSpPr>
          <p:nvPr>
            <p:ph type="ftr" sz="quarter" idx="11"/>
          </p:nvPr>
        </p:nvSpPr>
        <p:spPr/>
        <p:txBody>
          <a:bodyPr/>
          <a:lstStyle/>
          <a:p>
            <a:r>
              <a:rPr lang="en-US" smtClean="0"/>
              <a:t>GAMIT  Processing</a:t>
            </a:r>
            <a:endParaRPr lang="en-US"/>
          </a:p>
        </p:txBody>
      </p:sp>
      <p:sp>
        <p:nvSpPr>
          <p:cNvPr id="7" name="Slide Number Placeholder 5"/>
          <p:cNvSpPr>
            <a:spLocks noGrp="1"/>
          </p:cNvSpPr>
          <p:nvPr>
            <p:ph type="sldNum" sz="quarter" idx="12"/>
          </p:nvPr>
        </p:nvSpPr>
        <p:spPr/>
        <p:txBody>
          <a:bodyPr/>
          <a:lstStyle/>
          <a:p>
            <a:fld id="{FCA39906-1AE2-7848-BB37-DCF815CF82B5}" type="slidenum">
              <a:rPr lang="en-US" smtClean="0"/>
              <a:pPr/>
              <a:t>12</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08/05/2103</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BEE0CD63-DD20-8A4E-9B4D-9DA8BEB151E4}" type="slidenum">
              <a:rPr lang="en-US" smtClean="0"/>
              <a:pPr>
                <a:defRPr/>
              </a:pPr>
              <a:t>13</a:t>
            </a:fld>
            <a:endParaRPr lang="en-US"/>
          </a:p>
        </p:txBody>
      </p:sp>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a:t>sh_gamit_</a:t>
            </a:r>
            <a:r>
              <a:rPr lang="en-US" sz="2800" i="1"/>
              <a:t>ddd</a:t>
            </a:r>
            <a:r>
              <a:rPr lang="en-US" sz="2800"/>
              <a:t>.summary (email)</a:t>
            </a:r>
            <a:r>
              <a:rPr lang="en-US"/>
              <a:t>  </a:t>
            </a:r>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dirty="0"/>
              <a:t>Contents </a:t>
            </a:r>
            <a:r>
              <a:rPr lang="en-US" sz="2000" dirty="0" smtClean="0"/>
              <a:t>(Purple </a:t>
            </a:r>
            <a:r>
              <a:rPr lang="en-US" sz="2000" dirty="0"/>
              <a:t>is output):</a:t>
            </a:r>
          </a:p>
          <a:p>
            <a:pPr marL="233363" indent="-233363" eaLnBrk="1" hangingPunct="1">
              <a:lnSpc>
                <a:spcPct val="90000"/>
              </a:lnSpc>
              <a:buFontTx/>
              <a:buNone/>
            </a:pPr>
            <a:r>
              <a:rPr lang="en-US" sz="1400" dirty="0">
                <a:solidFill>
                  <a:schemeClr val="folHlink"/>
                </a:solidFill>
                <a:latin typeface="Courier" charset="0"/>
              </a:rPr>
              <a:t>Input options -</a:t>
            </a:r>
            <a:r>
              <a:rPr lang="en-US" sz="1400" dirty="0" err="1">
                <a:solidFill>
                  <a:schemeClr val="folHlink"/>
                </a:solidFill>
                <a:latin typeface="Courier" charset="0"/>
              </a:rPr>
              <a:t>d</a:t>
            </a:r>
            <a:r>
              <a:rPr lang="en-US" sz="1400" dirty="0">
                <a:solidFill>
                  <a:schemeClr val="folHlink"/>
                </a:solidFill>
                <a:latin typeface="Courier" charset="0"/>
              </a:rPr>
              <a:t> 2002 30 31 32 33 -</a:t>
            </a:r>
            <a:r>
              <a:rPr lang="en-US" sz="1400" dirty="0" err="1">
                <a:solidFill>
                  <a:schemeClr val="folHlink"/>
                </a:solidFill>
                <a:latin typeface="Courier" charset="0"/>
              </a:rPr>
              <a:t>expt</a:t>
            </a:r>
            <a:r>
              <a:rPr lang="en-US" sz="1400" dirty="0">
                <a:solidFill>
                  <a:schemeClr val="folHlink"/>
                </a:solidFill>
                <a:latin typeface="Courier" charset="0"/>
              </a:rPr>
              <a:t> </a:t>
            </a:r>
            <a:r>
              <a:rPr lang="en-US" sz="1400" dirty="0" err="1">
                <a:solidFill>
                  <a:schemeClr val="folHlink"/>
                </a:solidFill>
                <a:latin typeface="Courier" charset="0"/>
              </a:rPr>
              <a:t>ncar</a:t>
            </a:r>
            <a:r>
              <a:rPr lang="en-US" sz="1400" dirty="0">
                <a:solidFill>
                  <a:schemeClr val="folHlink"/>
                </a:solidFill>
                <a:latin typeface="Courier" charset="0"/>
              </a:rPr>
              <a:t> -pres ELEV -</a:t>
            </a:r>
            <a:r>
              <a:rPr lang="en-US" sz="1400" dirty="0" err="1">
                <a:solidFill>
                  <a:schemeClr val="folHlink"/>
                </a:solidFill>
                <a:latin typeface="Courier" charset="0"/>
              </a:rPr>
              <a:t>yrext</a:t>
            </a:r>
            <a:r>
              <a:rPr lang="en-US" sz="1400" dirty="0">
                <a:solidFill>
                  <a:schemeClr val="folHlink"/>
                </a:solidFill>
                <a:latin typeface="Courier" charset="0"/>
              </a:rPr>
              <a:t> -</a:t>
            </a:r>
            <a:r>
              <a:rPr lang="en-US" sz="1400" dirty="0" err="1">
                <a:solidFill>
                  <a:schemeClr val="folHlink"/>
                </a:solidFill>
                <a:latin typeface="Courier" charset="0"/>
              </a:rPr>
              <a:t>netext</a:t>
            </a:r>
            <a:r>
              <a:rPr lang="en-US" sz="1400" dirty="0">
                <a:solidFill>
                  <a:schemeClr val="folHlink"/>
                </a:solidFill>
                <a:latin typeface="Courier" charset="0"/>
              </a:rPr>
              <a:t> a</a:t>
            </a:r>
          </a:p>
          <a:p>
            <a:pPr marL="233363" indent="-233363" eaLnBrk="1" hangingPunct="1">
              <a:lnSpc>
                <a:spcPct val="90000"/>
              </a:lnSpc>
              <a:buFontTx/>
              <a:buNone/>
            </a:pPr>
            <a:r>
              <a:rPr lang="en-US" sz="1400" dirty="0">
                <a:solidFill>
                  <a:schemeClr val="folHlink"/>
                </a:solidFill>
                <a:latin typeface="Courier" charset="0"/>
              </a:rPr>
              <a:t>Processing 2002 031 GPS week 1151 4 Raw 2 </a:t>
            </a:r>
          </a:p>
          <a:p>
            <a:pPr marL="233363" indent="-233363" eaLnBrk="1" hangingPunct="1">
              <a:lnSpc>
                <a:spcPct val="90000"/>
              </a:lnSpc>
              <a:buFontTx/>
              <a:buNone/>
            </a:pPr>
            <a:r>
              <a:rPr lang="en-US" sz="1400" dirty="0">
                <a:solidFill>
                  <a:schemeClr val="folHlink"/>
                </a:solidFill>
                <a:latin typeface="Courier" charset="0"/>
              </a:rPr>
              <a:t>/data51/tah/SENH02/glob02/suomi/2002_031a</a:t>
            </a:r>
          </a:p>
          <a:p>
            <a:pPr marL="233363" indent="-233363" eaLnBrk="1" hangingPunct="1">
              <a:lnSpc>
                <a:spcPct val="90000"/>
              </a:lnSpc>
              <a:buFontTx/>
              <a:buNone/>
            </a:pPr>
            <a:r>
              <a:rPr lang="en-US" sz="1400" dirty="0">
                <a:solidFill>
                  <a:schemeClr val="folHlink"/>
                </a:solidFill>
                <a:latin typeface="Courier" charset="0"/>
              </a:rPr>
              <a:t>Disk Usage:  12678.4  Free  76447.4 </a:t>
            </a:r>
            <a:r>
              <a:rPr lang="en-US" sz="1400" dirty="0" err="1">
                <a:solidFill>
                  <a:schemeClr val="folHlink"/>
                </a:solidFill>
                <a:latin typeface="Courier" charset="0"/>
              </a:rPr>
              <a:t>Mbyte</a:t>
            </a:r>
            <a:r>
              <a:rPr lang="en-US" sz="1400" dirty="0">
                <a:solidFill>
                  <a:schemeClr val="folHlink"/>
                </a:solidFill>
                <a:latin typeface="Courier" charset="0"/>
              </a:rPr>
              <a:t>. Used 15%</a:t>
            </a:r>
          </a:p>
          <a:p>
            <a:pPr marL="233363" indent="-233363" eaLnBrk="1" hangingPunct="1">
              <a:lnSpc>
                <a:spcPct val="90000"/>
              </a:lnSpc>
              <a:buFontTx/>
              <a:buNone/>
            </a:pPr>
            <a:endParaRPr lang="en-US" sz="1200" dirty="0">
              <a:latin typeface="Courier" charset="0"/>
            </a:endParaRPr>
          </a:p>
          <a:p>
            <a:pPr marL="233363" indent="-233363" eaLnBrk="1" hangingPunct="1">
              <a:lnSpc>
                <a:spcPct val="90000"/>
              </a:lnSpc>
              <a:buFontTx/>
              <a:buNone/>
            </a:pPr>
            <a:r>
              <a:rPr lang="en-US" sz="1600" dirty="0">
                <a:latin typeface="Courier" charset="0"/>
              </a:rPr>
              <a:t>Summary Statistics   </a:t>
            </a:r>
            <a:r>
              <a:rPr lang="en-US" sz="1700" dirty="0"/>
              <a:t>( from </a:t>
            </a:r>
            <a:r>
              <a:rPr lang="en-US" sz="1700" i="1" dirty="0" err="1"/>
              <a:t>autcln</a:t>
            </a:r>
            <a:r>
              <a:rPr lang="en-US" sz="1700" dirty="0"/>
              <a:t> )</a:t>
            </a:r>
            <a:endParaRPr lang="en-US" sz="1200" dirty="0">
              <a:latin typeface="Courier" charset="0"/>
            </a:endParaRPr>
          </a:p>
          <a:p>
            <a:pPr marL="233363" indent="-233363" eaLnBrk="1" hangingPunct="1">
              <a:lnSpc>
                <a:spcPct val="90000"/>
              </a:lnSpc>
              <a:buFontTx/>
              <a:buNone/>
            </a:pPr>
            <a:r>
              <a:rPr lang="en-US" sz="1400" dirty="0">
                <a:solidFill>
                  <a:schemeClr val="folHlink"/>
                </a:solidFill>
                <a:latin typeface="Courier" charset="0"/>
              </a:rPr>
              <a:t>Number of stations used 4 Total </a:t>
            </a:r>
            <a:r>
              <a:rPr lang="en-US" sz="1400" dirty="0" err="1">
                <a:solidFill>
                  <a:schemeClr val="folHlink"/>
                </a:solidFill>
                <a:latin typeface="Courier" charset="0"/>
              </a:rPr>
              <a:t>xfiles</a:t>
            </a:r>
            <a:r>
              <a:rPr lang="en-US" sz="1400" dirty="0">
                <a:solidFill>
                  <a:schemeClr val="folHlink"/>
                </a:solidFill>
                <a:latin typeface="Courier" charset="0"/>
              </a:rPr>
              <a:t> 4</a:t>
            </a:r>
          </a:p>
          <a:p>
            <a:pPr marL="233363" indent="-233363" eaLnBrk="1" hangingPunct="1">
              <a:lnSpc>
                <a:spcPct val="90000"/>
              </a:lnSpc>
              <a:buFontTx/>
              <a:buNone/>
            </a:pPr>
            <a:r>
              <a:rPr lang="en-US" sz="1400" dirty="0" err="1">
                <a:solidFill>
                  <a:schemeClr val="folHlink"/>
                </a:solidFill>
                <a:latin typeface="Courier" charset="0"/>
              </a:rPr>
              <a:t>Postfit</a:t>
            </a:r>
            <a:r>
              <a:rPr lang="en-US" sz="1400" dirty="0">
                <a:solidFill>
                  <a:schemeClr val="folHlink"/>
                </a:solidFill>
                <a:latin typeface="Courier" charset="0"/>
              </a:rPr>
              <a:t> RMS </a:t>
            </a:r>
            <a:r>
              <a:rPr lang="en-US" sz="1400" dirty="0" err="1">
                <a:solidFill>
                  <a:schemeClr val="folHlink"/>
                </a:solidFill>
                <a:latin typeface="Courier" charset="0"/>
              </a:rPr>
              <a:t>rms</a:t>
            </a:r>
            <a:r>
              <a:rPr lang="en-US" sz="1400" dirty="0">
                <a:solidFill>
                  <a:schemeClr val="folHlink"/>
                </a:solidFill>
                <a:latin typeface="Courier" charset="0"/>
              </a:rPr>
              <a:t>, to and by satellite</a:t>
            </a:r>
          </a:p>
          <a:p>
            <a:pPr marL="233363" indent="-233363" eaLnBrk="1" hangingPunct="1">
              <a:lnSpc>
                <a:spcPct val="90000"/>
              </a:lnSpc>
              <a:buFontTx/>
              <a:buNone/>
            </a:pPr>
            <a:r>
              <a:rPr lang="en-US" sz="1400" dirty="0">
                <a:solidFill>
                  <a:schemeClr val="folHlink"/>
                </a:solidFill>
                <a:latin typeface="Courier" charset="0"/>
              </a:rPr>
              <a:t>RMS  IT Site   All  01  02  03  04  05  06  07  08  09 …</a:t>
            </a:r>
          </a:p>
          <a:p>
            <a:pPr marL="233363" indent="-233363" eaLnBrk="1" hangingPunct="1">
              <a:lnSpc>
                <a:spcPct val="90000"/>
              </a:lnSpc>
              <a:buFontTx/>
              <a:buNone/>
            </a:pPr>
            <a:r>
              <a:rPr lang="en-US" sz="1400" dirty="0">
                <a:solidFill>
                  <a:schemeClr val="folHlink"/>
                </a:solidFill>
                <a:latin typeface="Courier" charset="0"/>
              </a:rPr>
              <a:t>RMS  20 ALL    4.8   4   5   6   5   5   4   5   4   5 …</a:t>
            </a:r>
          </a:p>
          <a:p>
            <a:pPr marL="233363" indent="-233363" eaLnBrk="1" hangingPunct="1">
              <a:lnSpc>
                <a:spcPct val="90000"/>
              </a:lnSpc>
              <a:buFontTx/>
              <a:buNone/>
            </a:pPr>
            <a:r>
              <a:rPr lang="en-US" sz="1400" dirty="0">
                <a:solidFill>
                  <a:schemeClr val="folHlink"/>
                </a:solidFill>
                <a:latin typeface="Courier" charset="0"/>
              </a:rPr>
              <a:t>Best and Worst two sites:</a:t>
            </a:r>
          </a:p>
          <a:p>
            <a:pPr marL="233363" indent="-233363" eaLnBrk="1" hangingPunct="1">
              <a:lnSpc>
                <a:spcPct val="90000"/>
              </a:lnSpc>
              <a:buFontTx/>
              <a:buNone/>
            </a:pPr>
            <a:r>
              <a:rPr lang="en-US" sz="1400" dirty="0">
                <a:solidFill>
                  <a:schemeClr val="folHlink"/>
                </a:solidFill>
                <a:latin typeface="Courier" charset="0"/>
              </a:rPr>
              <a:t>RMS  20 TMGO   3.2   3   3   4   4   4   3   3   3   4 …</a:t>
            </a:r>
          </a:p>
          <a:p>
            <a:pPr marL="233363" indent="-233363" eaLnBrk="1" hangingPunct="1">
              <a:lnSpc>
                <a:spcPct val="90000"/>
              </a:lnSpc>
              <a:buFontTx/>
              <a:buNone/>
            </a:pPr>
            <a:r>
              <a:rPr lang="en-US" sz="1400" dirty="0">
                <a:solidFill>
                  <a:schemeClr val="folHlink"/>
                </a:solidFill>
                <a:latin typeface="Courier" charset="0"/>
              </a:rPr>
              <a:t>RMS  20 SA09   4.6   4   4   5   4   5   4   4   4   5 …</a:t>
            </a:r>
          </a:p>
          <a:p>
            <a:pPr marL="233363" indent="-233363" eaLnBrk="1" hangingPunct="1">
              <a:lnSpc>
                <a:spcPct val="90000"/>
              </a:lnSpc>
              <a:buFontTx/>
              <a:buNone/>
            </a:pPr>
            <a:r>
              <a:rPr lang="en-US" sz="1400" dirty="0">
                <a:solidFill>
                  <a:schemeClr val="folHlink"/>
                </a:solidFill>
                <a:latin typeface="Courier" charset="0"/>
              </a:rPr>
              <a:t>RMS  20 PLTC   5.4   4   5   5   6   5   4   5   5   6 … </a:t>
            </a:r>
          </a:p>
          <a:p>
            <a:pPr marL="233363" indent="-233363" eaLnBrk="1" hangingPunct="1">
              <a:lnSpc>
                <a:spcPct val="90000"/>
              </a:lnSpc>
              <a:buFontTx/>
              <a:buNone/>
            </a:pPr>
            <a:r>
              <a:rPr lang="en-US" sz="1400" dirty="0">
                <a:solidFill>
                  <a:schemeClr val="folHlink"/>
                </a:solidFill>
                <a:latin typeface="Courier" charset="0"/>
              </a:rPr>
              <a:t>RMS  20 SA13   5.5   5   5   6   5   5   5   5   5   6 …</a:t>
            </a:r>
            <a:r>
              <a:rPr lang="en-US" sz="1200" dirty="0">
                <a:solidFill>
                  <a:schemeClr val="folHlink"/>
                </a:solidFill>
                <a:latin typeface="Courier" charset="0"/>
              </a:rPr>
              <a:t> </a:t>
            </a:r>
          </a:p>
          <a:p>
            <a:pPr marL="233363" indent="-233363" eaLnBrk="1" hangingPunct="1">
              <a:lnSpc>
                <a:spcPct val="90000"/>
              </a:lnSpc>
              <a:buFontTx/>
              <a:buNone/>
            </a:pPr>
            <a:r>
              <a:rPr lang="en-US" sz="1200" dirty="0">
                <a:latin typeface="Courier" charset="0"/>
              </a:rPr>
              <a:t>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08/05/2103</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45879791-17B9-1D44-9D57-0A4FF2C85142}" type="slidenum">
              <a:rPr lang="en-US" smtClean="0"/>
              <a:pPr>
                <a:defRPr/>
              </a:pPr>
              <a:t>14</a:t>
            </a:fld>
            <a:endParaRPr lang="en-US"/>
          </a:p>
        </p:txBody>
      </p:sp>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457200" y="274638"/>
            <a:ext cx="8229600" cy="728662"/>
          </a:xfrm>
        </p:spPr>
        <p:txBody>
          <a:bodyPr>
            <a:normAutofit fontScale="90000"/>
          </a:bodyPr>
          <a:lstStyle/>
          <a:p>
            <a:r>
              <a:rPr lang="en-US" dirty="0" smtClean="0"/>
              <a:t>Phase Residual Plots</a:t>
            </a:r>
            <a:endParaRPr lang="en-US" dirty="0"/>
          </a:p>
        </p:txBody>
      </p:sp>
      <p:sp>
        <p:nvSpPr>
          <p:cNvPr id="37894" name="Rectangle 3"/>
          <p:cNvSpPr>
            <a:spLocks noGrp="1" noChangeArrowheads="1"/>
          </p:cNvSpPr>
          <p:nvPr>
            <p:ph type="body" idx="1"/>
          </p:nvPr>
        </p:nvSpPr>
        <p:spPr>
          <a:xfrm>
            <a:off x="457200" y="1003300"/>
            <a:ext cx="8229600" cy="1536701"/>
          </a:xfrm>
        </p:spPr>
        <p:txBody>
          <a:bodyPr>
            <a:normAutofit fontScale="62500" lnSpcReduction="20000"/>
          </a:bodyPr>
          <a:lstStyle/>
          <a:p>
            <a:r>
              <a:rPr lang="en-US" dirty="0" smtClean="0"/>
              <a:t>Set with -pres </a:t>
            </a:r>
            <a:r>
              <a:rPr lang="en-US" dirty="0" err="1" smtClean="0"/>
              <a:t>elev</a:t>
            </a:r>
            <a:r>
              <a:rPr lang="en-US" dirty="0" smtClean="0"/>
              <a:t> in </a:t>
            </a:r>
            <a:r>
              <a:rPr lang="en-US" dirty="0" err="1" smtClean="0"/>
              <a:t>sh_gamit</a:t>
            </a:r>
            <a:r>
              <a:rPr lang="en-US" dirty="0" smtClean="0"/>
              <a:t> command line (requires GMT)</a:t>
            </a:r>
          </a:p>
          <a:p>
            <a:r>
              <a:rPr lang="en-US" dirty="0" smtClean="0"/>
              <a:t>Postscript files in day directory, by default converted to gif in /gifs directory and then erased (needs </a:t>
            </a:r>
            <a:r>
              <a:rPr lang="en-US" dirty="0" err="1"/>
              <a:t>I</a:t>
            </a:r>
            <a:r>
              <a:rPr lang="en-US" dirty="0" err="1" smtClean="0"/>
              <a:t>mageMagik</a:t>
            </a:r>
            <a:r>
              <a:rPr lang="en-US" dirty="0" smtClean="0"/>
              <a:t> convert program).</a:t>
            </a:r>
          </a:p>
          <a:p>
            <a:r>
              <a:rPr lang="en-US" dirty="0" smtClean="0"/>
              <a:t>Use to assess multipath, water vapor, and antenna phase center model</a:t>
            </a:r>
          </a:p>
          <a:p>
            <a:endParaRPr lang="en-US" dirty="0"/>
          </a:p>
        </p:txBody>
      </p:sp>
      <p:sp>
        <p:nvSpPr>
          <p:cNvPr id="8" name="Date Placeholder 3"/>
          <p:cNvSpPr>
            <a:spLocks noGrp="1"/>
          </p:cNvSpPr>
          <p:nvPr>
            <p:ph type="dt" sz="quarter" idx="10"/>
          </p:nvPr>
        </p:nvSpPr>
        <p:spPr/>
        <p:txBody>
          <a:bodyPr/>
          <a:lstStyle/>
          <a:p>
            <a:r>
              <a:rPr lang="en-US" smtClean="0"/>
              <a:t>08/05/2103</a:t>
            </a:r>
            <a:endParaRPr lang="en-US"/>
          </a:p>
        </p:txBody>
      </p:sp>
      <p:sp>
        <p:nvSpPr>
          <p:cNvPr id="9" name="Footer Placeholder 4"/>
          <p:cNvSpPr>
            <a:spLocks noGrp="1"/>
          </p:cNvSpPr>
          <p:nvPr>
            <p:ph type="ftr" sz="quarter" idx="11"/>
          </p:nvPr>
        </p:nvSpPr>
        <p:spPr/>
        <p:txBody>
          <a:bodyPr/>
          <a:lstStyle/>
          <a:p>
            <a:r>
              <a:rPr lang="en-US" smtClean="0"/>
              <a:t>GAMIT  Processing</a:t>
            </a:r>
            <a:endParaRPr lang="en-US"/>
          </a:p>
        </p:txBody>
      </p:sp>
      <p:sp>
        <p:nvSpPr>
          <p:cNvPr id="10" name="Slide Number Placeholder 5"/>
          <p:cNvSpPr>
            <a:spLocks noGrp="1"/>
          </p:cNvSpPr>
          <p:nvPr>
            <p:ph type="sldNum" sz="quarter" idx="12"/>
          </p:nvPr>
        </p:nvSpPr>
        <p:spPr/>
        <p:txBody>
          <a:bodyPr/>
          <a:lstStyle/>
          <a:p>
            <a:fld id="{24552967-5CE2-2B4A-B6CD-A7EB668C0048}" type="slidenum">
              <a:rPr lang="en-US" smtClean="0"/>
              <a:pPr/>
              <a:t>15</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2514600"/>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2514600"/>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5334000"/>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08/05/2103</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CC5827D2-22FB-474D-9E59-DB8909CB9BFB}" type="slidenum">
              <a:rPr lang="en-US" smtClean="0"/>
              <a:pPr>
                <a:defRPr/>
              </a:pPr>
              <a:t>16</a:t>
            </a:fld>
            <a:endParaRPr lang="en-US"/>
          </a:p>
        </p:txBody>
      </p:sp>
      <p:pic>
        <p:nvPicPr>
          <p:cNvPr id="39941" name="Picture 2"/>
          <p:cNvPicPr>
            <a:picLocks noChangeAspect="1" noChangeArrowheads="1"/>
          </p:cNvPicPr>
          <p:nvPr/>
        </p:nvPicPr>
        <p:blipFill>
          <a:blip r:embed="rId3"/>
          <a:srcRect/>
          <a:stretch>
            <a:fillRect/>
          </a:stretch>
        </p:blipFill>
        <p:spPr bwMode="auto">
          <a:xfrm>
            <a:off x="152400" y="45720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990600"/>
            <a:ext cx="1600200" cy="3714750"/>
          </a:xfrm>
          <a:prstGeom prst="rect">
            <a:avLst/>
          </a:prstGeom>
          <a:noFill/>
          <a:ln w="9525">
            <a:noFill/>
            <a:miter lim="800000"/>
            <a:headEnd/>
            <a:tailEnd/>
          </a:ln>
        </p:spPr>
        <p:txBody>
          <a:bodyPr>
            <a:prstTxWarp prst="textNoShape">
              <a:avLst/>
            </a:prstTxWarp>
            <a:spAutoFit/>
          </a:bodyPr>
          <a:lstStyle/>
          <a:p>
            <a:r>
              <a:rPr lang="en-US" sz="1700">
                <a:latin typeface="Helvetica" charset="0"/>
              </a:rPr>
              <a:t>High residuals in the same place at different times suggest mulitpath</a:t>
            </a:r>
          </a:p>
          <a:p>
            <a:endParaRPr lang="en-US" sz="1700">
              <a:latin typeface="Helvetica" charset="0"/>
            </a:endParaRPr>
          </a:p>
          <a:p>
            <a:endParaRPr lang="en-US" sz="1700">
              <a:latin typeface="Helvetica" charset="0"/>
            </a:endParaRPr>
          </a:p>
          <a:p>
            <a:r>
              <a:rPr lang="en-US" sz="1700">
                <a:latin typeface="Helvetica" charset="0"/>
              </a:rPr>
              <a:t>High residuals appearing in a given place only at one time suggest water vapor</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en-US" smtClean="0"/>
              <a:t>08/05/2103</a:t>
            </a:r>
            <a:endParaRPr lang="en-US"/>
          </a:p>
        </p:txBody>
      </p:sp>
      <p:sp>
        <p:nvSpPr>
          <p:cNvPr id="7" name="Footer Placeholder 4"/>
          <p:cNvSpPr>
            <a:spLocks noGrp="1"/>
          </p:cNvSpPr>
          <p:nvPr>
            <p:ph type="ftr" sz="quarter" idx="11"/>
          </p:nvPr>
        </p:nvSpPr>
        <p:spPr/>
        <p:txBody>
          <a:bodyPr/>
          <a:lstStyle/>
          <a:p>
            <a:pPr>
              <a:defRPr/>
            </a:pPr>
            <a:r>
              <a:rPr lang="en-US" smtClean="0"/>
              <a:t>GAMIT  Processing</a:t>
            </a:r>
            <a:endParaRPr lang="en-US"/>
          </a:p>
        </p:txBody>
      </p:sp>
      <p:sp>
        <p:nvSpPr>
          <p:cNvPr id="8" name="Slide Number Placeholder 5"/>
          <p:cNvSpPr>
            <a:spLocks noGrp="1"/>
          </p:cNvSpPr>
          <p:nvPr>
            <p:ph type="sldNum" sz="quarter" idx="12"/>
          </p:nvPr>
        </p:nvSpPr>
        <p:spPr/>
        <p:txBody>
          <a:bodyPr/>
          <a:lstStyle/>
          <a:p>
            <a:pPr>
              <a:defRPr/>
            </a:pPr>
            <a:fld id="{8BA93317-D6C1-754E-A81D-213ECBE1506C}" type="slidenum">
              <a:rPr lang="en-US" smtClean="0"/>
              <a:pPr>
                <a:defRPr/>
              </a:pPr>
              <a:t>17</a:t>
            </a:fld>
            <a:endParaRPr lang="en-US"/>
          </a:p>
        </p:txBody>
      </p:sp>
      <p:sp>
        <p:nvSpPr>
          <p:cNvPr id="41989" name="Rectangle 2"/>
          <p:cNvSpPr>
            <a:spLocks noGrp="1" noChangeArrowheads="1"/>
          </p:cNvSpPr>
          <p:nvPr>
            <p:ph type="title"/>
          </p:nvPr>
        </p:nvSpPr>
        <p:spPr>
          <a:xfrm>
            <a:off x="1371600" y="152400"/>
            <a:ext cx="4953000" cy="304800"/>
          </a:xfrm>
        </p:spPr>
        <p:txBody>
          <a:bodyPr>
            <a:normAutofit fontScale="90000"/>
          </a:bodyPr>
          <a:lstStyle/>
          <a:p>
            <a:pPr eaLnBrk="1" hangingPunct="1"/>
            <a:r>
              <a:rPr lang="en-US" sz="2400">
                <a:solidFill>
                  <a:schemeClr val="tx1"/>
                </a:solidFill>
              </a:rPr>
              <a:t>Phase vs elevation angle</a:t>
            </a:r>
            <a:endParaRPr lang="en-US"/>
          </a:p>
        </p:txBody>
      </p:sp>
      <p:sp>
        <p:nvSpPr>
          <p:cNvPr id="41990" name="Rectangle 3"/>
          <p:cNvSpPr>
            <a:spLocks noGrp="1" noChangeArrowheads="1"/>
          </p:cNvSpPr>
          <p:nvPr>
            <p:ph type="body" idx="1"/>
          </p:nvPr>
        </p:nvSpPr>
        <p:spPr>
          <a:xfrm>
            <a:off x="4953000" y="762000"/>
            <a:ext cx="4038600" cy="5105400"/>
          </a:xfrm>
        </p:spPr>
        <p:txBody>
          <a:bodyPr/>
          <a:lstStyle/>
          <a:p>
            <a:pPr marL="0" indent="0" eaLnBrk="1" hangingPunct="1">
              <a:lnSpc>
                <a:spcPct val="90000"/>
              </a:lnSpc>
              <a:buFontTx/>
              <a:buNone/>
            </a:pPr>
            <a:r>
              <a:rPr lang="en-US" sz="1700" dirty="0"/>
              <a:t>Normal  pattern: bands are high-frequency multipath; red is smoothing of individual values, showing no strong </a:t>
            </a:r>
            <a:r>
              <a:rPr lang="en-US" sz="1700" dirty="0" smtClean="0"/>
              <a:t>systematics.  Mid-elevation angle noise could be atmospheric delay errors? </a:t>
            </a:r>
            <a:endParaRPr lang="en-US" sz="1700" dirty="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52400" y="335280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52400" y="762000"/>
            <a:ext cx="4419600" cy="25066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a:p>
        </p:txBody>
      </p:sp>
      <p:sp>
        <p:nvSpPr>
          <p:cNvPr id="44038" name="Rectangle 3"/>
          <p:cNvSpPr>
            <a:spLocks noGrp="1" noChangeArrowheads="1"/>
          </p:cNvSpPr>
          <p:nvPr>
            <p:ph type="body" idx="1"/>
          </p:nvPr>
        </p:nvSpPr>
        <p:spPr/>
        <p:txBody>
          <a:bodyPr>
            <a:normAutofit fontScale="77500" lnSpcReduction="20000"/>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a:t>
            </a:r>
            <a:r>
              <a:rPr lang="en-US" dirty="0" err="1" smtClean="0"/>
              <a:t>x</a:t>
            </a:r>
            <a:r>
              <a:rPr lang="en-US" dirty="0" smtClean="0"/>
              <a:t>-file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a:t>
            </a:r>
            <a:r>
              <a:rPr lang="en-US" dirty="0" err="1" smtClean="0"/>
              <a:t>m</a:t>
            </a:r>
            <a:r>
              <a:rPr lang="en-US" dirty="0" smtClean="0"/>
              <a:t> off: check range </a:t>
            </a:r>
            <a:r>
              <a:rPr lang="en-US" dirty="0" err="1" smtClean="0"/>
              <a:t>rms</a:t>
            </a:r>
            <a:r>
              <a:rPr lang="en-US" dirty="0" smtClean="0"/>
              <a:t> in </a:t>
            </a:r>
            <a:r>
              <a:rPr lang="en-US" dirty="0" err="1" smtClean="0"/>
              <a:t>autcln.prefit.sum</a:t>
            </a:r>
            <a:r>
              <a:rPr lang="en-US" dirty="0" smtClean="0"/>
              <a:t>,</a:t>
            </a:r>
          </a:p>
          <a:p>
            <a:pPr lvl="2"/>
            <a:r>
              <a:rPr lang="en-US" dirty="0" smtClean="0"/>
              <a:t>run sh_rx2apr differentially for several RINEX files</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Q-file </a:t>
            </a:r>
            <a:r>
              <a:rPr lang="en-US" dirty="0" err="1" smtClean="0"/>
              <a:t>nrms</a:t>
            </a:r>
            <a:r>
              <a:rPr lang="en-US" dirty="0" smtClean="0"/>
              <a:t> &gt; 0.2 </a:t>
            </a:r>
          </a:p>
          <a:p>
            <a:pPr lvl="1"/>
            <a:r>
              <a:rPr lang="en-US" dirty="0" smtClean="0"/>
              <a:t>solution over-constrained: check GCX </a:t>
            </a:r>
            <a:r>
              <a:rPr lang="en-US" dirty="0" err="1" smtClean="0"/>
              <a:t>vs</a:t>
            </a:r>
            <a:r>
              <a:rPr lang="en-US" dirty="0" smtClean="0"/>
              <a:t> GLX </a:t>
            </a:r>
            <a:r>
              <a:rPr lang="en-US" dirty="0" err="1" smtClean="0"/>
              <a:t>nrms</a:t>
            </a:r>
            <a:r>
              <a:rPr lang="en-US" dirty="0" smtClean="0"/>
              <a:t>, rerun with only one site constrained</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A25E6EE5-3CAD-5945-9B3F-8289D3BA7C3B}" type="slidenum">
              <a:rPr lang="en-US" smtClean="0"/>
              <a:pPr/>
              <a:t>18</a:t>
            </a:fld>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a:p>
        </p:txBody>
      </p:sp>
      <p:sp>
        <p:nvSpPr>
          <p:cNvPr id="46086" name="Rectangle 3"/>
          <p:cNvSpPr>
            <a:spLocks noGrp="1" noChangeArrowheads="1"/>
          </p:cNvSpPr>
          <p:nvPr>
            <p:ph type="body" idx="1"/>
          </p:nvPr>
        </p:nvSpPr>
        <p:spPr/>
        <p:txBody>
          <a:bodyPr>
            <a:normAutofit fontScale="85000" lnSpcReduction="1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A891A470-5F83-4E4B-B24D-0B8F2C417D37}" type="slidenum">
              <a:rPr lang="en-US" smtClean="0"/>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GAMIT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Discuss the setup, operation and options for GAMIT processing with </a:t>
            </a:r>
            <a:r>
              <a:rPr lang="en-US" dirty="0" err="1" smtClean="0"/>
              <a:t>sh_gamit</a:t>
            </a:r>
            <a:endParaRPr lang="en-US" dirty="0" smtClean="0"/>
          </a:p>
          <a:p>
            <a:r>
              <a:rPr lang="en-US" dirty="0" smtClean="0"/>
              <a:t>Areas:</a:t>
            </a:r>
          </a:p>
          <a:p>
            <a:pPr lvl="1"/>
            <a:r>
              <a:rPr lang="en-US" dirty="0" smtClean="0"/>
              <a:t>Directory structures</a:t>
            </a:r>
          </a:p>
          <a:p>
            <a:pPr lvl="1"/>
            <a:r>
              <a:rPr lang="en-US" dirty="0" smtClean="0"/>
              <a:t>Main functions in </a:t>
            </a:r>
            <a:r>
              <a:rPr lang="en-US" dirty="0" err="1" smtClean="0"/>
              <a:t>gamit</a:t>
            </a:r>
            <a:r>
              <a:rPr lang="en-US" dirty="0" smtClean="0"/>
              <a:t>: Programs called that run the </a:t>
            </a:r>
            <a:r>
              <a:rPr lang="en-US" dirty="0" err="1" smtClean="0"/>
              <a:t>gamit</a:t>
            </a:r>
            <a:r>
              <a:rPr lang="en-US" dirty="0" smtClean="0"/>
              <a: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t>
            </a:r>
            <a:r>
              <a:rPr lang="en-US" smtClean="0"/>
              <a:t>and suggestions.</a:t>
            </a:r>
          </a:p>
          <a:p>
            <a:pPr lvl="1"/>
            <a:endParaRPr lang="en-US" dirty="0"/>
          </a:p>
        </p:txBody>
      </p:sp>
      <p:sp>
        <p:nvSpPr>
          <p:cNvPr id="4" name="Date Placeholder 3"/>
          <p:cNvSpPr>
            <a:spLocks noGrp="1"/>
          </p:cNvSpPr>
          <p:nvPr>
            <p:ph type="dt" sz="half" idx="10"/>
          </p:nvPr>
        </p:nvSpPr>
        <p:spPr/>
        <p:txBody>
          <a:bodyPr/>
          <a:lstStyle/>
          <a:p>
            <a:pPr>
              <a:defRPr/>
            </a:pPr>
            <a:r>
              <a:rPr lang="en-US" smtClean="0"/>
              <a:t>08/05/2103</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D33DBA2D-CDF0-E948-A620-8912D9361608}"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a:p>
        </p:txBody>
      </p:sp>
      <p:sp>
        <p:nvSpPr>
          <p:cNvPr id="48134" name="Rectangle 3"/>
          <p:cNvSpPr>
            <a:spLocks noGrp="1" noChangeArrowheads="1"/>
          </p:cNvSpPr>
          <p:nvPr>
            <p:ph type="body" idx="1"/>
          </p:nvPr>
        </p:nvSpPr>
        <p:spPr/>
        <p:txBody>
          <a:bodyPr>
            <a:normAutofit fontScale="92500" lnSpcReduction="10000"/>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a:t>
            </a:r>
            <a:r>
              <a:rPr lang="en-US" dirty="0" err="1" smtClean="0"/>
              <a:t>ppm</a:t>
            </a:r>
            <a:r>
              <a:rPr lang="en-US" dirty="0" smtClean="0"/>
              <a:t>) for IGS orbits since at least 1996.  Use of baseline mode (no orbit estimated now recommended for regional processing.</a:t>
            </a:r>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4A9F366C-7127-E24E-9DB4-2309688390AB}" type="slidenum">
              <a:rPr lang="en-US" smtClean="0"/>
              <a:pPr/>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a:p>
        </p:txBody>
      </p:sp>
      <p:sp>
        <p:nvSpPr>
          <p:cNvPr id="50182" name="Rectangle 3"/>
          <p:cNvSpPr>
            <a:spLocks noGrp="1" noChangeArrowheads="1"/>
          </p:cNvSpPr>
          <p:nvPr>
            <p:ph type="body" idx="1"/>
          </p:nvPr>
        </p:nvSpPr>
        <p:spPr>
          <a:xfrm>
            <a:off x="457200" y="1417638"/>
            <a:ext cx="8229600" cy="4708525"/>
          </a:xfrm>
        </p:spPr>
        <p:txBody>
          <a:bodyPr>
            <a:normAutofit fontScale="77500" lnSpcReduction="20000"/>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Phase </a:t>
            </a:r>
            <a:r>
              <a:rPr lang="en-US" dirty="0" err="1" smtClean="0"/>
              <a:t>vs</a:t>
            </a:r>
            <a:r>
              <a:rPr lang="en-US" dirty="0" smtClean="0"/>
              <a:t> elevation angle plot large and systematic</a:t>
            </a:r>
          </a:p>
          <a:p>
            <a:pPr lvl="1"/>
            <a:r>
              <a:rPr lang="en-US" dirty="0" smtClean="0"/>
              <a:t>misidentified antenna (wrong PCV model)  </a:t>
            </a:r>
          </a:p>
          <a:p>
            <a:pPr lvl="1"/>
            <a:r>
              <a:rPr lang="en-US" dirty="0" smtClean="0"/>
              <a:t>coupling between antenna and mount  (discussed during height section)</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 </a:t>
            </a:r>
          </a:p>
          <a:p>
            <a:pPr lvl="1"/>
            <a:r>
              <a:rPr lang="en-US" dirty="0" smtClean="0"/>
              <a:t>incorrect ambiguity resolution (east component except for high latitudes)</a:t>
            </a:r>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44C047C1-61E2-4444-AB85-13C908D9C584}" type="slidenum">
              <a:rPr lang="en-US" smtClean="0"/>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65100"/>
            <a:ext cx="8229600" cy="927100"/>
          </a:xfrm>
        </p:spPr>
        <p:txBody>
          <a:bodyPr anchor="t">
            <a:normAutofit fontScale="90000"/>
          </a:bodyPr>
          <a:lstStyle/>
          <a:p>
            <a:r>
              <a:rPr lang="en-US" sz="3556" dirty="0" smtClean="0"/>
              <a:t>Example of </a:t>
            </a:r>
            <a:r>
              <a:rPr lang="en-US" sz="3556" dirty="0"/>
              <a:t>u</a:t>
            </a:r>
            <a:r>
              <a:rPr lang="en-US" sz="3556" dirty="0" smtClean="0"/>
              <a:t>nderstanding outliers</a:t>
            </a:r>
            <a:r>
              <a:rPr lang="en-US" dirty="0" smtClean="0"/>
              <a:t/>
            </a:r>
            <a:br>
              <a:rPr lang="en-US" dirty="0" smtClean="0"/>
            </a:br>
            <a:endParaRPr lang="en-US" dirty="0"/>
          </a:p>
        </p:txBody>
      </p:sp>
      <p:sp>
        <p:nvSpPr>
          <p:cNvPr id="8" name="Content Placeholder 7"/>
          <p:cNvSpPr>
            <a:spLocks noGrp="1"/>
          </p:cNvSpPr>
          <p:nvPr>
            <p:ph idx="1"/>
          </p:nvPr>
        </p:nvSpPr>
        <p:spPr>
          <a:xfrm>
            <a:off x="4775200" y="1600200"/>
            <a:ext cx="3759200" cy="4525963"/>
          </a:xfrm>
        </p:spPr>
        <p:txBody>
          <a:bodyPr>
            <a:normAutofit/>
          </a:bodyPr>
          <a:lstStyle/>
          <a:p>
            <a:endParaRPr lang="en-US" dirty="0" smtClean="0"/>
          </a:p>
          <a:p>
            <a:pPr indent="-228600"/>
            <a:r>
              <a:rPr lang="en-US" i="1" dirty="0" err="1" smtClean="0"/>
              <a:t>Autcln</a:t>
            </a:r>
            <a:r>
              <a:rPr lang="en-US" i="1" dirty="0" smtClean="0"/>
              <a:t> </a:t>
            </a:r>
            <a:r>
              <a:rPr lang="en-US" i="1" dirty="0" err="1" smtClean="0"/>
              <a:t>rms</a:t>
            </a:r>
            <a:endParaRPr lang="en-US" i="1" dirty="0" smtClean="0"/>
          </a:p>
          <a:p>
            <a:pPr indent="-228600"/>
            <a:r>
              <a:rPr lang="en-US" dirty="0" smtClean="0"/>
              <a:t>Day 201  9.6 mm</a:t>
            </a:r>
          </a:p>
          <a:p>
            <a:pPr indent="-228600"/>
            <a:r>
              <a:rPr lang="en-US" dirty="0" smtClean="0"/>
              <a:t>Day 202  6.0 mm</a:t>
            </a:r>
          </a:p>
          <a:p>
            <a:pPr indent="-228600"/>
            <a:r>
              <a:rPr lang="en-US" dirty="0" smtClean="0"/>
              <a:t>Notice height outlier on Day 201</a:t>
            </a:r>
            <a:endParaRPr lang="en-US" dirty="0"/>
          </a:p>
        </p:txBody>
      </p:sp>
      <p:sp>
        <p:nvSpPr>
          <p:cNvPr id="4" name="Date Placeholder 1"/>
          <p:cNvSpPr>
            <a:spLocks noGrp="1"/>
          </p:cNvSpPr>
          <p:nvPr>
            <p:ph type="dt" sz="half" idx="10"/>
          </p:nvPr>
        </p:nvSpPr>
        <p:spPr/>
        <p:txBody>
          <a:bodyPr/>
          <a:lstStyle/>
          <a:p>
            <a:pPr>
              <a:defRPr/>
            </a:pPr>
            <a:r>
              <a:rPr lang="en-US" smtClean="0"/>
              <a:t>08/05/2103</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E73999B8-A4F1-5F4B-8915-D64A42071A00}" type="slidenum">
              <a:rPr lang="en-US" smtClean="0"/>
              <a:pPr>
                <a:defRPr/>
              </a:pPr>
              <a:t>22</a:t>
            </a:fld>
            <a:endParaRPr lang="en-US"/>
          </a:p>
        </p:txBody>
      </p:sp>
      <p:pic>
        <p:nvPicPr>
          <p:cNvPr id="52229" name="Picture 2" descr="ALBH_ts"/>
          <p:cNvPicPr>
            <a:picLocks noChangeAspect="1" noChangeArrowheads="1"/>
          </p:cNvPicPr>
          <p:nvPr/>
        </p:nvPicPr>
        <p:blipFill>
          <a:blip r:embed="rId3"/>
          <a:srcRect/>
          <a:stretch>
            <a:fillRect/>
          </a:stretch>
        </p:blipFill>
        <p:spPr bwMode="auto">
          <a:xfrm>
            <a:off x="1066800" y="838200"/>
            <a:ext cx="3886200" cy="5029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quarter" idx="10"/>
          </p:nvPr>
        </p:nvSpPr>
        <p:spPr/>
        <p:txBody>
          <a:bodyPr/>
          <a:lstStyle/>
          <a:p>
            <a:pPr>
              <a:defRPr/>
            </a:pPr>
            <a:r>
              <a:rPr lang="en-US" smtClean="0"/>
              <a:t>08/05/2103</a:t>
            </a:r>
            <a:endParaRPr lang="en-US"/>
          </a:p>
        </p:txBody>
      </p:sp>
      <p:sp>
        <p:nvSpPr>
          <p:cNvPr id="8" name="Footer Placeholder 2"/>
          <p:cNvSpPr>
            <a:spLocks noGrp="1"/>
          </p:cNvSpPr>
          <p:nvPr>
            <p:ph type="ftr" sz="quarter" idx="11"/>
          </p:nvPr>
        </p:nvSpPr>
        <p:spPr/>
        <p:txBody>
          <a:bodyPr/>
          <a:lstStyle/>
          <a:p>
            <a:pPr>
              <a:defRPr/>
            </a:pPr>
            <a:r>
              <a:rPr lang="en-US" smtClean="0"/>
              <a:t>GAMIT  Processing</a:t>
            </a:r>
            <a:endParaRPr lang="en-US"/>
          </a:p>
        </p:txBody>
      </p:sp>
      <p:sp>
        <p:nvSpPr>
          <p:cNvPr id="9" name="Slide Number Placeholder 3"/>
          <p:cNvSpPr>
            <a:spLocks noGrp="1"/>
          </p:cNvSpPr>
          <p:nvPr>
            <p:ph type="sldNum" sz="quarter" idx="12"/>
          </p:nvPr>
        </p:nvSpPr>
        <p:spPr/>
        <p:txBody>
          <a:bodyPr/>
          <a:lstStyle/>
          <a:p>
            <a:pPr>
              <a:defRPr/>
            </a:pPr>
            <a:fld id="{09A4FFB8-55EA-1A41-9DE9-6536B1531D26}" type="slidenum">
              <a:rPr lang="en-US" smtClean="0"/>
              <a:pPr>
                <a:defRPr/>
              </a:pPr>
              <a:t>23</a:t>
            </a:fld>
            <a:endParaRPr lang="en-US"/>
          </a:p>
        </p:txBody>
      </p:sp>
      <p:pic>
        <p:nvPicPr>
          <p:cNvPr id="54277" name="Picture 2" descr="ALBH"/>
          <p:cNvPicPr>
            <a:picLocks noChangeAspect="1" noChangeArrowheads="1"/>
          </p:cNvPicPr>
          <p:nvPr/>
        </p:nvPicPr>
        <p:blipFill>
          <a:blip r:embed="rId3"/>
          <a:srcRect t="282" b="53014"/>
          <a:stretch>
            <a:fillRect/>
          </a:stretch>
        </p:blipFill>
        <p:spPr bwMode="auto">
          <a:xfrm>
            <a:off x="1066800" y="3657600"/>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90600" y="762000"/>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76600" y="228600"/>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429000" y="228600"/>
            <a:ext cx="2895600" cy="457200"/>
          </a:xfrm>
          <a:prstGeom prst="rect">
            <a:avLst/>
          </a:prstGeom>
          <a:noFill/>
          <a:ln w="9525">
            <a:noFill/>
            <a:miter lim="800000"/>
            <a:headEnd/>
            <a:tailEnd/>
          </a:ln>
        </p:spPr>
        <p:txBody>
          <a:bodyPr>
            <a:prstTxWarp prst="textNoShape">
              <a:avLst/>
            </a:prstTxWarp>
            <a:spAutoFit/>
          </a:bodyPr>
          <a:lstStyle/>
          <a:p>
            <a:r>
              <a:rPr lang="en-US"/>
              <a:t>ALBH 2003 Day 201</a:t>
            </a:r>
          </a:p>
        </p:txBody>
      </p:sp>
      <p:sp>
        <p:nvSpPr>
          <p:cNvPr id="54281" name="Rectangle 6"/>
          <p:cNvSpPr>
            <a:spLocks noChangeArrowheads="1"/>
          </p:cNvSpPr>
          <p:nvPr/>
        </p:nvSpPr>
        <p:spPr bwMode="auto">
          <a:xfrm>
            <a:off x="3352800" y="3200400"/>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08/05/2103</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B46CC43C-1974-B643-B239-AEF89A93E758}" type="slidenum">
              <a:rPr lang="en-US" smtClean="0"/>
              <a:pPr>
                <a:defRPr/>
              </a:pPr>
              <a:t>24</a:t>
            </a:fld>
            <a:endParaRPr lang="en-US"/>
          </a:p>
        </p:txBody>
      </p:sp>
      <p:pic>
        <p:nvPicPr>
          <p:cNvPr id="56325" name="Picture 2" descr="psatmos"/>
          <p:cNvPicPr>
            <a:picLocks noChangeAspect="1" noChangeArrowheads="1"/>
          </p:cNvPicPr>
          <p:nvPr/>
        </p:nvPicPr>
        <p:blipFill>
          <a:blip r:embed="rId3">
            <a:lum contrast="24000"/>
          </a:blip>
          <a:srcRect b="51515"/>
          <a:stretch>
            <a:fillRect/>
          </a:stretch>
        </p:blipFill>
        <p:spPr bwMode="auto">
          <a:xfrm>
            <a:off x="457200" y="152400"/>
            <a:ext cx="7772400" cy="4876800"/>
          </a:xfrm>
          <a:prstGeom prst="rect">
            <a:avLst/>
          </a:prstGeom>
          <a:noFill/>
          <a:ln w="9525">
            <a:noFill/>
            <a:miter lim="800000"/>
            <a:headEnd/>
            <a:tailEnd/>
          </a:ln>
        </p:spPr>
      </p:pic>
      <p:sp>
        <p:nvSpPr>
          <p:cNvPr id="56326" name="Text Box 3"/>
          <p:cNvSpPr txBox="1">
            <a:spLocks noChangeArrowheads="1"/>
          </p:cNvSpPr>
          <p:nvPr/>
        </p:nvSpPr>
        <p:spPr bwMode="auto">
          <a:xfrm>
            <a:off x="1143000" y="5181600"/>
            <a:ext cx="6553200" cy="825500"/>
          </a:xfrm>
          <a:prstGeom prst="rect">
            <a:avLst/>
          </a:prstGeom>
          <a:noFill/>
          <a:ln w="9525">
            <a:noFill/>
            <a:miter lim="800000"/>
            <a:headEnd/>
            <a:tailEnd/>
          </a:ln>
        </p:spPr>
        <p:txBody>
          <a:bodyPr>
            <a:prstTxWarp prst="textNoShape">
              <a:avLst/>
            </a:prstTxWarp>
            <a:spAutoFit/>
          </a:bodyPr>
          <a:lstStyle/>
          <a:p>
            <a:pPr eaLnBrk="1" hangingPunct="1"/>
            <a:r>
              <a:rPr lang="en-US" sz="1600">
                <a:latin typeface="Times New Roman" charset="0"/>
              </a:rPr>
              <a:t>GPS adjustments to atmospheric zenith delay for 29 June, 2003; southern Vancouver Island (ALBH) and northern coastal California (ALEN). Estimates at 2-hr intervals.</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sh_gamit</a:t>
            </a:r>
            <a:r>
              <a:rPr lang="en-US" dirty="0" smtClean="0"/>
              <a:t> script is used to automate processing and once set-up usually operates with no human interaction.</a:t>
            </a:r>
          </a:p>
          <a:p>
            <a:r>
              <a:rPr lang="en-US" dirty="0" smtClean="0"/>
              <a:t>In tutorial session, we will set up run to illustrate operation.</a:t>
            </a:r>
            <a:endParaRPr lang="en-US" dirty="0"/>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scripts that control </a:t>
            </a:r>
            <a:r>
              <a:rPr lang="en-US" dirty="0" err="1" smtClean="0"/>
              <a:t>gamit</a:t>
            </a:r>
            <a:r>
              <a:rPr lang="en-US" dirty="0" smtClean="0"/>
              <a:t> and </a:t>
            </a:r>
            <a:r>
              <a:rPr lang="en-US" dirty="0" err="1" smtClean="0"/>
              <a:t>globk</a:t>
            </a:r>
            <a:r>
              <a:rPr lang="en-US" dirty="0" smtClean="0"/>
              <a:t> all have built in help which can be evoked by typing name.  (~/</a:t>
            </a:r>
            <a:r>
              <a:rPr lang="en-US" dirty="0" err="1" smtClean="0"/>
              <a:t>gg</a:t>
            </a:r>
            <a:r>
              <a:rPr lang="en-US" dirty="0" smtClean="0"/>
              <a:t>/com contains all of the scripts used; ~/</a:t>
            </a:r>
            <a:r>
              <a:rPr lang="en-US" dirty="0" err="1" smtClean="0"/>
              <a:t>gg/gamit/bin</a:t>
            </a:r>
            <a:r>
              <a:rPr lang="en-US" dirty="0" smtClean="0"/>
              <a:t> and ~/</a:t>
            </a:r>
            <a:r>
              <a:rPr lang="en-US" dirty="0" err="1" smtClean="0"/>
              <a:t>gg/kf/bin</a:t>
            </a:r>
            <a:r>
              <a:rPr lang="en-US" dirty="0" smtClean="0"/>
              <a:t> contain the program executables; </a:t>
            </a:r>
            <a:r>
              <a:rPr lang="en-US" dirty="0" err="1" smtClean="0"/>
              <a:t>kf</a:t>
            </a:r>
            <a:r>
              <a:rPr lang="en-US" dirty="0" smtClean="0"/>
              <a:t> programs also have help output.</a:t>
            </a:r>
          </a:p>
          <a:p>
            <a:r>
              <a:rPr lang="en-US" dirty="0" smtClean="0"/>
              <a:t>Once software is installed; user selects data to be processed over some interval of time and uses </a:t>
            </a:r>
            <a:r>
              <a:rPr lang="en-US" dirty="0" err="1" smtClean="0"/>
              <a:t>sh_gamit</a:t>
            </a:r>
            <a:r>
              <a:rPr lang="en-US" dirty="0" smtClean="0"/>
              <a:t> for the processing.  </a:t>
            </a:r>
            <a:r>
              <a:rPr lang="en-US" dirty="0" err="1" smtClean="0"/>
              <a:t>Globk</a:t>
            </a:r>
            <a:r>
              <a:rPr lang="en-US" dirty="0" smtClean="0"/>
              <a:t> is used after the daily processing to combine results and set the reference frame.</a:t>
            </a:r>
            <a:endParaRPr lang="en-US" dirty="0"/>
          </a:p>
        </p:txBody>
      </p:sp>
      <p:sp>
        <p:nvSpPr>
          <p:cNvPr id="4" name="Date Placeholder 3"/>
          <p:cNvSpPr>
            <a:spLocks noGrp="1"/>
          </p:cNvSpPr>
          <p:nvPr>
            <p:ph type="dt" sz="half"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fontScale="90000"/>
          </a:bodyPr>
          <a:lstStyle/>
          <a:p>
            <a:r>
              <a:rPr lang="en-US" dirty="0" smtClean="0"/>
              <a:t>Overview of </a:t>
            </a:r>
            <a:r>
              <a:rPr lang="en-US" dirty="0" err="1" smtClean="0"/>
              <a:t>sh_gamit</a:t>
            </a:r>
            <a:r>
              <a:rPr lang="en-US" dirty="0" smtClean="0"/>
              <a:t>: Getting started</a:t>
            </a:r>
            <a:endParaRPr lang="en-US"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smtClean="0"/>
              <a:t>in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apriori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smtClean="0"/>
              <a:t>in ./</a:t>
            </a:r>
            <a:r>
              <a:rPr lang="en-US" dirty="0" err="1" smtClean="0"/>
              <a:t>rinex</a:t>
            </a:r>
            <a:r>
              <a:rPr lang="en-US" dirty="0" smtClean="0"/>
              <a:t>, local </a:t>
            </a:r>
            <a:r>
              <a:rPr lang="en-US" dirty="0" err="1" smtClean="0"/>
              <a:t>rinex</a:t>
            </a:r>
            <a:r>
              <a:rPr lang="en-US" dirty="0" smtClean="0"/>
              <a:t> files need to be copied in; </a:t>
            </a:r>
            <a:r>
              <a:rPr lang="en-US" dirty="0" err="1" smtClean="0"/>
              <a:t>rinex</a:t>
            </a:r>
            <a:r>
              <a:rPr lang="en-US" dirty="0" smtClean="0"/>
              <a:t> data in archives will automatically be downloaded</a:t>
            </a:r>
          </a:p>
          <a:p>
            <a:endParaRPr lang="en-US" dirty="0" smtClean="0"/>
          </a:p>
          <a:p>
            <a:r>
              <a:rPr lang="en-US" dirty="0" err="1" smtClean="0"/>
              <a:t>sh_gamit</a:t>
            </a:r>
            <a:r>
              <a:rPr lang="en-US" dirty="0" smtClean="0"/>
              <a:t> -</a:t>
            </a:r>
            <a:r>
              <a:rPr lang="en-US" dirty="0" err="1" smtClean="0"/>
              <a:t>expt</a:t>
            </a:r>
            <a:r>
              <a:rPr lang="en-US" dirty="0" smtClean="0"/>
              <a:t> [</a:t>
            </a:r>
            <a:r>
              <a:rPr lang="en-US" dirty="0" err="1" smtClean="0"/>
              <a:t>expt</a:t>
            </a:r>
            <a:r>
              <a:rPr lang="en-US" dirty="0" smtClean="0"/>
              <a:t>-name]  -</a:t>
            </a:r>
            <a:r>
              <a:rPr lang="en-US" dirty="0" err="1" smtClean="0"/>
              <a:t>s</a:t>
            </a:r>
            <a:r>
              <a:rPr lang="en-US" dirty="0" smtClean="0"/>
              <a:t> [yr] [start-</a:t>
            </a:r>
            <a:r>
              <a:rPr lang="en-US" dirty="0" err="1" smtClean="0"/>
              <a:t>doy</a:t>
            </a:r>
            <a:r>
              <a:rPr lang="en-US" dirty="0" smtClean="0"/>
              <a:t>] [stop-</a:t>
            </a:r>
            <a:r>
              <a:rPr lang="en-US" dirty="0" err="1" smtClean="0"/>
              <a:t>doy</a:t>
            </a:r>
            <a:r>
              <a:rPr lang="en-US" dirty="0" smtClean="0"/>
              <a:t>]</a:t>
            </a:r>
          </a:p>
          <a:p>
            <a:r>
              <a:rPr lang="en-US" dirty="0" smtClean="0"/>
              <a:t>Common options are: -</a:t>
            </a:r>
            <a:r>
              <a:rPr lang="en-US" dirty="0" err="1" smtClean="0"/>
              <a:t>netext</a:t>
            </a:r>
            <a:r>
              <a:rPr lang="en-US" dirty="0" smtClean="0"/>
              <a:t> -</a:t>
            </a:r>
            <a:r>
              <a:rPr lang="en-US" dirty="0" err="1" smtClean="0"/>
              <a:t>yrext</a:t>
            </a:r>
            <a:r>
              <a:rPr lang="en-US" dirty="0" smtClean="0"/>
              <a:t>  </a:t>
            </a:r>
          </a:p>
          <a:p>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0C1CDC56-2A24-B346-BB9E-5F090FB50ED0}" type="slidenum">
              <a:rPr lang="en-US" smtClean="0"/>
              <a:pP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08/05/2103</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C3D49CB1-5F2E-8647-9BEC-B37C9DFD3334}" type="slidenum">
              <a:rPr lang="en-US" smtClean="0"/>
              <a:pPr>
                <a:defRPr/>
              </a:pPr>
              <a:t>5</a:t>
            </a:fld>
            <a:endParaRPr lang="en-US"/>
          </a:p>
        </p:txBody>
      </p:sp>
      <p:sp>
        <p:nvSpPr>
          <p:cNvPr id="17413" name="Rectangle 1026"/>
          <p:cNvSpPr>
            <a:spLocks noGrp="1" noChangeArrowheads="1"/>
          </p:cNvSpPr>
          <p:nvPr>
            <p:ph type="title"/>
          </p:nvPr>
        </p:nvSpPr>
        <p:spPr/>
        <p:txBody>
          <a:bodyPr/>
          <a:lstStyle/>
          <a:p>
            <a:pPr eaLnBrk="1" hangingPunct="1"/>
            <a:r>
              <a:rPr lang="en-US" sz="3000"/>
              <a:t>Directory Structure</a:t>
            </a:r>
            <a:endParaRPr lang="en-US"/>
          </a:p>
        </p:txBody>
      </p:sp>
      <p:sp>
        <p:nvSpPr>
          <p:cNvPr id="17414" name="Rectangle 1027"/>
          <p:cNvSpPr>
            <a:spLocks noGrp="1" noChangeArrowheads="1"/>
          </p:cNvSpPr>
          <p:nvPr>
            <p:ph type="body" idx="1"/>
          </p:nvPr>
        </p:nvSpPr>
        <p:spPr/>
        <p:txBody>
          <a:bodyPr>
            <a:normAutofit lnSpcReduction="10000"/>
          </a:bodyPr>
          <a:lstStyle/>
          <a:p>
            <a:pPr eaLnBrk="1" hangingPunct="1">
              <a:lnSpc>
                <a:spcPct val="90000"/>
              </a:lnSpc>
            </a:pPr>
            <a:r>
              <a:rPr lang="en-US" sz="2200" dirty="0"/>
              <a:t>Top level: global tables and survey directories</a:t>
            </a:r>
          </a:p>
          <a:p>
            <a:pPr eaLnBrk="1" hangingPunct="1">
              <a:lnSpc>
                <a:spcPct val="90000"/>
              </a:lnSpc>
            </a:pPr>
            <a:endParaRPr lang="en-US" sz="2200" dirty="0"/>
          </a:p>
          <a:p>
            <a:pPr eaLnBrk="1" hangingPunct="1">
              <a:lnSpc>
                <a:spcPct val="90000"/>
              </a:lnSpc>
            </a:pPr>
            <a:r>
              <a:rPr lang="en-US" sz="2200" dirty="0"/>
              <a:t>Within each survey directory:</a:t>
            </a:r>
          </a:p>
          <a:p>
            <a:pPr eaLnBrk="1" hangingPunct="1">
              <a:lnSpc>
                <a:spcPct val="90000"/>
              </a:lnSpc>
              <a:buFontTx/>
              <a:buNone/>
            </a:pPr>
            <a:r>
              <a:rPr lang="en-US" sz="2200" dirty="0"/>
              <a:t>    /tables  /</a:t>
            </a:r>
            <a:r>
              <a:rPr lang="en-US" sz="2200" dirty="0" err="1"/>
              <a:t>rinex</a:t>
            </a:r>
            <a:r>
              <a:rPr lang="en-US" sz="2200" dirty="0"/>
              <a:t>  /</a:t>
            </a:r>
            <a:r>
              <a:rPr lang="en-US" sz="2200" dirty="0" err="1"/>
              <a:t>igs</a:t>
            </a:r>
            <a:r>
              <a:rPr lang="en-US" sz="2200" dirty="0"/>
              <a:t>  /</a:t>
            </a:r>
            <a:r>
              <a:rPr lang="en-US" sz="2200" dirty="0" err="1"/>
              <a:t>gfiles</a:t>
            </a:r>
            <a:r>
              <a:rPr lang="en-US" sz="2200" dirty="0"/>
              <a:t>  /</a:t>
            </a:r>
            <a:r>
              <a:rPr lang="en-US" sz="2200" dirty="0" err="1"/>
              <a:t>brdc</a:t>
            </a:r>
            <a:r>
              <a:rPr lang="en-US" sz="2200" dirty="0"/>
              <a:t>  /</a:t>
            </a:r>
            <a:r>
              <a:rPr lang="en-US" sz="2200" dirty="0" err="1"/>
              <a:t>gsoln</a:t>
            </a:r>
            <a:r>
              <a:rPr lang="en-US" sz="2200" dirty="0"/>
              <a:t> /</a:t>
            </a:r>
            <a:r>
              <a:rPr lang="en-US" sz="2200" dirty="0" err="1"/>
              <a:t>glbf</a:t>
            </a:r>
            <a:endParaRPr lang="en-US" sz="2200" dirty="0"/>
          </a:p>
          <a:p>
            <a:pPr eaLnBrk="1" hangingPunct="1">
              <a:lnSpc>
                <a:spcPct val="90000"/>
              </a:lnSpc>
              <a:buFontTx/>
              <a:buNone/>
            </a:pPr>
            <a:r>
              <a:rPr lang="en-US" sz="2200" dirty="0"/>
              <a:t>    /day1  /day2 </a:t>
            </a:r>
            <a:r>
              <a:rPr lang="en-US" sz="2200" dirty="0" smtClean="0"/>
              <a:t> (these directories are created as needed) </a:t>
            </a:r>
            <a:r>
              <a:rPr lang="en-US" sz="2200" dirty="0"/>
              <a:t>… </a:t>
            </a:r>
            <a:r>
              <a:rPr lang="en-US" sz="2200" dirty="0" smtClean="0"/>
              <a:t> </a:t>
            </a:r>
          </a:p>
          <a:p>
            <a:pPr eaLnBrk="1" hangingPunct="1">
              <a:lnSpc>
                <a:spcPct val="90000"/>
              </a:lnSpc>
            </a:pPr>
            <a:r>
              <a:rPr lang="en-US" sz="2200" dirty="0" smtClean="0"/>
              <a:t>Generally 50-60 sites is the largest network processed in GAMIT; larger numbers of stations require sub-netting of sites (see </a:t>
            </a:r>
            <a:r>
              <a:rPr lang="en-US" sz="2200" dirty="0" err="1" smtClean="0"/>
              <a:t>netsel</a:t>
            </a:r>
            <a:r>
              <a:rPr lang="en-US" sz="2200" dirty="0" smtClean="0"/>
              <a:t>, </a:t>
            </a:r>
            <a:r>
              <a:rPr lang="en-US" sz="2200" dirty="0" err="1" smtClean="0"/>
              <a:t>global_sel</a:t>
            </a:r>
            <a:r>
              <a:rPr lang="en-US" sz="2200" dirty="0" smtClean="0"/>
              <a:t> and </a:t>
            </a:r>
            <a:r>
              <a:rPr lang="en-US" sz="2200" dirty="0" err="1" smtClean="0"/>
              <a:t>sh_network_sel</a:t>
            </a:r>
            <a:r>
              <a:rPr lang="en-US" sz="2200" dirty="0" smtClean="0"/>
              <a:t>).</a:t>
            </a:r>
          </a:p>
          <a:p>
            <a:pPr eaLnBrk="1" hangingPunct="1">
              <a:lnSpc>
                <a:spcPct val="90000"/>
              </a:lnSpc>
            </a:pPr>
            <a:endParaRPr lang="en-US" sz="2200" dirty="0"/>
          </a:p>
          <a:p>
            <a:pPr eaLnBrk="1" hangingPunct="1">
              <a:lnSpc>
                <a:spcPct val="90000"/>
              </a:lnSpc>
            </a:pPr>
            <a:r>
              <a:rPr lang="en-US" sz="2200" dirty="0"/>
              <a:t>Tables are linked from day directories to experiment</a:t>
            </a:r>
            <a:r>
              <a:rPr lang="en-US" sz="2200" dirty="0" smtClean="0"/>
              <a:t> </a:t>
            </a:r>
            <a:r>
              <a:rPr lang="en-US" sz="2200" dirty="0"/>
              <a:t> </a:t>
            </a:r>
            <a:r>
              <a:rPr lang="en-US" sz="2200" dirty="0" smtClean="0"/>
              <a:t>/</a:t>
            </a:r>
            <a:r>
              <a:rPr lang="en-US" sz="2200" dirty="0"/>
              <a:t>tables and then to </a:t>
            </a:r>
            <a:r>
              <a:rPr lang="en-US" sz="2200" dirty="0" err="1"/>
              <a:t>gg</a:t>
            </a:r>
            <a:r>
              <a:rPr lang="en-US" sz="2200" dirty="0"/>
              <a:t>/tables  </a:t>
            </a:r>
          </a:p>
          <a:p>
            <a:pPr eaLnBrk="1" hangingPunct="1">
              <a:lnSpc>
                <a:spcPct val="90000"/>
              </a:lnSpc>
            </a:pPr>
            <a:r>
              <a:rPr lang="en-US" sz="2200" dirty="0"/>
              <a:t>GAMIT processing occurs in the day directories </a:t>
            </a:r>
          </a:p>
          <a:p>
            <a:pPr eaLnBrk="1" hangingPunct="1">
              <a:lnSpc>
                <a:spcPct val="90000"/>
              </a:lnSpc>
            </a:pPr>
            <a:r>
              <a:rPr lang="en-US" sz="2200" dirty="0"/>
              <a:t>GLOBK processing occurs in /</a:t>
            </a:r>
            <a:r>
              <a:rPr lang="en-US" sz="2200" dirty="0" err="1"/>
              <a:t>gsoln</a:t>
            </a:r>
            <a:endParaRPr lang="en-US" sz="2200" dirty="0"/>
          </a:p>
          <a:p>
            <a:pPr eaLnBrk="1" hangingPunct="1">
              <a:lnSpc>
                <a:spcPct val="90000"/>
              </a:lnSpc>
            </a:pPr>
            <a:endParaRPr lang="en-US" sz="22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08/05/2103</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02AFC2D5-55E6-DB47-BF4F-1A2CB415DF16}" type="slidenum">
              <a:rPr lang="en-US" smtClean="0"/>
              <a:pPr>
                <a:defRPr/>
              </a:pPr>
              <a:t>6</a:t>
            </a:fld>
            <a:endParaRPr lang="en-US"/>
          </a:p>
        </p:txBody>
      </p:sp>
      <p:sp>
        <p:nvSpPr>
          <p:cNvPr id="19461" name="Rectangle 4"/>
          <p:cNvSpPr>
            <a:spLocks noGrp="1" noChangeArrowheads="1"/>
          </p:cNvSpPr>
          <p:nvPr>
            <p:ph type="title"/>
          </p:nvPr>
        </p:nvSpPr>
        <p:spPr/>
        <p:txBody>
          <a:bodyPr/>
          <a:lstStyle/>
          <a:p>
            <a:pPr eaLnBrk="1" hangingPunct="1"/>
            <a:r>
              <a:rPr lang="en-US" sz="2800" dirty="0" err="1" smtClean="0"/>
              <a:t>sh_gamit</a:t>
            </a:r>
            <a:r>
              <a:rPr lang="en-US" sz="2800" dirty="0" smtClean="0"/>
              <a:t> internal operation: </a:t>
            </a:r>
            <a:br>
              <a:rPr lang="en-US" sz="2800" dirty="0" smtClean="0"/>
            </a:br>
            <a:r>
              <a:rPr lang="en-US" sz="2800" dirty="0" smtClean="0"/>
              <a:t>The following programs are run by the script.</a:t>
            </a:r>
            <a:endParaRPr lang="en-US" dirty="0"/>
          </a:p>
        </p:txBody>
      </p:sp>
      <p:sp>
        <p:nvSpPr>
          <p:cNvPr id="211973" name="Rectangle 5"/>
          <p:cNvSpPr>
            <a:spLocks noGrp="1" noChangeArrowheads="1"/>
          </p:cNvSpPr>
          <p:nvPr>
            <p:ph type="body" idx="1"/>
          </p:nvPr>
        </p:nvSpPr>
        <p:spPr/>
        <p:txBody>
          <a:bodyPr/>
          <a:lstStyle/>
          <a:p>
            <a:pPr eaLnBrk="1" hangingPunct="1">
              <a:spcBef>
                <a:spcPct val="50000"/>
              </a:spcBef>
              <a:defRPr/>
            </a:pPr>
            <a:r>
              <a:rPr lang="en-US" sz="2200" i="1" dirty="0" err="1" smtClean="0"/>
              <a:t>makexp</a:t>
            </a:r>
            <a:r>
              <a:rPr lang="en-US" sz="2200" dirty="0" smtClean="0"/>
              <a:t> and </a:t>
            </a:r>
            <a:r>
              <a:rPr lang="en-US" sz="2200" i="1" dirty="0" err="1" smtClean="0"/>
              <a:t>makex</a:t>
            </a:r>
            <a:r>
              <a:rPr lang="en-US" sz="2200" dirty="0" smtClean="0"/>
              <a:t> prepare the data</a:t>
            </a:r>
          </a:p>
          <a:p>
            <a:pPr eaLnBrk="1" hangingPunct="1">
              <a:spcBef>
                <a:spcPct val="50000"/>
              </a:spcBef>
              <a:defRPr/>
            </a:pPr>
            <a:r>
              <a:rPr lang="en-US" sz="2200" i="1" dirty="0" err="1" smtClean="0"/>
              <a:t>fixdrv</a:t>
            </a:r>
            <a:r>
              <a:rPr lang="en-US" sz="2200" dirty="0" smtClean="0"/>
              <a:t> prepares the batch control files </a:t>
            </a:r>
          </a:p>
          <a:p>
            <a:pPr eaLnBrk="1" hangingPunct="1">
              <a:spcBef>
                <a:spcPct val="50000"/>
              </a:spcBef>
              <a:defRPr/>
            </a:pPr>
            <a:r>
              <a:rPr lang="en-US" sz="2200" i="1" dirty="0" smtClean="0"/>
              <a:t>arc</a:t>
            </a:r>
            <a:r>
              <a:rPr lang="en-US" sz="2200" dirty="0" smtClean="0"/>
              <a:t> integrates GPS satellite orbits</a:t>
            </a:r>
          </a:p>
          <a:p>
            <a:pPr eaLnBrk="1" hangingPunct="1">
              <a:spcBef>
                <a:spcPct val="50000"/>
              </a:spcBef>
              <a:defRPr/>
            </a:pPr>
            <a:r>
              <a:rPr lang="en-US" sz="2200" i="1" dirty="0" smtClean="0"/>
              <a:t>model</a:t>
            </a:r>
            <a:r>
              <a:rPr lang="en-US" sz="2200" dirty="0" smtClean="0"/>
              <a:t> calculates theoretical (modeled) phase and partial derivatives of phase with respect to parameters</a:t>
            </a:r>
          </a:p>
          <a:p>
            <a:pPr eaLnBrk="1" hangingPunct="1">
              <a:spcBef>
                <a:spcPct val="50000"/>
              </a:spcBef>
              <a:defRPr/>
            </a:pPr>
            <a:r>
              <a:rPr lang="en-US" sz="2200" i="1" dirty="0" err="1"/>
              <a:t>a</a:t>
            </a:r>
            <a:r>
              <a:rPr lang="en-US" sz="2200" i="1" dirty="0" err="1" smtClean="0"/>
              <a:t>utcln</a:t>
            </a:r>
            <a:r>
              <a:rPr lang="en-US" sz="2200" dirty="0" smtClean="0"/>
              <a:t> repairs cycle slips, removes phase outliers, and resolves the wide-lane ambiguities</a:t>
            </a:r>
          </a:p>
          <a:p>
            <a:pPr eaLnBrk="1" hangingPunct="1">
              <a:spcBef>
                <a:spcPct val="50000"/>
              </a:spcBef>
              <a:defRPr/>
            </a:pPr>
            <a:r>
              <a:rPr lang="en-US" sz="2200" i="1" dirty="0" smtClean="0"/>
              <a:t>solve</a:t>
            </a:r>
            <a:r>
              <a:rPr lang="en-US" sz="2200" dirty="0" smtClean="0"/>
              <a:t> estimates parameters via least squares, resolving the narrow-lane ambiguities and creating an </a:t>
            </a:r>
            <a:r>
              <a:rPr lang="en-US" sz="2200" dirty="0" err="1" smtClean="0"/>
              <a:t>h</a:t>
            </a:r>
            <a:r>
              <a:rPr lang="en-US" sz="2200" dirty="0" smtClean="0"/>
              <a:t>-file for </a:t>
            </a:r>
            <a:r>
              <a:rPr lang="en-US" sz="2200" dirty="0" err="1" smtClean="0"/>
              <a:t>globk</a:t>
            </a:r>
            <a:r>
              <a:rPr lang="en-US" sz="2200" dirty="0" smtClean="0"/>
              <a:t> (user constraints are removed in the </a:t>
            </a:r>
            <a:r>
              <a:rPr lang="en-US" sz="2200" dirty="0" err="1" smtClean="0"/>
              <a:t>h</a:t>
            </a:r>
            <a:r>
              <a:rPr lang="en-US" sz="2200" dirty="0" smtClean="0"/>
              <a:t>-file to allow reference frame definition)</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a:p>
        </p:txBody>
      </p:sp>
      <p:sp>
        <p:nvSpPr>
          <p:cNvPr id="358403" name="Rectangle 1027"/>
          <p:cNvSpPr>
            <a:spLocks noGrp="1" noChangeArrowheads="1"/>
          </p:cNvSpPr>
          <p:nvPr>
            <p:ph type="body" idx="1"/>
          </p:nvPr>
        </p:nvSpPr>
        <p:spPr/>
        <p:txBody>
          <a:bodyPr>
            <a:normAutofit fontScale="85000" lnSpcReduction="10000"/>
          </a:bodyPr>
          <a:lstStyle/>
          <a:p>
            <a:r>
              <a:rPr lang="en-US" i="1" dirty="0" smtClean="0"/>
              <a:t>arc, model, </a:t>
            </a:r>
            <a:r>
              <a:rPr lang="en-US" i="1" dirty="0" err="1" smtClean="0"/>
              <a:t>autcln</a:t>
            </a:r>
            <a:r>
              <a:rPr lang="en-US" i="1" dirty="0" smtClean="0"/>
              <a:t>, solve </a:t>
            </a:r>
            <a:r>
              <a:rPr lang="en-US" dirty="0" smtClean="0"/>
              <a:t>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--&gt; </a:t>
            </a:r>
            <a:r>
              <a:rPr lang="en-US" dirty="0" err="1" smtClean="0"/>
              <a:t>autcln.prefit.sum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p.ddd</a:t>
            </a:r>
            <a:r>
              <a:rPr lang="en-US" dirty="0" smtClean="0"/>
              <a:t>  </a:t>
            </a:r>
          </a:p>
          <a:p>
            <a:r>
              <a:rPr lang="en-US" dirty="0" smtClean="0"/>
              <a:t>model, </a:t>
            </a:r>
            <a:r>
              <a:rPr lang="en-US" dirty="0" err="1" smtClean="0"/>
              <a:t>autcln</a:t>
            </a:r>
            <a:r>
              <a:rPr lang="en-US" dirty="0" smtClean="0"/>
              <a:t>, solve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a.ddd</a:t>
            </a:r>
            <a:endParaRPr lang="en-US" dirty="0" smtClean="0"/>
          </a:p>
          <a:p>
            <a:r>
              <a:rPr lang="en-US" dirty="0" smtClean="0"/>
              <a:t>Final solution repeated if </a:t>
            </a:r>
            <a:r>
              <a:rPr lang="en-US" dirty="0" err="1" smtClean="0"/>
              <a:t>nrms</a:t>
            </a:r>
            <a:r>
              <a:rPr lang="en-US" dirty="0" smtClean="0"/>
              <a:t> reduced by &gt; 30% from initial solution, to assure good editing and linear adjustment of parameters (original final-solution files overwritten)</a:t>
            </a:r>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F926451F-4267-DF4B-BB6D-727FEC3E999B}" type="slidenum">
              <a:rPr lang="en-US" smtClean="0"/>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r>
              <a:rPr lang="en-US" smtClean="0"/>
              <a:t>Files you need to worry about</a:t>
            </a:r>
            <a:endParaRPr lang="en-US"/>
          </a:p>
        </p:txBody>
      </p:sp>
      <p:sp>
        <p:nvSpPr>
          <p:cNvPr id="23558" name="Rectangle 1027"/>
          <p:cNvSpPr>
            <a:spLocks noGrp="1" noChangeArrowheads="1"/>
          </p:cNvSpPr>
          <p:nvPr>
            <p:ph type="body" idx="1"/>
          </p:nvPr>
        </p:nvSpPr>
        <p:spPr/>
        <p:txBody>
          <a:bodyPr>
            <a:normAutofit fontScale="62500" lnSpcReduction="20000"/>
          </a:bodyPr>
          <a:lstStyle/>
          <a:p>
            <a:pPr>
              <a:buNone/>
            </a:pPr>
            <a:r>
              <a:rPr lang="en-US" dirty="0" smtClean="0"/>
              <a:t>RINEX files – local plus list in </a:t>
            </a:r>
            <a:r>
              <a:rPr lang="en-US" dirty="0" err="1" smtClean="0"/>
              <a:t>sites.defaults</a:t>
            </a:r>
            <a:endParaRPr lang="en-US" dirty="0" smtClean="0"/>
          </a:p>
          <a:p>
            <a:pPr>
              <a:buNone/>
            </a:pPr>
            <a:r>
              <a:rPr lang="en-US" dirty="0" smtClean="0"/>
              <a:t>Control files  </a:t>
            </a:r>
          </a:p>
          <a:p>
            <a:pPr>
              <a:buNone/>
            </a:pPr>
            <a:r>
              <a:rPr lang="en-US" dirty="0" smtClean="0"/>
              <a:t>	   </a:t>
            </a:r>
            <a:r>
              <a:rPr lang="en-US" dirty="0" err="1" smtClean="0"/>
              <a:t>process.defaults</a:t>
            </a:r>
            <a:r>
              <a:rPr lang="en-US" dirty="0" smtClean="0"/>
              <a:t> – minor edits for each survey</a:t>
            </a:r>
          </a:p>
          <a:p>
            <a:pPr>
              <a:buNone/>
            </a:pPr>
            <a:r>
              <a:rPr lang="en-US" dirty="0" smtClean="0"/>
              <a:t>	   </a:t>
            </a:r>
            <a:r>
              <a:rPr lang="en-US" dirty="0" err="1" smtClean="0"/>
              <a:t>sites.defaults</a:t>
            </a:r>
            <a:r>
              <a:rPr lang="en-US" dirty="0" smtClean="0"/>
              <a:t> – sites to include/omit; source of metadata </a:t>
            </a:r>
          </a:p>
          <a:p>
            <a:pPr>
              <a:buNone/>
            </a:pPr>
            <a:r>
              <a:rPr lang="en-US" dirty="0" smtClean="0"/>
              <a:t>	   </a:t>
            </a:r>
            <a:r>
              <a:rPr lang="en-US" dirty="0" err="1" smtClean="0"/>
              <a:t>sestbl</a:t>
            </a:r>
            <a:r>
              <a:rPr lang="en-US" dirty="0" smtClean="0"/>
              <a:t>. – unchanged for most processing</a:t>
            </a:r>
          </a:p>
          <a:p>
            <a:pPr>
              <a:buNone/>
            </a:pPr>
            <a:r>
              <a:rPr lang="en-US" dirty="0" smtClean="0"/>
              <a:t>	   </a:t>
            </a:r>
            <a:r>
              <a:rPr lang="en-US" dirty="0" err="1" smtClean="0"/>
              <a:t>sittbl</a:t>
            </a:r>
            <a:r>
              <a:rPr lang="en-US" dirty="0" smtClean="0"/>
              <a:t>. – sites constrained for ambiguity resolution</a:t>
            </a:r>
          </a:p>
          <a:p>
            <a:pPr>
              <a:buNone/>
            </a:pPr>
            <a:r>
              <a:rPr lang="en-US" dirty="0" smtClean="0"/>
              <a:t>	   </a:t>
            </a:r>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t>
            </a:r>
            <a:r>
              <a:rPr lang="en-US" dirty="0" err="1" smtClean="0"/>
              <a:t>mar_neu</a:t>
            </a:r>
            <a:endParaRPr lang="en-US" dirty="0" smtClean="0"/>
          </a:p>
          <a:p>
            <a:pPr>
              <a:buNone/>
            </a:pPr>
            <a:r>
              <a:rPr lang="en-US" dirty="0" smtClean="0"/>
              <a:t>	   </a:t>
            </a:r>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a:t>
            </a:r>
          </a:p>
          <a:p>
            <a:pPr>
              <a:buNone/>
            </a:pPr>
            <a:r>
              <a:rPr lang="en-US" dirty="0" smtClean="0"/>
              <a:t>A priori coordinates ( </a:t>
            </a:r>
            <a:r>
              <a:rPr lang="en-US" dirty="0" err="1" smtClean="0"/>
              <a:t>apr</a:t>
            </a:r>
            <a:r>
              <a:rPr lang="en-US" dirty="0" smtClean="0"/>
              <a:t>-file,  </a:t>
            </a:r>
            <a:r>
              <a:rPr lang="en-US" dirty="0" err="1" smtClean="0"/>
              <a:t>l</a:t>
            </a:r>
            <a:r>
              <a:rPr lang="en-US" dirty="0" smtClean="0"/>
              <a:t>-file )</a:t>
            </a:r>
          </a:p>
          <a:p>
            <a:pPr>
              <a:buNone/>
            </a:pPr>
            <a:r>
              <a:rPr lang="en-US" dirty="0" smtClean="0"/>
              <a:t>Meta-data (</a:t>
            </a:r>
            <a:r>
              <a:rPr lang="en-US" dirty="0" err="1" smtClean="0"/>
              <a:t>station.info</a:t>
            </a:r>
            <a:r>
              <a:rPr lang="en-US" dirty="0" smtClean="0"/>
              <a:t>)</a:t>
            </a:r>
          </a:p>
          <a:p>
            <a:pPr>
              <a:buNone/>
            </a:pPr>
            <a:r>
              <a:rPr lang="en-US" dirty="0" smtClean="0"/>
              <a:t>Differential code biases (</a:t>
            </a:r>
            <a:r>
              <a:rPr lang="en-US" dirty="0" err="1" smtClean="0"/>
              <a:t>dcb.dat</a:t>
            </a:r>
            <a:r>
              <a:rPr lang="en-US" dirty="0" smtClean="0"/>
              <a:t>) –  download current values 1/month</a:t>
            </a:r>
          </a:p>
          <a:p>
            <a:pPr>
              <a:buNone/>
            </a:pPr>
            <a:r>
              <a:rPr lang="en-US" dirty="0" smtClean="0"/>
              <a:t>Satellite characteristics (</a:t>
            </a:r>
            <a:r>
              <a:rPr lang="en-US" dirty="0" err="1" smtClean="0"/>
              <a:t>svnav.dat</a:t>
            </a:r>
            <a:r>
              <a:rPr lang="en-US" dirty="0" smtClean="0"/>
              <a:t>) – download current </a:t>
            </a:r>
            <a:r>
              <a:rPr lang="en-US" dirty="0" err="1" smtClean="0"/>
              <a:t>w</a:t>
            </a:r>
            <a:r>
              <a:rPr lang="en-US" dirty="0" smtClean="0"/>
              <a:t>/ each new launch</a:t>
            </a:r>
          </a:p>
          <a:p>
            <a:pPr>
              <a:buNone/>
            </a:pPr>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17A0D745-D602-6643-B59C-3181A4CAEF3D}" type="slidenum">
              <a:rPr lang="en-US" smtClean="0"/>
              <a:pP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 </a:t>
            </a:r>
          </a:p>
          <a:p>
            <a:r>
              <a:rPr lang="en-US" dirty="0" smtClean="0"/>
              <a:t>	   IGS sp3-files (tabular) and/or </a:t>
            </a:r>
            <a:r>
              <a:rPr lang="en-US" dirty="0" err="1" smtClean="0"/>
              <a:t>g</a:t>
            </a:r>
            <a:r>
              <a:rPr lang="en-US" dirty="0" smtClean="0"/>
              <a:t>-files (ICs for GAMIT)</a:t>
            </a:r>
          </a:p>
          <a:p>
            <a:r>
              <a:rPr lang="en-US" dirty="0" smtClean="0"/>
              <a:t> 	  ARC integrates to get </a:t>
            </a:r>
            <a:r>
              <a:rPr lang="en-US" dirty="0" err="1" smtClean="0"/>
              <a:t>t</a:t>
            </a:r>
            <a:r>
              <a:rPr lang="en-US" dirty="0" smtClean="0"/>
              <a:t>-files (tabular)</a:t>
            </a:r>
          </a:p>
          <a:p>
            <a:r>
              <a:rPr lang="en-US" dirty="0" smtClean="0"/>
              <a:t>Earth Orientation Parameters ( ut1., </a:t>
            </a:r>
            <a:r>
              <a:rPr lang="en-US" dirty="0" err="1" smtClean="0"/>
              <a:t>wob</a:t>
            </a:r>
            <a:r>
              <a:rPr lang="en-US" dirty="0" smtClean="0"/>
              <a:t>.)  - 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a:t>
            </a:r>
            <a:r>
              <a:rPr lang="en-US" dirty="0" err="1" smtClean="0"/>
              <a:t>j</a:t>
            </a:r>
            <a:r>
              <a:rPr lang="en-US" dirty="0" smtClean="0"/>
              <a:t>-) files – 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smtClean="0"/>
              <a:t>) – linked to </a:t>
            </a:r>
            <a:r>
              <a:rPr lang="en-US" dirty="0" err="1" smtClean="0"/>
              <a:t>gg</a:t>
            </a:r>
            <a:r>
              <a:rPr lang="en-US" dirty="0" smtClean="0"/>
              <a:t>/tables</a:t>
            </a:r>
          </a:p>
          <a:p>
            <a:r>
              <a:rPr lang="en-US" dirty="0" smtClean="0"/>
              <a:t>Differential code biases (</a:t>
            </a:r>
            <a:r>
              <a:rPr lang="en-US" dirty="0" err="1" smtClean="0"/>
              <a:t>dcb.dat</a:t>
            </a:r>
            <a:r>
              <a:rPr lang="en-US" dirty="0" smtClean="0"/>
              <a:t>)—update ~monthly</a:t>
            </a:r>
          </a:p>
          <a:p>
            <a:r>
              <a:rPr lang="en-US" dirty="0" smtClean="0"/>
              <a:t>Antenna phase center models (</a:t>
            </a:r>
            <a:r>
              <a:rPr lang="en-US" dirty="0" err="1" smtClean="0"/>
              <a:t>antmod.dat</a:t>
            </a:r>
            <a:r>
              <a:rPr lang="en-US" dirty="0" smtClean="0"/>
              <a:t>) – 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08/05/2103</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83EFC25F-04DB-F14B-9E7B-20E6706B7BDE}" type="slidenum">
              <a:rPr lang="en-US" smtClean="0"/>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1637</TotalTime>
  <Words>2861</Words>
  <Application>Microsoft Macintosh PowerPoint</Application>
  <PresentationFormat>On-screen Show (4:3)</PresentationFormat>
  <Paragraphs>318</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GAMIT: Daily GPS processing Lecture 2</vt:lpstr>
      <vt:lpstr>GAMIT Overview</vt:lpstr>
      <vt:lpstr>Basics</vt:lpstr>
      <vt:lpstr>Overview of sh_gamit: Getting started</vt:lpstr>
      <vt:lpstr>Directory Structure</vt:lpstr>
      <vt:lpstr>sh_gamit internal operation:  The following programs are run by the script.</vt:lpstr>
      <vt:lpstr>Steps in the standard GAMIT batch sequence</vt:lpstr>
      <vt:lpstr>Files you need to worry about</vt:lpstr>
      <vt:lpstr>Files provided or created automatically </vt:lpstr>
      <vt:lpstr>Options for metadata (station.info)</vt:lpstr>
      <vt:lpstr>A priori coordinates (sh_gamit)</vt:lpstr>
      <vt:lpstr>Ambiquity resolution</vt:lpstr>
      <vt:lpstr>sh_gamit_ddd.summary (email)  </vt:lpstr>
      <vt:lpstr>sh_gamit_ddd.summary (email) </vt:lpstr>
      <vt:lpstr>Phase Residual Plots</vt:lpstr>
      <vt:lpstr>PowerPoint Presentation</vt:lpstr>
      <vt:lpstr>Phase vs elevation angle</vt:lpstr>
      <vt:lpstr>What can go wrong?</vt:lpstr>
      <vt:lpstr>Problems with a priori coordinates</vt:lpstr>
      <vt:lpstr>Constraining the GAMIT solution</vt:lpstr>
      <vt:lpstr>More Subtle Problems</vt:lpstr>
      <vt:lpstr>Example of understanding outliers </vt:lpstr>
      <vt:lpstr>PowerPoint Presentation</vt:lpstr>
      <vt:lpstr>PowerPoint Presentation</vt:lpstr>
      <vt:lpstr>Summary</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GAMIT: Daily GPS processing Lecture 2</dc:title>
  <dc:creator>Thomas Herring</dc:creator>
  <cp:lastModifiedBy>Thomas Herring</cp:lastModifiedBy>
  <cp:revision>8</cp:revision>
  <dcterms:created xsi:type="dcterms:W3CDTF">2011-08-03T17:18:48Z</dcterms:created>
  <dcterms:modified xsi:type="dcterms:W3CDTF">2013-05-01T16:42:56Z</dcterms:modified>
</cp:coreProperties>
</file>